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0" r:id="rId1"/>
    <p:sldMasterId id="2147483739" r:id="rId2"/>
  </p:sldMasterIdLst>
  <p:notesMasterIdLst>
    <p:notesMasterId r:id="rId46"/>
  </p:notesMasterIdLst>
  <p:sldIdLst>
    <p:sldId id="256" r:id="rId3"/>
    <p:sldId id="426" r:id="rId4"/>
    <p:sldId id="329" r:id="rId5"/>
    <p:sldId id="330" r:id="rId6"/>
    <p:sldId id="413" r:id="rId7"/>
    <p:sldId id="428" r:id="rId8"/>
    <p:sldId id="331" r:id="rId9"/>
    <p:sldId id="332" r:id="rId10"/>
    <p:sldId id="335" r:id="rId11"/>
    <p:sldId id="417" r:id="rId12"/>
    <p:sldId id="398" r:id="rId13"/>
    <p:sldId id="338" r:id="rId14"/>
    <p:sldId id="414" r:id="rId15"/>
    <p:sldId id="415" r:id="rId16"/>
    <p:sldId id="416" r:id="rId17"/>
    <p:sldId id="418" r:id="rId18"/>
    <p:sldId id="354" r:id="rId19"/>
    <p:sldId id="355" r:id="rId20"/>
    <p:sldId id="356" r:id="rId21"/>
    <p:sldId id="357" r:id="rId22"/>
    <p:sldId id="359" r:id="rId23"/>
    <p:sldId id="363" r:id="rId24"/>
    <p:sldId id="364" r:id="rId25"/>
    <p:sldId id="366" r:id="rId26"/>
    <p:sldId id="367" r:id="rId27"/>
    <p:sldId id="370" r:id="rId28"/>
    <p:sldId id="372" r:id="rId29"/>
    <p:sldId id="373" r:id="rId30"/>
    <p:sldId id="375" r:id="rId31"/>
    <p:sldId id="376" r:id="rId32"/>
    <p:sldId id="378" r:id="rId33"/>
    <p:sldId id="379" r:id="rId34"/>
    <p:sldId id="380" r:id="rId35"/>
    <p:sldId id="381" r:id="rId36"/>
    <p:sldId id="382" r:id="rId37"/>
    <p:sldId id="386" r:id="rId38"/>
    <p:sldId id="383" r:id="rId39"/>
    <p:sldId id="389" r:id="rId40"/>
    <p:sldId id="391" r:id="rId41"/>
    <p:sldId id="401" r:id="rId42"/>
    <p:sldId id="403" r:id="rId43"/>
    <p:sldId id="404" r:id="rId44"/>
    <p:sldId id="325" r:id="rId4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Perpetua" pitchFamily="18" charset="0"/>
        <a:ea typeface="+mn-ea"/>
        <a:cs typeface="Arial" pitchFamily="34" charset="0"/>
      </a:defRPr>
    </a:lvl1pPr>
    <a:lvl2pPr marL="457200" algn="l" rtl="0" fontAlgn="base">
      <a:spcBef>
        <a:spcPct val="0"/>
      </a:spcBef>
      <a:spcAft>
        <a:spcPct val="0"/>
      </a:spcAft>
      <a:defRPr kern="1200">
        <a:solidFill>
          <a:schemeClr val="tx1"/>
        </a:solidFill>
        <a:latin typeface="Perpetua" pitchFamily="18" charset="0"/>
        <a:ea typeface="+mn-ea"/>
        <a:cs typeface="Arial" pitchFamily="34" charset="0"/>
      </a:defRPr>
    </a:lvl2pPr>
    <a:lvl3pPr marL="914400" algn="l" rtl="0" fontAlgn="base">
      <a:spcBef>
        <a:spcPct val="0"/>
      </a:spcBef>
      <a:spcAft>
        <a:spcPct val="0"/>
      </a:spcAft>
      <a:defRPr kern="1200">
        <a:solidFill>
          <a:schemeClr val="tx1"/>
        </a:solidFill>
        <a:latin typeface="Perpetua" pitchFamily="18" charset="0"/>
        <a:ea typeface="+mn-ea"/>
        <a:cs typeface="Arial" pitchFamily="34" charset="0"/>
      </a:defRPr>
    </a:lvl3pPr>
    <a:lvl4pPr marL="1371600" algn="l" rtl="0" fontAlgn="base">
      <a:spcBef>
        <a:spcPct val="0"/>
      </a:spcBef>
      <a:spcAft>
        <a:spcPct val="0"/>
      </a:spcAft>
      <a:defRPr kern="1200">
        <a:solidFill>
          <a:schemeClr val="tx1"/>
        </a:solidFill>
        <a:latin typeface="Perpetua" pitchFamily="18" charset="0"/>
        <a:ea typeface="+mn-ea"/>
        <a:cs typeface="Arial" pitchFamily="34" charset="0"/>
      </a:defRPr>
    </a:lvl4pPr>
    <a:lvl5pPr marL="1828800" algn="l" rtl="0" fontAlgn="base">
      <a:spcBef>
        <a:spcPct val="0"/>
      </a:spcBef>
      <a:spcAft>
        <a:spcPct val="0"/>
      </a:spcAft>
      <a:defRPr kern="1200">
        <a:solidFill>
          <a:schemeClr val="tx1"/>
        </a:solidFill>
        <a:latin typeface="Perpetua" pitchFamily="18" charset="0"/>
        <a:ea typeface="+mn-ea"/>
        <a:cs typeface="Arial" pitchFamily="34" charset="0"/>
      </a:defRPr>
    </a:lvl5pPr>
    <a:lvl6pPr marL="2286000" algn="l" defTabSz="914400" rtl="0" eaLnBrk="1" latinLnBrk="0" hangingPunct="1">
      <a:defRPr kern="1200">
        <a:solidFill>
          <a:schemeClr val="tx1"/>
        </a:solidFill>
        <a:latin typeface="Perpetua" pitchFamily="18" charset="0"/>
        <a:ea typeface="+mn-ea"/>
        <a:cs typeface="Arial" pitchFamily="34" charset="0"/>
      </a:defRPr>
    </a:lvl6pPr>
    <a:lvl7pPr marL="2743200" algn="l" defTabSz="914400" rtl="0" eaLnBrk="1" latinLnBrk="0" hangingPunct="1">
      <a:defRPr kern="1200">
        <a:solidFill>
          <a:schemeClr val="tx1"/>
        </a:solidFill>
        <a:latin typeface="Perpetua" pitchFamily="18" charset="0"/>
        <a:ea typeface="+mn-ea"/>
        <a:cs typeface="Arial" pitchFamily="34" charset="0"/>
      </a:defRPr>
    </a:lvl7pPr>
    <a:lvl8pPr marL="3200400" algn="l" defTabSz="914400" rtl="0" eaLnBrk="1" latinLnBrk="0" hangingPunct="1">
      <a:defRPr kern="1200">
        <a:solidFill>
          <a:schemeClr val="tx1"/>
        </a:solidFill>
        <a:latin typeface="Perpetua" pitchFamily="18" charset="0"/>
        <a:ea typeface="+mn-ea"/>
        <a:cs typeface="Arial" pitchFamily="34" charset="0"/>
      </a:defRPr>
    </a:lvl8pPr>
    <a:lvl9pPr marL="3657600" algn="l" defTabSz="914400" rtl="0" eaLnBrk="1" latinLnBrk="0" hangingPunct="1">
      <a:defRPr kern="1200">
        <a:solidFill>
          <a:schemeClr val="tx1"/>
        </a:solidFill>
        <a:latin typeface="Perpetua" pitchFamily="18"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000099"/>
    <a:srgbClr val="DDDDFF"/>
    <a:srgbClr val="4F81BD"/>
    <a:srgbClr val="0033CC"/>
    <a:srgbClr val="FFCC00"/>
    <a:srgbClr val="CC99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29" autoAdjust="0"/>
    <p:restoredTop sz="88067" autoAdjust="0"/>
  </p:normalViewPr>
  <p:slideViewPr>
    <p:cSldViewPr>
      <p:cViewPr>
        <p:scale>
          <a:sx n="100" d="100"/>
          <a:sy n="100" d="100"/>
        </p:scale>
        <p:origin x="-690" y="-78"/>
      </p:cViewPr>
      <p:guideLst>
        <p:guide orient="horz" pos="528"/>
        <p:guide pos="336"/>
      </p:guideLst>
    </p:cSldViewPr>
  </p:slideViewPr>
  <p:notesTextViewPr>
    <p:cViewPr>
      <p:scale>
        <a:sx n="100" d="100"/>
        <a:sy n="100" d="100"/>
      </p:scale>
      <p:origin x="0" y="0"/>
    </p:cViewPr>
  </p:notesTextViewPr>
  <p:sorterViewPr>
    <p:cViewPr>
      <p:scale>
        <a:sx n="66" d="100"/>
        <a:sy n="66" d="100"/>
      </p:scale>
      <p:origin x="0" y="2364"/>
    </p:cViewPr>
  </p:sorterViewPr>
  <p:notesViewPr>
    <p:cSldViewPr>
      <p:cViewPr>
        <p:scale>
          <a:sx n="86" d="100"/>
          <a:sy n="86" d="100"/>
        </p:scale>
        <p:origin x="-3750" y="-72"/>
      </p:cViewPr>
      <p:guideLst>
        <p:guide orient="horz" pos="2016"/>
        <p:guide pos="48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dirty="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228C3F97-104C-4D5C-8A54-80109DB40777}" type="datetimeFigureOut">
              <a:rPr lang="en-US"/>
              <a:pPr>
                <a:defRPr/>
              </a:pPr>
              <a:t>1/11/2013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dirty="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AA8AB5CC-2D13-47B7-BD89-6C73139E5244}"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caldreamact.org/"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caldreamact.org"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sss.gov/"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p:spPr>
      </p:sp>
      <p:sp>
        <p:nvSpPr>
          <p:cNvPr id="11981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latin typeface="Arial" pitchFamily="34" charset="0"/>
              </a:rPr>
              <a:t>Thank you for coming to our California Cash for College workshop.  </a:t>
            </a:r>
          </a:p>
          <a:p>
            <a:pPr>
              <a:spcBef>
                <a:spcPct val="0"/>
              </a:spcBef>
            </a:pPr>
            <a:r>
              <a:rPr lang="en-US" smtClean="0">
                <a:latin typeface="Arial" pitchFamily="34" charset="0"/>
              </a:rPr>
              <a:t>Today, we will be discussing how to apply for financial aid for the                2013-14 academic year.  </a:t>
            </a:r>
          </a:p>
          <a:p>
            <a:pPr>
              <a:spcBef>
                <a:spcPct val="0"/>
              </a:spcBef>
            </a:pPr>
            <a:endParaRPr lang="en-US" smtClean="0"/>
          </a:p>
        </p:txBody>
      </p:sp>
      <p:sp>
        <p:nvSpPr>
          <p:cNvPr id="1198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D298E5B-B5F8-493E-BAFA-3F2937031A62}" type="slidenum">
              <a:rPr lang="en-US" sz="1700">
                <a:latin typeface="Times New Roman" pitchFamily="18" charset="0"/>
                <a:cs typeface="Times New Roman" pitchFamily="18" charset="0"/>
              </a:rPr>
              <a:pPr fontAlgn="base">
                <a:spcBef>
                  <a:spcPct val="0"/>
                </a:spcBef>
                <a:spcAft>
                  <a:spcPct val="0"/>
                </a:spcAft>
              </a:pPr>
              <a:t>1</a:t>
            </a:fld>
            <a:endParaRPr lang="en-US" sz="1700">
              <a:latin typeface="Times New Roman" pitchFamily="18" charset="0"/>
              <a:cs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fld id="{352C309F-1CFD-463A-AADD-79A6D94F0755}" type="slidenum">
              <a:rPr lang="en-US" sz="1700">
                <a:latin typeface="Times New Roman" pitchFamily="18" charset="0"/>
                <a:ea typeface="ＭＳ Ｐゴシック" pitchFamily="34" charset="-128"/>
              </a:rPr>
              <a:pPr eaLnBrk="0" fontAlgn="base" hangingPunct="0">
                <a:spcBef>
                  <a:spcPct val="0"/>
                </a:spcBef>
                <a:spcAft>
                  <a:spcPct val="0"/>
                </a:spcAft>
              </a:pPr>
              <a:t>12</a:t>
            </a:fld>
            <a:endParaRPr lang="en-US" sz="1700">
              <a:latin typeface="Times New Roman" pitchFamily="18" charset="0"/>
              <a:ea typeface="ＭＳ Ｐゴシック" pitchFamily="34" charset="-128"/>
            </a:endParaRPr>
          </a:p>
        </p:txBody>
      </p:sp>
      <p:sp>
        <p:nvSpPr>
          <p:cNvPr id="1331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3124" name="Rectangle 3"/>
          <p:cNvSpPr>
            <a:spLocks noGrp="1" noChangeArrowheads="1"/>
          </p:cNvSpPr>
          <p:nvPr>
            <p:ph type="body" idx="1"/>
          </p:nvPr>
        </p:nvSpPr>
        <p:spPr bwMode="auto">
          <a:xfrm>
            <a:off x="533400" y="4114800"/>
            <a:ext cx="5867400" cy="4024313"/>
          </a:xfrm>
          <a:noFill/>
        </p:spPr>
        <p:txBody>
          <a:bodyPr wrap="square" numCol="1" anchor="t" anchorCtr="0" compatLnSpc="1">
            <a:prstTxWarp prst="textNoShape">
              <a:avLst/>
            </a:prstTxWarp>
          </a:bodyPr>
          <a:lstStyle/>
          <a:p>
            <a:pPr>
              <a:spcBef>
                <a:spcPct val="0"/>
              </a:spcBef>
            </a:pPr>
            <a:r>
              <a:rPr lang="en-US" b="1" smtClean="0">
                <a:latin typeface="Arial" pitchFamily="34" charset="0"/>
                <a:ea typeface="ＭＳ Ｐゴシック" pitchFamily="34" charset="-128"/>
                <a:cs typeface="Arial" pitchFamily="34" charset="0"/>
              </a:rPr>
              <a:t>FAFSA on the Web</a:t>
            </a:r>
          </a:p>
          <a:p>
            <a:pPr>
              <a:spcBef>
                <a:spcPct val="0"/>
              </a:spcBef>
            </a:pPr>
            <a:endParaRPr lang="en-US" b="1" smtClean="0">
              <a:latin typeface="Arial" pitchFamily="34" charset="0"/>
              <a:ea typeface="ＭＳ Ｐゴシック" pitchFamily="34" charset="-128"/>
              <a:cs typeface="Arial" pitchFamily="34" charset="0"/>
            </a:endParaRPr>
          </a:p>
          <a:p>
            <a:pPr>
              <a:spcBef>
                <a:spcPct val="0"/>
              </a:spcBef>
            </a:pPr>
            <a:r>
              <a:rPr lang="en-US" smtClean="0">
                <a:latin typeface="Arial" pitchFamily="34" charset="0"/>
                <a:ea typeface="ＭＳ Ｐゴシック" pitchFamily="34" charset="-128"/>
                <a:cs typeface="Arial" pitchFamily="34" charset="0"/>
              </a:rPr>
              <a:t>The primary benefit of using FAFSA on the Web (FOTW) is that the processing time is significantly reduced.  Students and schools receive a response from the federal processor more quickly, which in turn assists schools in preparing a more timely notification of eligibility for financial aid.  (This is a definite advantage if you are trying to decide between two or more schools.)</a:t>
            </a:r>
          </a:p>
          <a:p>
            <a:pPr>
              <a:spcBef>
                <a:spcPct val="0"/>
              </a:spcBef>
            </a:pPr>
            <a:r>
              <a:rPr lang="en-US" smtClean="0">
                <a:latin typeface="Arial" pitchFamily="34" charset="0"/>
                <a:ea typeface="ＭＳ Ｐゴシック" pitchFamily="34" charset="-128"/>
                <a:cs typeface="Arial" pitchFamily="34" charset="0"/>
              </a:rPr>
              <a:t>Other benefits are:</a:t>
            </a:r>
          </a:p>
          <a:p>
            <a:pPr marL="236538" lvl="1">
              <a:spcBef>
                <a:spcPct val="0"/>
              </a:spcBef>
            </a:pPr>
            <a:r>
              <a:rPr lang="en-US" smtClean="0">
                <a:latin typeface="Arial" pitchFamily="34" charset="0"/>
                <a:ea typeface="ＭＳ Ｐゴシック" pitchFamily="34" charset="-128"/>
                <a:cs typeface="Arial" pitchFamily="34" charset="0"/>
              </a:rPr>
              <a:t>Fewer errors on the form.  Built-in edit checks will not allow the family to go to the next section if something is left incomplete in a prior section. Before submitting the FAFSA, the program will do a final review of the entire application, checking for missing and/or conflicting information.</a:t>
            </a:r>
          </a:p>
          <a:p>
            <a:pPr marL="236538" lvl="1">
              <a:spcBef>
                <a:spcPct val="0"/>
              </a:spcBef>
            </a:pPr>
            <a:r>
              <a:rPr lang="en-US" smtClean="0">
                <a:latin typeface="Arial" pitchFamily="34" charset="0"/>
                <a:ea typeface="ＭＳ Ｐゴシック" pitchFamily="34" charset="-128"/>
                <a:cs typeface="Arial" pitchFamily="34" charset="0"/>
              </a:rPr>
              <a:t>Thanks to skip logic, there are fewer questions to complete. This means that you will not be asked questions that do not apply to you. (Example: unmarried students will not be asked questions about a spouse.)</a:t>
            </a:r>
          </a:p>
          <a:p>
            <a:pPr marL="236538" lvl="1">
              <a:spcBef>
                <a:spcPct val="0"/>
              </a:spcBef>
            </a:pPr>
            <a:r>
              <a:rPr lang="en-US" smtClean="0">
                <a:latin typeface="Arial" pitchFamily="34" charset="0"/>
                <a:ea typeface="ＭＳ Ｐゴシック" pitchFamily="34" charset="-128"/>
                <a:cs typeface="Arial" pitchFamily="34" charset="0"/>
              </a:rPr>
              <a:t>In many cases, drop down boxes are provided so the family can choose from a selection of responses.</a:t>
            </a:r>
          </a:p>
          <a:p>
            <a:pPr marL="236538" lvl="1">
              <a:spcBef>
                <a:spcPct val="0"/>
              </a:spcBef>
            </a:pPr>
            <a:r>
              <a:rPr lang="en-US" smtClean="0">
                <a:latin typeface="Arial" pitchFamily="34" charset="0"/>
                <a:ea typeface="ＭＳ Ｐゴシック" pitchFamily="34" charset="-128"/>
                <a:cs typeface="Arial" pitchFamily="34" charset="0"/>
              </a:rPr>
              <a:t>Families who have submitted their 2012 federal income tax returns may be able to transfer IRS data directly to the FOTW.  </a:t>
            </a:r>
          </a:p>
          <a:p>
            <a:pPr marL="236538" lvl="1">
              <a:spcBef>
                <a:spcPct val="0"/>
              </a:spcBef>
            </a:pPr>
            <a:r>
              <a:rPr lang="en-US" smtClean="0">
                <a:latin typeface="Arial" pitchFamily="34" charset="0"/>
                <a:ea typeface="ＭＳ Ｐゴシック" pitchFamily="34" charset="-128"/>
                <a:cs typeface="Arial" pitchFamily="34" charset="0"/>
              </a:rPr>
              <a:t> As soon as the FAFSA on the Web is submitted, a confirmation page can be printed to instantly verify that the application has been submitted.  This page will contain a Confirmation Stamp showing the date and time that the FAFSA was successfully submitted.</a:t>
            </a:r>
          </a:p>
          <a:p>
            <a:pPr>
              <a:spcBef>
                <a:spcPct val="0"/>
              </a:spcBef>
            </a:pPr>
            <a:r>
              <a:rPr lang="en-US" smtClean="0">
                <a:latin typeface="Arial" pitchFamily="34" charset="0"/>
                <a:ea typeface="ＭＳ Ｐゴシック" pitchFamily="34" charset="-128"/>
                <a:cs typeface="Arial" pitchFamily="34" charset="0"/>
              </a:rPr>
              <a:t>To take full advantage of FAFSA on the Web, remember that both the student and one of his or her custodial parents must have a federal PIN to electronically sign the FOTW.</a:t>
            </a:r>
          </a:p>
          <a:p>
            <a:pPr>
              <a:spcBef>
                <a:spcPct val="0"/>
              </a:spcBef>
            </a:pPr>
            <a:endParaRPr lang="en-US" sz="1100" smtClean="0">
              <a:latin typeface="Arial" pitchFamily="34" charset="0"/>
              <a:ea typeface="ＭＳ Ｐゴシック" pitchFamily="34" charset="-128"/>
              <a:cs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fld id="{B1ADD9BB-C4C1-4954-8F4A-46D3AC28FD98}" type="slidenum">
              <a:rPr lang="en-US" sz="1700">
                <a:latin typeface="Times New Roman" pitchFamily="18" charset="0"/>
                <a:ea typeface="ＭＳ Ｐゴシック" pitchFamily="34" charset="-128"/>
              </a:rPr>
              <a:pPr eaLnBrk="0" fontAlgn="base" hangingPunct="0">
                <a:spcBef>
                  <a:spcPct val="0"/>
                </a:spcBef>
                <a:spcAft>
                  <a:spcPct val="0"/>
                </a:spcAft>
              </a:pPr>
              <a:t>13</a:t>
            </a:fld>
            <a:endParaRPr lang="en-US" sz="1700">
              <a:latin typeface="Times New Roman" pitchFamily="18" charset="0"/>
              <a:ea typeface="ＭＳ Ｐゴシック" pitchFamily="34" charset="-128"/>
            </a:endParaRPr>
          </a:p>
        </p:txBody>
      </p:sp>
      <p:sp>
        <p:nvSpPr>
          <p:cNvPr id="141315" name="Rectangle 2"/>
          <p:cNvSpPr>
            <a:spLocks noGrp="1" noRot="1" noChangeAspect="1" noChangeArrowheads="1" noTextEdit="1"/>
          </p:cNvSpPr>
          <p:nvPr>
            <p:ph type="sldImg"/>
          </p:nvPr>
        </p:nvSpPr>
        <p:spPr bwMode="auto">
          <a:xfrm>
            <a:off x="1690688" y="303213"/>
            <a:ext cx="3441700" cy="2581275"/>
          </a:xfrm>
          <a:noFill/>
          <a:ln cap="flat">
            <a:solidFill>
              <a:srgbClr val="000000"/>
            </a:solidFill>
            <a:miter lim="800000"/>
            <a:headEnd/>
            <a:tailEnd/>
          </a:ln>
        </p:spPr>
      </p:sp>
      <p:sp>
        <p:nvSpPr>
          <p:cNvPr id="110597" name="Rectangle 3"/>
          <p:cNvSpPr>
            <a:spLocks noGrp="1" noChangeArrowheads="1"/>
          </p:cNvSpPr>
          <p:nvPr>
            <p:ph type="body" idx="1"/>
          </p:nvPr>
        </p:nvSpPr>
        <p:spPr>
          <a:xfrm>
            <a:off x="762000" y="3206750"/>
            <a:ext cx="5638800" cy="5732463"/>
          </a:xfrm>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lvl="1" fontAlgn="auto">
              <a:spcBef>
                <a:spcPts val="0"/>
              </a:spcBef>
              <a:spcAft>
                <a:spcPts val="0"/>
              </a:spcAft>
              <a:buFont typeface="Wingdings" pitchFamily="2" charset="2"/>
              <a:buNone/>
              <a:defRPr/>
            </a:pPr>
            <a:r>
              <a:rPr lang="en-US" b="1" dirty="0" smtClean="0">
                <a:latin typeface="Arial" charset="0"/>
                <a:ea typeface="ＭＳ Ｐゴシック" pitchFamily="34" charset="-128"/>
              </a:rPr>
              <a:t>Student Social Security Number:  </a:t>
            </a:r>
            <a:r>
              <a:rPr lang="en-US" dirty="0" smtClean="0">
                <a:latin typeface="Arial" charset="0"/>
                <a:ea typeface="ＭＳ Ｐゴシック" pitchFamily="34" charset="-128"/>
              </a:rPr>
              <a:t>We encourage students to refer to a copy of their actual Social Security card to help ensure the correct number is reported.  A common mistake made by parents is to enter their own number or that of another sibling.</a:t>
            </a:r>
          </a:p>
          <a:p>
            <a:pPr marL="0" lvl="1" fontAlgn="auto">
              <a:spcBef>
                <a:spcPts val="0"/>
              </a:spcBef>
              <a:spcAft>
                <a:spcPts val="0"/>
              </a:spcAft>
              <a:buFont typeface="Wingdings" pitchFamily="2" charset="2"/>
              <a:buNone/>
              <a:defRPr/>
            </a:pPr>
            <a:r>
              <a:rPr lang="en-US" dirty="0" smtClean="0">
                <a:latin typeface="Arial" charset="0"/>
                <a:ea typeface="ＭＳ Ｐゴシック" pitchFamily="34" charset="-128"/>
              </a:rPr>
              <a:t>	- it is important that both pieces of student data (name and SSN) 	match the Social Security card exactly, because the U.S. 	Department of Education conducts an electronic match of the 	student’s name and SSN with the Social Security Administration</a:t>
            </a:r>
          </a:p>
          <a:p>
            <a:pPr marL="862013" lvl="1" indent="-862013" fontAlgn="auto">
              <a:spcBef>
                <a:spcPts val="0"/>
              </a:spcBef>
              <a:spcAft>
                <a:spcPts val="0"/>
              </a:spcAft>
              <a:buFont typeface="Wingdings" pitchFamily="2" charset="2"/>
              <a:buNone/>
              <a:defRPr/>
            </a:pPr>
            <a:endParaRPr lang="en-US" dirty="0" smtClean="0">
              <a:latin typeface="Arial" charset="0"/>
              <a:ea typeface="ＭＳ Ｐゴシック" pitchFamily="34" charset="-128"/>
            </a:endParaRPr>
          </a:p>
          <a:p>
            <a:pPr marL="862013" lvl="1" indent="-862013" fontAlgn="auto">
              <a:spcBef>
                <a:spcPts val="0"/>
              </a:spcBef>
              <a:spcAft>
                <a:spcPts val="0"/>
              </a:spcAft>
              <a:buFont typeface="Wingdings" pitchFamily="2" charset="2"/>
              <a:buNone/>
              <a:defRPr/>
            </a:pPr>
            <a:r>
              <a:rPr lang="en-US" dirty="0" smtClean="0">
                <a:latin typeface="Arial" charset="0"/>
                <a:ea typeface="ＭＳ Ｐゴシック" pitchFamily="34" charset="-128"/>
              </a:rPr>
              <a:t>	 -To apply for a Social Security Number (SSN) or to get a replacement Social Security card, contact the Social Security Administration (SSA) at (800) 772-1213 or go to their website at</a:t>
            </a:r>
          </a:p>
          <a:p>
            <a:pPr marL="862013" lvl="1" indent="-862013" algn="ctr" fontAlgn="auto">
              <a:spcBef>
                <a:spcPts val="0"/>
              </a:spcBef>
              <a:spcAft>
                <a:spcPts val="0"/>
              </a:spcAft>
              <a:buFont typeface="Wingdings" pitchFamily="2" charset="2"/>
              <a:buNone/>
              <a:defRPr/>
            </a:pPr>
            <a:r>
              <a:rPr lang="en-US" sz="1400" b="1" dirty="0" smtClean="0">
                <a:latin typeface="Arial" charset="0"/>
                <a:ea typeface="ＭＳ Ｐゴシック" pitchFamily="34" charset="-128"/>
              </a:rPr>
              <a:t>www.ssa.gov</a:t>
            </a:r>
            <a:r>
              <a:rPr lang="en-US" b="1" dirty="0" smtClean="0">
                <a:solidFill>
                  <a:srgbClr val="0000CC"/>
                </a:solidFill>
                <a:latin typeface="Arial" charset="0"/>
                <a:ea typeface="ＭＳ Ｐゴシック" pitchFamily="34" charset="-128"/>
              </a:rPr>
              <a:t> </a:t>
            </a:r>
            <a:endParaRPr lang="en-US" dirty="0" smtClean="0">
              <a:latin typeface="Arial" charset="0"/>
              <a:ea typeface="ＭＳ Ｐゴシック" pitchFamily="34" charset="-128"/>
            </a:endParaRPr>
          </a:p>
          <a:p>
            <a:pPr fontAlgn="auto">
              <a:spcBef>
                <a:spcPts val="0"/>
              </a:spcBef>
              <a:spcAft>
                <a:spcPts val="0"/>
              </a:spcAft>
              <a:defRPr/>
            </a:pPr>
            <a:endParaRPr lang="en-US" dirty="0" smtClean="0">
              <a:latin typeface="Arial" charset="0"/>
              <a:ea typeface="ＭＳ Ｐゴシック" pitchFamily="34" charset="-128"/>
            </a:endParaRPr>
          </a:p>
          <a:p>
            <a:pPr fontAlgn="auto">
              <a:spcBef>
                <a:spcPts val="0"/>
              </a:spcBef>
              <a:spcAft>
                <a:spcPts val="0"/>
              </a:spcAft>
              <a:defRPr/>
            </a:pPr>
            <a:r>
              <a:rPr lang="en-US" dirty="0" smtClean="0">
                <a:latin typeface="Arial" charset="0"/>
                <a:ea typeface="ＭＳ Ｐゴシック" pitchFamily="34" charset="-128"/>
              </a:rPr>
              <a:t>If a student has a “work-only” Social Security Number (SSN) issued through the new federal Deferred Action for Childhood Arrivals (DACA) policy, the student is NOT eligible for federal financial aid and therefore should not complete the FAFSA. If eligible under AB540, the student should apply for state financial aid under the California Dream Act at </a:t>
            </a:r>
            <a:r>
              <a:rPr lang="en-US" u="sng" dirty="0" smtClean="0">
                <a:solidFill>
                  <a:srgbClr val="0033CC"/>
                </a:solidFill>
                <a:latin typeface="Arial" charset="0"/>
                <a:ea typeface="ＭＳ Ｐゴシック" pitchFamily="34" charset="-128"/>
                <a:hlinkClick r:id="rId3"/>
              </a:rPr>
              <a:t>www.caldreamact.org</a:t>
            </a:r>
            <a:r>
              <a:rPr lang="en-US" u="sng" dirty="0" smtClean="0">
                <a:solidFill>
                  <a:srgbClr val="0033CC"/>
                </a:solidFill>
                <a:latin typeface="Arial" charset="0"/>
                <a:ea typeface="ＭＳ Ｐゴシック" pitchFamily="34" charset="-128"/>
              </a:rPr>
              <a:t>.</a:t>
            </a:r>
            <a:endParaRPr lang="en-US" dirty="0" smtClean="0">
              <a:latin typeface="Arial" charset="0"/>
              <a:ea typeface="ＭＳ Ｐゴシック"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txBox="1">
            <a:spLocks noGrp="1" noChangeArrowheads="1"/>
          </p:cNvSpPr>
          <p:nvPr/>
        </p:nvSpPr>
        <p:spPr bwMode="auto">
          <a:xfrm>
            <a:off x="3887788" y="8685213"/>
            <a:ext cx="2970212" cy="458787"/>
          </a:xfrm>
          <a:prstGeom prst="rect">
            <a:avLst/>
          </a:prstGeom>
          <a:noFill/>
          <a:ln w="9525">
            <a:noFill/>
            <a:miter lim="800000"/>
            <a:headEnd/>
            <a:tailEnd/>
          </a:ln>
        </p:spPr>
        <p:txBody>
          <a:bodyPr lIns="18731" tIns="0" rIns="18731" bIns="0" anchor="b"/>
          <a:lstStyle/>
          <a:p>
            <a:pPr algn="r" eaLnBrk="0" hangingPunct="0"/>
            <a:fld id="{7821BA9F-4078-4A3F-A902-9F97FBB56BDF}" type="slidenum">
              <a:rPr lang="en-US" sz="1700">
                <a:latin typeface="Times New Roman" pitchFamily="18" charset="0"/>
                <a:ea typeface="ＭＳ Ｐゴシック" pitchFamily="34" charset="-128"/>
              </a:rPr>
              <a:pPr algn="r" eaLnBrk="0" hangingPunct="0"/>
              <a:t>14</a:t>
            </a:fld>
            <a:endParaRPr lang="en-US" sz="1700">
              <a:latin typeface="Times New Roman" pitchFamily="18" charset="0"/>
              <a:ea typeface="ＭＳ Ｐゴシック" pitchFamily="34" charset="-128"/>
            </a:endParaRPr>
          </a:p>
        </p:txBody>
      </p:sp>
      <p:sp>
        <p:nvSpPr>
          <p:cNvPr id="144387" name="Rectangle 7"/>
          <p:cNvSpPr txBox="1">
            <a:spLocks noGrp="1" noChangeArrowheads="1"/>
          </p:cNvSpPr>
          <p:nvPr/>
        </p:nvSpPr>
        <p:spPr bwMode="auto">
          <a:xfrm>
            <a:off x="3887788" y="8685213"/>
            <a:ext cx="2970212" cy="458787"/>
          </a:xfrm>
          <a:prstGeom prst="rect">
            <a:avLst/>
          </a:prstGeom>
          <a:noFill/>
          <a:ln w="9525">
            <a:noFill/>
            <a:miter lim="800000"/>
            <a:headEnd/>
            <a:tailEnd/>
          </a:ln>
        </p:spPr>
        <p:txBody>
          <a:bodyPr lIns="18731" tIns="0" rIns="18731" bIns="0" anchor="b"/>
          <a:lstStyle/>
          <a:p>
            <a:pPr algn="r" eaLnBrk="0" hangingPunct="0"/>
            <a:fld id="{81F63C1A-386B-40C9-8E3F-404ED776B245}" type="slidenum">
              <a:rPr lang="en-US" sz="1700">
                <a:latin typeface="Times New Roman" pitchFamily="18" charset="0"/>
                <a:ea typeface="ＭＳ Ｐゴシック" pitchFamily="34" charset="-128"/>
              </a:rPr>
              <a:pPr algn="r" eaLnBrk="0" hangingPunct="0"/>
              <a:t>14</a:t>
            </a:fld>
            <a:endParaRPr lang="en-US" sz="1700">
              <a:latin typeface="Times New Roman" pitchFamily="18" charset="0"/>
              <a:ea typeface="ＭＳ Ｐゴシック" pitchFamily="34" charset="-128"/>
            </a:endParaRPr>
          </a:p>
        </p:txBody>
      </p:sp>
      <p:sp>
        <p:nvSpPr>
          <p:cNvPr id="144388" name="Rectangle 2"/>
          <p:cNvSpPr>
            <a:spLocks noGrp="1" noRot="1" noChangeAspect="1" noChangeArrowheads="1" noTextEdit="1"/>
          </p:cNvSpPr>
          <p:nvPr>
            <p:ph type="sldImg"/>
          </p:nvPr>
        </p:nvSpPr>
        <p:spPr bwMode="auto">
          <a:xfrm>
            <a:off x="1711325" y="315913"/>
            <a:ext cx="3441700" cy="2581275"/>
          </a:xfrm>
          <a:noFill/>
          <a:ln cap="flat">
            <a:solidFill>
              <a:srgbClr val="000000"/>
            </a:solidFill>
            <a:miter lim="800000"/>
            <a:headEnd/>
            <a:tailEnd/>
          </a:ln>
        </p:spPr>
      </p:sp>
      <p:sp>
        <p:nvSpPr>
          <p:cNvPr id="113669" name="Rectangle 3"/>
          <p:cNvSpPr>
            <a:spLocks noGrp="1" noChangeArrowheads="1"/>
          </p:cNvSpPr>
          <p:nvPr>
            <p:ph type="body" idx="1"/>
          </p:nvPr>
        </p:nvSpPr>
        <p:spPr>
          <a:xfrm>
            <a:off x="762000" y="3232150"/>
            <a:ext cx="5689600" cy="5248275"/>
          </a:xfrm>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fontAlgn="auto">
              <a:spcBef>
                <a:spcPts val="0"/>
              </a:spcBef>
              <a:spcAft>
                <a:spcPts val="0"/>
              </a:spcAft>
              <a:defRPr/>
            </a:pPr>
            <a:r>
              <a:rPr lang="en-US" b="1" dirty="0" smtClean="0"/>
              <a:t>C</a:t>
            </a:r>
            <a:r>
              <a:rPr lang="en-US" b="1" dirty="0" smtClean="0">
                <a:latin typeface="Arial" charset="0"/>
                <a:ea typeface="ＭＳ Ｐゴシック" pitchFamily="34" charset="-128"/>
              </a:rPr>
              <a:t>itizenship Status</a:t>
            </a:r>
          </a:p>
          <a:p>
            <a:pPr fontAlgn="auto">
              <a:spcBef>
                <a:spcPts val="0"/>
              </a:spcBef>
              <a:spcAft>
                <a:spcPts val="0"/>
              </a:spcAft>
              <a:defRPr/>
            </a:pPr>
            <a:endParaRPr lang="en-US" b="1" dirty="0">
              <a:latin typeface="Arial" charset="0"/>
              <a:ea typeface="ＭＳ Ｐゴシック" pitchFamily="34" charset="-128"/>
            </a:endParaRPr>
          </a:p>
          <a:p>
            <a:pPr fontAlgn="auto">
              <a:spcBef>
                <a:spcPts val="0"/>
              </a:spcBef>
              <a:spcAft>
                <a:spcPts val="0"/>
              </a:spcAft>
              <a:defRPr/>
            </a:pPr>
            <a:r>
              <a:rPr lang="en-US" dirty="0" smtClean="0">
                <a:latin typeface="Arial" charset="0"/>
                <a:ea typeface="ＭＳ Ｐゴシック" pitchFamily="34" charset="-128"/>
              </a:rPr>
              <a:t>Students must be U.S. citizens or eligible noncitizens to receive federal student financial aid and Cal Grants.  If a student has recently become  a U.S. citizen, he/she should contact the Social Security Administration (SSA) to update his/her status.  Otherwise, when the U.S. Department of Education matches data with SSA, the Agency may report that the student is not a citizen and may be considered ineligible to receive federal and state aid.</a:t>
            </a:r>
          </a:p>
          <a:p>
            <a:pPr fontAlgn="auto">
              <a:spcBef>
                <a:spcPts val="0"/>
              </a:spcBef>
              <a:spcAft>
                <a:spcPts val="0"/>
              </a:spcAft>
              <a:defRPr/>
            </a:pPr>
            <a:endParaRPr lang="en-US" dirty="0">
              <a:latin typeface="Arial" charset="0"/>
              <a:ea typeface="ＭＳ Ｐゴシック" pitchFamily="34" charset="-128"/>
            </a:endParaRPr>
          </a:p>
          <a:p>
            <a:pPr fontAlgn="auto">
              <a:spcBef>
                <a:spcPts val="0"/>
              </a:spcBef>
              <a:spcAft>
                <a:spcPts val="0"/>
              </a:spcAft>
              <a:defRPr/>
            </a:pPr>
            <a:r>
              <a:rPr lang="en-US" dirty="0" smtClean="0">
                <a:latin typeface="Arial" charset="0"/>
                <a:ea typeface="ＭＳ Ｐゴシック" pitchFamily="34" charset="-128"/>
              </a:rPr>
              <a:t>For financial aid purposes, an eligible noncitizen is someone who meets one of the following criteria:</a:t>
            </a:r>
          </a:p>
          <a:p>
            <a:pPr lvl="1" fontAlgn="auto">
              <a:spcBef>
                <a:spcPts val="0"/>
              </a:spcBef>
              <a:spcAft>
                <a:spcPts val="0"/>
              </a:spcAft>
              <a:buFont typeface="Wingdings" pitchFamily="2" charset="2"/>
              <a:buNone/>
              <a:defRPr/>
            </a:pPr>
            <a:r>
              <a:rPr lang="en-US" dirty="0" smtClean="0">
                <a:latin typeface="Arial" charset="0"/>
                <a:ea typeface="ＭＳ Ｐゴシック" pitchFamily="34" charset="-128"/>
              </a:rPr>
              <a:t>-A U.S. permanent resident with a Permanent Resident Card (I-551),or</a:t>
            </a:r>
          </a:p>
          <a:p>
            <a:pPr lvl="1" fontAlgn="auto">
              <a:spcBef>
                <a:spcPts val="0"/>
              </a:spcBef>
              <a:spcAft>
                <a:spcPts val="0"/>
              </a:spcAft>
              <a:buFont typeface="Wingdings" pitchFamily="2" charset="2"/>
              <a:buNone/>
              <a:defRPr/>
            </a:pPr>
            <a:r>
              <a:rPr lang="en-US" dirty="0" smtClean="0">
                <a:latin typeface="Arial" charset="0"/>
                <a:ea typeface="ＭＳ Ｐゴシック" pitchFamily="34" charset="-128"/>
              </a:rPr>
              <a:t>-A conditional permanent resident with a Conditional Green Card (I-551C), 				or</a:t>
            </a:r>
          </a:p>
          <a:p>
            <a:pPr lvl="1" fontAlgn="auto">
              <a:spcBef>
                <a:spcPts val="0"/>
              </a:spcBef>
              <a:spcAft>
                <a:spcPts val="0"/>
              </a:spcAft>
              <a:buFont typeface="Wingdings" pitchFamily="2" charset="2"/>
              <a:buNone/>
              <a:defRPr/>
            </a:pPr>
            <a:r>
              <a:rPr lang="en-US" dirty="0" smtClean="0">
                <a:latin typeface="Arial" charset="0"/>
                <a:ea typeface="ＭＳ Ｐゴシック" pitchFamily="34" charset="-128"/>
              </a:rPr>
              <a:t>-Other eligible noncitizen with an Arrival-Departure Record (I-94) from the Department of Homeland Security showing any of the following designations: “Refugee,” “Asylum Granted,” “Parolee” (I-94 confirms paroled for a minimum of one year and status has not expired), T-Visa holder (T-1, T-2, T-3, etc.) or “Cuban-Haitian Entrant;” or </a:t>
            </a:r>
          </a:p>
          <a:p>
            <a:pPr lvl="1" fontAlgn="auto">
              <a:spcBef>
                <a:spcPts val="0"/>
              </a:spcBef>
              <a:spcAft>
                <a:spcPts val="0"/>
              </a:spcAft>
              <a:buFont typeface="Wingdings" pitchFamily="2" charset="2"/>
              <a:buNone/>
              <a:defRPr/>
            </a:pPr>
            <a:endParaRPr lang="en-US" dirty="0">
              <a:latin typeface="Arial" charset="0"/>
              <a:ea typeface="ＭＳ Ｐゴシック" pitchFamily="34" charset="-128"/>
            </a:endParaRPr>
          </a:p>
          <a:p>
            <a:pPr lvl="1" fontAlgn="auto">
              <a:spcBef>
                <a:spcPct val="0"/>
              </a:spcBef>
              <a:spcAft>
                <a:spcPct val="30000"/>
              </a:spcAft>
              <a:defRPr/>
            </a:pPr>
            <a:r>
              <a:rPr lang="en-US" dirty="0" smtClean="0">
                <a:latin typeface="Arial" charset="0"/>
                <a:ea typeface="ＭＳ Ｐゴシック" pitchFamily="34" charset="-128"/>
              </a:rPr>
              <a:t>-The holder of a valid certification or eligibility letter from the Department of Health and Human Services showing a designation of “Victim of human trafficking.” </a:t>
            </a:r>
          </a:p>
          <a:p>
            <a:pPr marL="517525" indent="-517525" fontAlgn="auto">
              <a:spcBef>
                <a:spcPts val="0"/>
              </a:spcBef>
              <a:spcAft>
                <a:spcPts val="0"/>
              </a:spcAft>
              <a:defRPr/>
            </a:pPr>
            <a:r>
              <a:rPr lang="en-US" dirty="0" smtClean="0">
                <a:latin typeface="Arial" charset="0"/>
                <a:ea typeface="ＭＳ Ｐゴシック" pitchFamily="34" charset="-128"/>
                <a:cs typeface="Arial" charset="0"/>
              </a:rPr>
              <a:t>           - A resident of the Republic of Palau (PW), the Republic of the Marshall Islands (MH), or the Federated States of Micronesia (FM)</a:t>
            </a:r>
          </a:p>
          <a:p>
            <a:pPr marL="517525" indent="-517525" fontAlgn="auto">
              <a:spcBef>
                <a:spcPts val="0"/>
              </a:spcBef>
              <a:spcAft>
                <a:spcPts val="0"/>
              </a:spcAft>
              <a:defRPr/>
            </a:pPr>
            <a:r>
              <a:rPr lang="en-US" dirty="0" smtClean="0">
                <a:latin typeface="Arial" charset="0"/>
                <a:ea typeface="ＭＳ Ｐゴシック" pitchFamily="34" charset="-128"/>
                <a:cs typeface="Arial" charset="0"/>
              </a:rPr>
              <a:t> </a:t>
            </a:r>
          </a:p>
          <a:p>
            <a:pPr fontAlgn="auto">
              <a:spcBef>
                <a:spcPts val="0"/>
              </a:spcBef>
              <a:spcAft>
                <a:spcPts val="0"/>
              </a:spcAft>
              <a:defRPr/>
            </a:pPr>
            <a:r>
              <a:rPr lang="en-US" dirty="0" smtClean="0">
                <a:latin typeface="Arial" charset="0"/>
                <a:ea typeface="ＭＳ Ｐゴシック" pitchFamily="34" charset="-128"/>
                <a:cs typeface="Arial" charset="0"/>
              </a:rPr>
              <a:t>           - A Canadian-born Native American under terms of the Jay Treaty.</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txBox="1">
            <a:spLocks noGrp="1" noChangeArrowheads="1"/>
          </p:cNvSpPr>
          <p:nvPr/>
        </p:nvSpPr>
        <p:spPr bwMode="auto">
          <a:xfrm>
            <a:off x="3887788" y="8685213"/>
            <a:ext cx="2970212" cy="458787"/>
          </a:xfrm>
          <a:prstGeom prst="rect">
            <a:avLst/>
          </a:prstGeom>
          <a:noFill/>
          <a:ln w="9525">
            <a:noFill/>
            <a:miter lim="800000"/>
            <a:headEnd/>
            <a:tailEnd/>
          </a:ln>
        </p:spPr>
        <p:txBody>
          <a:bodyPr lIns="18731" tIns="0" rIns="18731" bIns="0" anchor="b"/>
          <a:lstStyle/>
          <a:p>
            <a:pPr algn="r" eaLnBrk="0" hangingPunct="0"/>
            <a:fld id="{32269745-E7AB-4D9C-A3A9-752EA853F632}" type="slidenum">
              <a:rPr lang="en-US" sz="1700">
                <a:latin typeface="Times New Roman" pitchFamily="18" charset="0"/>
                <a:ea typeface="ＭＳ Ｐゴシック" pitchFamily="34" charset="-128"/>
              </a:rPr>
              <a:pPr algn="r" eaLnBrk="0" hangingPunct="0"/>
              <a:t>15</a:t>
            </a:fld>
            <a:endParaRPr lang="en-US" sz="1700">
              <a:latin typeface="Times New Roman" pitchFamily="18" charset="0"/>
              <a:ea typeface="ＭＳ Ｐゴシック" pitchFamily="34" charset="-128"/>
            </a:endParaRPr>
          </a:p>
        </p:txBody>
      </p:sp>
      <p:sp>
        <p:nvSpPr>
          <p:cNvPr id="145411" name="Rectangle 7"/>
          <p:cNvSpPr txBox="1">
            <a:spLocks noGrp="1" noChangeArrowheads="1"/>
          </p:cNvSpPr>
          <p:nvPr/>
        </p:nvSpPr>
        <p:spPr bwMode="auto">
          <a:xfrm>
            <a:off x="3887788" y="8685213"/>
            <a:ext cx="2970212" cy="458787"/>
          </a:xfrm>
          <a:prstGeom prst="rect">
            <a:avLst/>
          </a:prstGeom>
          <a:noFill/>
          <a:ln w="9525">
            <a:noFill/>
            <a:miter lim="800000"/>
            <a:headEnd/>
            <a:tailEnd/>
          </a:ln>
        </p:spPr>
        <p:txBody>
          <a:bodyPr lIns="18731" tIns="0" rIns="18731" bIns="0" anchor="b"/>
          <a:lstStyle/>
          <a:p>
            <a:pPr algn="r" eaLnBrk="0" hangingPunct="0"/>
            <a:fld id="{CC0E85EB-12FB-47AB-B14D-B11B27D53C8C}" type="slidenum">
              <a:rPr lang="en-US" sz="1700">
                <a:latin typeface="Times New Roman" pitchFamily="18" charset="0"/>
                <a:ea typeface="ＭＳ Ｐゴシック" pitchFamily="34" charset="-128"/>
              </a:rPr>
              <a:pPr algn="r" eaLnBrk="0" hangingPunct="0"/>
              <a:t>15</a:t>
            </a:fld>
            <a:endParaRPr lang="en-US" sz="1700">
              <a:latin typeface="Times New Roman" pitchFamily="18" charset="0"/>
              <a:ea typeface="ＭＳ Ｐゴシック" pitchFamily="34" charset="-128"/>
            </a:endParaRPr>
          </a:p>
        </p:txBody>
      </p:sp>
      <p:sp>
        <p:nvSpPr>
          <p:cNvPr id="145412" name="Rectangle 2"/>
          <p:cNvSpPr>
            <a:spLocks noGrp="1" noRot="1" noChangeAspect="1" noChangeArrowheads="1" noTextEdit="1"/>
          </p:cNvSpPr>
          <p:nvPr>
            <p:ph type="sldImg"/>
          </p:nvPr>
        </p:nvSpPr>
        <p:spPr bwMode="auto">
          <a:xfrm>
            <a:off x="1600200" y="533400"/>
            <a:ext cx="3441700" cy="2581275"/>
          </a:xfrm>
          <a:noFill/>
          <a:ln cap="flat">
            <a:solidFill>
              <a:srgbClr val="000000"/>
            </a:solidFill>
            <a:miter lim="800000"/>
            <a:headEnd/>
            <a:tailEnd/>
          </a:ln>
        </p:spPr>
      </p:sp>
      <p:sp>
        <p:nvSpPr>
          <p:cNvPr id="114693" name="Rectangle 3"/>
          <p:cNvSpPr>
            <a:spLocks noGrp="1" noChangeArrowheads="1"/>
          </p:cNvSpPr>
          <p:nvPr>
            <p:ph type="body" idx="1"/>
          </p:nvPr>
        </p:nvSpPr>
        <p:spPr>
          <a:xfrm>
            <a:off x="609600" y="3200400"/>
            <a:ext cx="6021388" cy="5249863"/>
          </a:xfrm>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rmAutofit fontScale="85000" lnSpcReduction="20000"/>
          </a:bodyPr>
          <a:lstStyle/>
          <a:p>
            <a:pPr fontAlgn="auto">
              <a:spcBef>
                <a:spcPts val="0"/>
              </a:spcBef>
              <a:spcAft>
                <a:spcPts val="0"/>
              </a:spcAft>
              <a:defRPr/>
            </a:pPr>
            <a:r>
              <a:rPr lang="en-US" b="1" dirty="0" smtClean="0">
                <a:latin typeface="Arial" charset="0"/>
                <a:ea typeface="ＭＳ Ｐゴシック" pitchFamily="34" charset="-128"/>
              </a:rPr>
              <a:t>Eligible Noncitizen</a:t>
            </a:r>
          </a:p>
          <a:p>
            <a:pPr fontAlgn="auto">
              <a:spcBef>
                <a:spcPts val="0"/>
              </a:spcBef>
              <a:spcAft>
                <a:spcPts val="0"/>
              </a:spcAft>
              <a:defRPr/>
            </a:pPr>
            <a:endParaRPr lang="en-US" sz="800" dirty="0" smtClean="0">
              <a:latin typeface="Arial" charset="0"/>
              <a:ea typeface="ＭＳ Ｐゴシック" pitchFamily="34" charset="-128"/>
            </a:endParaRPr>
          </a:p>
          <a:p>
            <a:pPr fontAlgn="auto">
              <a:spcBef>
                <a:spcPts val="0"/>
              </a:spcBef>
              <a:spcAft>
                <a:spcPts val="0"/>
              </a:spcAft>
              <a:defRPr/>
            </a:pPr>
            <a:r>
              <a:rPr lang="en-US" dirty="0" smtClean="0">
                <a:latin typeface="Arial" charset="0"/>
                <a:ea typeface="ＭＳ Ｐゴシック" pitchFamily="34" charset="-128"/>
              </a:rPr>
              <a:t>If students indicate “eligible noncitizen,” they should write in their 8- or 9-digit Alien Registration Number.  Students should precede an 8-digit number with a zero.</a:t>
            </a:r>
          </a:p>
          <a:p>
            <a:pPr fontAlgn="auto">
              <a:spcBef>
                <a:spcPts val="0"/>
              </a:spcBef>
              <a:spcAft>
                <a:spcPts val="0"/>
              </a:spcAft>
              <a:defRPr/>
            </a:pPr>
            <a:endParaRPr lang="en-US" dirty="0">
              <a:latin typeface="Arial" charset="0"/>
              <a:ea typeface="ＭＳ Ｐゴシック" pitchFamily="34" charset="-128"/>
            </a:endParaRPr>
          </a:p>
          <a:p>
            <a:pPr fontAlgn="auto">
              <a:spcBef>
                <a:spcPts val="0"/>
              </a:spcBef>
              <a:spcAft>
                <a:spcPts val="0"/>
              </a:spcAft>
              <a:defRPr/>
            </a:pPr>
            <a:r>
              <a:rPr lang="en-US" dirty="0" smtClean="0">
                <a:latin typeface="Arial" charset="0"/>
                <a:ea typeface="ＭＳ Ｐゴシック" pitchFamily="34" charset="-128"/>
              </a:rPr>
              <a:t>Students who list their Alien Registration Number may be asked by the colleges or universities to provide a copy of their Permanent Registration Card. </a:t>
            </a:r>
          </a:p>
          <a:p>
            <a:pPr fontAlgn="auto">
              <a:spcBef>
                <a:spcPts val="0"/>
              </a:spcBef>
              <a:spcAft>
                <a:spcPts val="0"/>
              </a:spcAft>
              <a:defRPr/>
            </a:pPr>
            <a:endParaRPr lang="en-US" dirty="0">
              <a:latin typeface="Arial" charset="0"/>
              <a:ea typeface="ＭＳ Ｐゴシック" pitchFamily="34" charset="-128"/>
            </a:endParaRPr>
          </a:p>
          <a:p>
            <a:pPr fontAlgn="auto">
              <a:spcBef>
                <a:spcPts val="0"/>
              </a:spcBef>
              <a:spcAft>
                <a:spcPts val="0"/>
              </a:spcAft>
              <a:defRPr/>
            </a:pPr>
            <a:r>
              <a:rPr lang="en-US" dirty="0" smtClean="0">
                <a:latin typeface="Arial" charset="0"/>
                <a:ea typeface="ＭＳ Ｐゴシック" pitchFamily="34" charset="-128"/>
              </a:rPr>
              <a:t>Some recently naturalized citizens may also be asked to provide a copy of their Naturalization documents.  It is legal to photocopy these documents for financial aid purposes.</a:t>
            </a:r>
          </a:p>
          <a:p>
            <a:pPr fontAlgn="auto">
              <a:spcBef>
                <a:spcPts val="0"/>
              </a:spcBef>
              <a:spcAft>
                <a:spcPts val="0"/>
              </a:spcAft>
              <a:defRPr/>
            </a:pPr>
            <a:endParaRPr lang="en-US" b="1" dirty="0" smtClean="0">
              <a:latin typeface="Arial" charset="0"/>
              <a:ea typeface="ＭＳ Ｐゴシック" pitchFamily="34" charset="-128"/>
            </a:endParaRPr>
          </a:p>
          <a:p>
            <a:pPr fontAlgn="auto">
              <a:spcBef>
                <a:spcPts val="0"/>
              </a:spcBef>
              <a:spcAft>
                <a:spcPts val="0"/>
              </a:spcAft>
              <a:defRPr/>
            </a:pPr>
            <a:r>
              <a:rPr lang="en-US" b="1" dirty="0" smtClean="0">
                <a:latin typeface="Arial" charset="0"/>
                <a:ea typeface="ＭＳ Ｐゴシック" pitchFamily="34" charset="-128"/>
                <a:cs typeface="Arial" charset="0"/>
              </a:rPr>
              <a:t>Neither Citizen nor Eligible Noncitizen</a:t>
            </a:r>
          </a:p>
          <a:p>
            <a:pPr fontAlgn="auto">
              <a:spcBef>
                <a:spcPts val="0"/>
              </a:spcBef>
              <a:spcAft>
                <a:spcPts val="0"/>
              </a:spcAft>
              <a:defRPr/>
            </a:pPr>
            <a:endParaRPr lang="en-US" sz="800" b="1" dirty="0" smtClean="0">
              <a:latin typeface="Arial" charset="0"/>
              <a:ea typeface="ＭＳ Ｐゴシック" pitchFamily="34" charset="-128"/>
              <a:cs typeface="Arial" charset="0"/>
            </a:endParaRPr>
          </a:p>
          <a:p>
            <a:pPr fontAlgn="auto">
              <a:spcBef>
                <a:spcPts val="0"/>
              </a:spcBef>
              <a:spcAft>
                <a:spcPts val="0"/>
              </a:spcAft>
              <a:defRPr/>
            </a:pPr>
            <a:r>
              <a:rPr lang="en-US" dirty="0">
                <a:latin typeface="Arial" charset="0"/>
                <a:ea typeface="ＭＳ Ｐゴシック" pitchFamily="34" charset="-128"/>
                <a:cs typeface="Arial" charset="0"/>
              </a:rPr>
              <a:t>I</a:t>
            </a:r>
            <a:r>
              <a:rPr lang="en-US" dirty="0" smtClean="0">
                <a:latin typeface="Arial" charset="0"/>
                <a:ea typeface="ＭＳ Ｐゴシック" pitchFamily="34" charset="-128"/>
                <a:cs typeface="Arial" charset="0"/>
              </a:rPr>
              <a:t>f you are in the U.S. on:</a:t>
            </a:r>
          </a:p>
          <a:p>
            <a:pPr fontAlgn="auto">
              <a:spcBef>
                <a:spcPts val="0"/>
              </a:spcBef>
              <a:spcAft>
                <a:spcPts val="0"/>
              </a:spcAft>
              <a:defRPr/>
            </a:pPr>
            <a:r>
              <a:rPr lang="en-US" dirty="0" smtClean="0">
                <a:latin typeface="Arial" charset="0"/>
                <a:ea typeface="ＭＳ Ｐゴシック" pitchFamily="34" charset="-128"/>
                <a:cs typeface="Arial" charset="0"/>
              </a:rPr>
              <a:t>	- an F1 or F2 student visa;</a:t>
            </a:r>
          </a:p>
          <a:p>
            <a:pPr fontAlgn="auto">
              <a:spcBef>
                <a:spcPts val="0"/>
              </a:spcBef>
              <a:spcAft>
                <a:spcPts val="0"/>
              </a:spcAft>
              <a:defRPr/>
            </a:pPr>
            <a:r>
              <a:rPr lang="en-US" dirty="0" smtClean="0">
                <a:latin typeface="Arial" charset="0"/>
                <a:ea typeface="ＭＳ Ｐゴシック" pitchFamily="34" charset="-128"/>
                <a:cs typeface="Arial" charset="0"/>
              </a:rPr>
              <a:t>	- a J1 or J2 exchange visitor visa;</a:t>
            </a:r>
          </a:p>
          <a:p>
            <a:pPr fontAlgn="auto">
              <a:spcBef>
                <a:spcPts val="0"/>
              </a:spcBef>
              <a:spcAft>
                <a:spcPts val="0"/>
              </a:spcAft>
              <a:defRPr/>
            </a:pPr>
            <a:r>
              <a:rPr lang="en-US" dirty="0" smtClean="0">
                <a:latin typeface="Arial" charset="0"/>
                <a:ea typeface="ＭＳ Ｐゴシック" pitchFamily="34" charset="-128"/>
                <a:cs typeface="Arial" charset="0"/>
              </a:rPr>
              <a:t>	- a G series visa (pertaining to international organizations), or </a:t>
            </a:r>
          </a:p>
          <a:p>
            <a:pPr fontAlgn="auto">
              <a:spcBef>
                <a:spcPts val="0"/>
              </a:spcBef>
              <a:spcAft>
                <a:spcPts val="0"/>
              </a:spcAft>
              <a:defRPr/>
            </a:pPr>
            <a:r>
              <a:rPr lang="en-US" dirty="0" smtClean="0">
                <a:latin typeface="Arial" charset="0"/>
                <a:ea typeface="ＭＳ Ｐゴシック" pitchFamily="34" charset="-128"/>
                <a:cs typeface="Arial" charset="0"/>
              </a:rPr>
              <a:t>	- other categories not included under U.S. citizen and eligible noncitizen</a:t>
            </a:r>
          </a:p>
          <a:p>
            <a:pPr fontAlgn="auto">
              <a:spcBef>
                <a:spcPts val="0"/>
              </a:spcBef>
              <a:spcAft>
                <a:spcPts val="0"/>
              </a:spcAft>
              <a:defRPr/>
            </a:pPr>
            <a:r>
              <a:rPr lang="en-US" dirty="0" smtClean="0">
                <a:latin typeface="Arial" charset="0"/>
                <a:ea typeface="ＭＳ Ｐゴシック" pitchFamily="34" charset="-128"/>
                <a:cs typeface="Arial" charset="0"/>
              </a:rPr>
              <a:t>you are not eligible for federal student aid and should not complete a FAFSA. </a:t>
            </a:r>
          </a:p>
          <a:p>
            <a:pPr fontAlgn="auto">
              <a:spcBef>
                <a:spcPts val="0"/>
              </a:spcBef>
              <a:spcAft>
                <a:spcPts val="0"/>
              </a:spcAft>
              <a:defRPr/>
            </a:pPr>
            <a:endParaRPr lang="en-US" dirty="0">
              <a:latin typeface="Arial" charset="0"/>
              <a:ea typeface="ＭＳ Ｐゴシック" pitchFamily="34" charset="-128"/>
              <a:cs typeface="Arial" charset="0"/>
            </a:endParaRPr>
          </a:p>
          <a:p>
            <a:pPr fontAlgn="auto">
              <a:spcBef>
                <a:spcPts val="0"/>
              </a:spcBef>
              <a:spcAft>
                <a:spcPts val="0"/>
              </a:spcAft>
              <a:defRPr/>
            </a:pPr>
            <a:r>
              <a:rPr lang="en-US" dirty="0" smtClean="0">
                <a:latin typeface="Arial" charset="0"/>
                <a:ea typeface="ＭＳ Ｐゴシック" pitchFamily="34" charset="-128"/>
                <a:cs typeface="Arial" charset="0"/>
              </a:rPr>
              <a:t>However, such students should check with their college financial aid office to see what kind of financial aid they may be eligible to receive and what forms they should complete.</a:t>
            </a:r>
          </a:p>
          <a:p>
            <a:pPr fontAlgn="auto">
              <a:spcBef>
                <a:spcPts val="0"/>
              </a:spcBef>
              <a:spcAft>
                <a:spcPts val="0"/>
              </a:spcAft>
              <a:defRPr/>
            </a:pPr>
            <a:endParaRPr lang="en-US" dirty="0" smtClean="0"/>
          </a:p>
          <a:p>
            <a:pPr fontAlgn="auto">
              <a:spcBef>
                <a:spcPts val="0"/>
              </a:spcBef>
              <a:spcAft>
                <a:spcPts val="0"/>
              </a:spcAft>
              <a:defRPr/>
            </a:pPr>
            <a:r>
              <a:rPr lang="en-US" dirty="0" smtClean="0"/>
              <a:t>The </a:t>
            </a:r>
            <a:r>
              <a:rPr lang="en-US" dirty="0"/>
              <a:t>following students are not eligible to file a FAFSA or a California Dream Act Application and should contact their campus financial aid office for assistance to see what kind of financial aid they may be eligible to receive and what forms they should complete</a:t>
            </a:r>
            <a:r>
              <a:rPr lang="en-US" dirty="0" smtClean="0"/>
              <a:t>. These students are:</a:t>
            </a:r>
            <a:r>
              <a:rPr lang="en-US" dirty="0"/>
              <a:t/>
            </a:r>
            <a:br>
              <a:rPr lang="en-US" dirty="0"/>
            </a:br>
            <a:r>
              <a:rPr lang="en-US" dirty="0"/>
              <a:t/>
            </a:r>
            <a:br>
              <a:rPr lang="en-US" dirty="0"/>
            </a:br>
            <a:r>
              <a:rPr lang="en-US" dirty="0" smtClean="0"/>
              <a:t>	Non-immigrants </a:t>
            </a:r>
            <a:r>
              <a:rPr lang="en-US" dirty="0"/>
              <a:t>granted one of the following visas: A, B, C, D, E, F, G, H, I, J, K, L, M, N, O, P, Q, </a:t>
            </a:r>
            <a:r>
              <a:rPr lang="en-US" dirty="0" smtClean="0"/>
              <a:t>	R</a:t>
            </a:r>
            <a:r>
              <a:rPr lang="en-US" dirty="0"/>
              <a:t>, S, TN, TD, V, TROV, and NATO.</a:t>
            </a:r>
          </a:p>
          <a:p>
            <a:pPr fontAlgn="auto">
              <a:spcBef>
                <a:spcPts val="0"/>
              </a:spcBef>
              <a:spcAft>
                <a:spcPts val="0"/>
              </a:spcAft>
              <a:defRPr/>
            </a:pPr>
            <a:r>
              <a:rPr lang="en-US" dirty="0"/>
              <a:t> </a:t>
            </a:r>
          </a:p>
          <a:p>
            <a:pPr fontAlgn="auto">
              <a:spcBef>
                <a:spcPts val="0"/>
              </a:spcBef>
              <a:spcAft>
                <a:spcPts val="0"/>
              </a:spcAft>
              <a:defRPr/>
            </a:pPr>
            <a:r>
              <a:rPr lang="en-US" dirty="0" smtClean="0"/>
              <a:t>T </a:t>
            </a:r>
            <a:r>
              <a:rPr lang="en-US" dirty="0"/>
              <a:t>visa holders are eligible to apply for federal </a:t>
            </a:r>
            <a:r>
              <a:rPr lang="en-US" u="sng" dirty="0"/>
              <a:t>and</a:t>
            </a:r>
            <a:r>
              <a:rPr lang="en-US" dirty="0"/>
              <a:t> California student financial aid. T visa holders should file a FAFSA and identify themselves as eligible non-citizens.</a:t>
            </a:r>
            <a:br>
              <a:rPr lang="en-US" dirty="0"/>
            </a:br>
            <a:r>
              <a:rPr lang="en-US" dirty="0"/>
              <a:t> </a:t>
            </a:r>
            <a:br>
              <a:rPr lang="en-US" dirty="0"/>
            </a:br>
            <a:r>
              <a:rPr lang="en-US" dirty="0"/>
              <a:t>U visa holders </a:t>
            </a:r>
            <a:r>
              <a:rPr lang="en-US" u="sng" dirty="0"/>
              <a:t>are not</a:t>
            </a:r>
            <a:r>
              <a:rPr lang="en-US" dirty="0"/>
              <a:t> eligible for federal student financial aid, but they </a:t>
            </a:r>
            <a:r>
              <a:rPr lang="en-US" u="sng" dirty="0"/>
              <a:t>are</a:t>
            </a:r>
            <a:r>
              <a:rPr lang="en-US" dirty="0"/>
              <a:t> eligible for California student financial aid. U visa holders must file a California Dream Application.</a:t>
            </a:r>
          </a:p>
          <a:p>
            <a:pPr fontAlgn="auto">
              <a:spcBef>
                <a:spcPts val="0"/>
              </a:spcBef>
              <a:spcAft>
                <a:spcPts val="0"/>
              </a:spcAft>
              <a:defRPr/>
            </a:pPr>
            <a:endParaRPr lang="en-US" dirty="0" smtClean="0">
              <a:latin typeface="Arial" charset="0"/>
              <a:ea typeface="ＭＳ Ｐゴシック" pitchFamily="34" charset="-128"/>
              <a:cs typeface="Arial" charset="0"/>
            </a:endParaRPr>
          </a:p>
          <a:p>
            <a:pPr fontAlgn="auto">
              <a:spcBef>
                <a:spcPts val="0"/>
              </a:spcBef>
              <a:spcAft>
                <a:spcPts val="0"/>
              </a:spcAft>
              <a:defRPr/>
            </a:pPr>
            <a:endParaRPr lang="en-US" dirty="0" smtClean="0">
              <a:latin typeface="Arial" charset="0"/>
              <a:ea typeface="ＭＳ Ｐゴシック" pitchFamily="34" charset="-128"/>
              <a:cs typeface="Arial" charset="0"/>
            </a:endParaRPr>
          </a:p>
          <a:p>
            <a:pPr fontAlgn="auto">
              <a:spcBef>
                <a:spcPts val="0"/>
              </a:spcBef>
              <a:spcAft>
                <a:spcPts val="0"/>
              </a:spcAft>
              <a:defRPr/>
            </a:pPr>
            <a:r>
              <a:rPr lang="en-US" dirty="0" smtClean="0">
                <a:latin typeface="Arial" charset="0"/>
                <a:ea typeface="ＭＳ Ｐゴシック" pitchFamily="34" charset="-128"/>
                <a:cs typeface="Arial" charset="0"/>
              </a:rPr>
              <a:t>If the student is undocumented as defined in AB540, he/she may be eligible for state California Dream Act financial aid.  Learn more at </a:t>
            </a:r>
            <a:r>
              <a:rPr lang="en-US" dirty="0" smtClean="0">
                <a:solidFill>
                  <a:srgbClr val="800000"/>
                </a:solidFill>
                <a:ea typeface="ＭＳ Ｐゴシック" pitchFamily="34" charset="-128"/>
                <a:hlinkClick r:id="rId3"/>
              </a:rPr>
              <a:t>www.caldreamact.org</a:t>
            </a:r>
            <a:r>
              <a:rPr lang="en-US" dirty="0" smtClean="0">
                <a:solidFill>
                  <a:srgbClr val="800000"/>
                </a:solidFill>
                <a:ea typeface="ＭＳ Ｐゴシック" pitchFamily="34" charset="-128"/>
              </a:rPr>
              <a:t>.</a:t>
            </a:r>
            <a:endParaRPr lang="en-US" dirty="0" smtClean="0">
              <a:latin typeface="Arial" charset="0"/>
              <a:ea typeface="ＭＳ Ｐゴシック" pitchFamily="34" charset="-128"/>
              <a:cs typeface="Arial" charset="0"/>
            </a:endParaRPr>
          </a:p>
          <a:p>
            <a:pPr fontAlgn="auto">
              <a:spcBef>
                <a:spcPts val="0"/>
              </a:spcBef>
              <a:spcAft>
                <a:spcPts val="0"/>
              </a:spcAft>
              <a:defRPr/>
            </a:pPr>
            <a:endParaRPr lang="en-US" dirty="0" smtClean="0">
              <a:latin typeface="Arial" charset="0"/>
              <a:ea typeface="ＭＳ Ｐゴシック" pitchFamily="34" charset="-128"/>
            </a:endParaRPr>
          </a:p>
          <a:p>
            <a:pPr fontAlgn="auto">
              <a:spcBef>
                <a:spcPts val="0"/>
              </a:spcBef>
              <a:spcAft>
                <a:spcPts val="0"/>
              </a:spcAft>
              <a:defRPr/>
            </a:pPr>
            <a:r>
              <a:rPr lang="en-US" dirty="0" smtClean="0">
                <a:latin typeface="Arial" charset="0"/>
                <a:ea typeface="ＭＳ Ｐゴシック" pitchFamily="34" charset="-128"/>
              </a:rPr>
              <a:t>We will provide information about some free scholarship searches for students in one of these ineligible categories or who are undocumented students in the next slide.</a:t>
            </a:r>
          </a:p>
          <a:p>
            <a:pPr fontAlgn="auto">
              <a:spcBef>
                <a:spcPts val="0"/>
              </a:spcBef>
              <a:spcAft>
                <a:spcPts val="0"/>
              </a:spcAft>
              <a:defRPr/>
            </a:pPr>
            <a:endParaRPr lang="en-US" dirty="0" smtClean="0">
              <a:latin typeface="Arial" charset="0"/>
              <a:ea typeface="ＭＳ Ｐゴシック" pitchFamily="34" charset="-128"/>
            </a:endParaRPr>
          </a:p>
          <a:p>
            <a:pPr fontAlgn="auto">
              <a:spcBef>
                <a:spcPts val="0"/>
              </a:spcBef>
              <a:spcAft>
                <a:spcPts val="0"/>
              </a:spcAft>
              <a:defRPr/>
            </a:pPr>
            <a:endParaRPr lang="en-US" dirty="0" smtClean="0">
              <a:latin typeface="Arial" charset="0"/>
              <a:ea typeface="ＭＳ Ｐゴシック" pitchFamily="34" charset="-128"/>
            </a:endParaRPr>
          </a:p>
          <a:p>
            <a:pPr fontAlgn="auto">
              <a:spcBef>
                <a:spcPts val="0"/>
              </a:spcBef>
              <a:spcAft>
                <a:spcPts val="0"/>
              </a:spcAft>
              <a:defRPr/>
            </a:pPr>
            <a:endParaRPr lang="en-US" dirty="0" smtClean="0">
              <a:latin typeface="Arial" charset="0"/>
              <a:ea typeface="ＭＳ Ｐゴシック" pitchFamily="34" charset="-128"/>
            </a:endParaRPr>
          </a:p>
          <a:p>
            <a:pPr fontAlgn="auto">
              <a:spcBef>
                <a:spcPts val="0"/>
              </a:spcBef>
              <a:spcAft>
                <a:spcPts val="0"/>
              </a:spcAft>
              <a:defRPr/>
            </a:pPr>
            <a:endParaRPr lang="en-US" dirty="0" smtClean="0">
              <a:latin typeface="Arial" charset="0"/>
              <a:ea typeface="ＭＳ Ｐゴシック" pitchFamily="34" charset="-128"/>
            </a:endParaRPr>
          </a:p>
          <a:p>
            <a:pPr fontAlgn="auto">
              <a:spcBef>
                <a:spcPts val="0"/>
              </a:spcBef>
              <a:spcAft>
                <a:spcPts val="0"/>
              </a:spcAft>
              <a:defRPr/>
            </a:pPr>
            <a:endParaRPr lang="en-US" dirty="0" smtClean="0">
              <a:latin typeface="Arial" charset="0"/>
              <a:ea typeface="ＭＳ Ｐゴシック" pitchFamily="34" charset="-128"/>
            </a:endParaRPr>
          </a:p>
          <a:p>
            <a:pPr fontAlgn="auto">
              <a:spcBef>
                <a:spcPts val="0"/>
              </a:spcBef>
              <a:spcAft>
                <a:spcPts val="0"/>
              </a:spcAft>
              <a:defRPr/>
            </a:pPr>
            <a:endParaRPr lang="en-US" dirty="0" smtClean="0">
              <a:latin typeface="Arial" charset="0"/>
              <a:ea typeface="ＭＳ Ｐゴシック"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fld id="{63773A32-4DDE-41DD-881D-1569DB078E79}" type="slidenum">
              <a:rPr lang="en-US" sz="1700">
                <a:latin typeface="Times New Roman" pitchFamily="18" charset="0"/>
                <a:ea typeface="ＭＳ Ｐゴシック" pitchFamily="34" charset="-128"/>
              </a:rPr>
              <a:pPr eaLnBrk="0" fontAlgn="base" hangingPunct="0">
                <a:spcBef>
                  <a:spcPct val="0"/>
                </a:spcBef>
                <a:spcAft>
                  <a:spcPct val="0"/>
                </a:spcAft>
              </a:pPr>
              <a:t>16</a:t>
            </a:fld>
            <a:endParaRPr lang="en-US" sz="1700">
              <a:latin typeface="Times New Roman" pitchFamily="18" charset="0"/>
              <a:ea typeface="ＭＳ Ｐゴシック" pitchFamily="34" charset="-128"/>
            </a:endParaRPr>
          </a:p>
        </p:txBody>
      </p:sp>
      <p:sp>
        <p:nvSpPr>
          <p:cNvPr id="147459" name="Rectangle 7"/>
          <p:cNvSpPr txBox="1">
            <a:spLocks noGrp="1" noChangeArrowheads="1"/>
          </p:cNvSpPr>
          <p:nvPr/>
        </p:nvSpPr>
        <p:spPr bwMode="auto">
          <a:xfrm>
            <a:off x="3887788" y="8685213"/>
            <a:ext cx="2970212" cy="458787"/>
          </a:xfrm>
          <a:prstGeom prst="rect">
            <a:avLst/>
          </a:prstGeom>
          <a:noFill/>
          <a:ln w="9525">
            <a:noFill/>
            <a:miter lim="800000"/>
            <a:headEnd/>
            <a:tailEnd/>
          </a:ln>
        </p:spPr>
        <p:txBody>
          <a:bodyPr lIns="18731" tIns="0" rIns="18731" bIns="0" anchor="b"/>
          <a:lstStyle/>
          <a:p>
            <a:pPr algn="r" eaLnBrk="0" hangingPunct="0"/>
            <a:endParaRPr lang="en-US" sz="1700">
              <a:latin typeface="Times New Roman" pitchFamily="18" charset="0"/>
              <a:ea typeface="ＭＳ Ｐゴシック" pitchFamily="34" charset="-128"/>
            </a:endParaRPr>
          </a:p>
        </p:txBody>
      </p:sp>
      <p:sp>
        <p:nvSpPr>
          <p:cNvPr id="147460" name="Rectangle 2"/>
          <p:cNvSpPr>
            <a:spLocks noGrp="1" noRot="1" noChangeAspect="1" noChangeArrowheads="1" noTextEdit="1"/>
          </p:cNvSpPr>
          <p:nvPr>
            <p:ph type="sldImg"/>
          </p:nvPr>
        </p:nvSpPr>
        <p:spPr bwMode="auto">
          <a:xfrm>
            <a:off x="1711325" y="315913"/>
            <a:ext cx="3441700" cy="2581275"/>
          </a:xfrm>
          <a:noFill/>
          <a:ln cap="flat">
            <a:solidFill>
              <a:srgbClr val="000000"/>
            </a:solidFill>
            <a:miter lim="800000"/>
            <a:headEnd/>
            <a:tailEnd/>
          </a:ln>
        </p:spPr>
      </p:sp>
      <p:sp>
        <p:nvSpPr>
          <p:cNvPr id="116741" name="Rectangle 3"/>
          <p:cNvSpPr>
            <a:spLocks noGrp="1" noChangeArrowheads="1"/>
          </p:cNvSpPr>
          <p:nvPr>
            <p:ph type="body" idx="1"/>
          </p:nvPr>
        </p:nvSpPr>
        <p:spPr>
          <a:xfrm>
            <a:off x="762000" y="3216275"/>
            <a:ext cx="5218113" cy="5013325"/>
          </a:xfrm>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40" tIns="46021" rIns="92040" bIns="46021">
            <a:noAutofit/>
          </a:bodyPr>
          <a:lstStyle/>
          <a:p>
            <a:pPr fontAlgn="auto">
              <a:lnSpc>
                <a:spcPct val="110000"/>
              </a:lnSpc>
              <a:spcBef>
                <a:spcPts val="0"/>
              </a:spcBef>
              <a:spcAft>
                <a:spcPts val="0"/>
              </a:spcAft>
              <a:defRPr/>
            </a:pPr>
            <a:r>
              <a:rPr lang="en-US" sz="1050" b="1" dirty="0" smtClean="0">
                <a:latin typeface="Arial" charset="0"/>
                <a:ea typeface="ＭＳ Ｐゴシック" pitchFamily="34" charset="-128"/>
              </a:rPr>
              <a:t>Selective Service Registration</a:t>
            </a:r>
          </a:p>
          <a:p>
            <a:pPr fontAlgn="auto">
              <a:lnSpc>
                <a:spcPct val="110000"/>
              </a:lnSpc>
              <a:spcBef>
                <a:spcPts val="0"/>
              </a:spcBef>
              <a:spcAft>
                <a:spcPts val="0"/>
              </a:spcAft>
              <a:defRPr/>
            </a:pPr>
            <a:r>
              <a:rPr lang="en-US" sz="1050" dirty="0" smtClean="0">
                <a:latin typeface="Arial" charset="0"/>
                <a:ea typeface="ＭＳ Ｐゴシック" pitchFamily="34" charset="-128"/>
              </a:rPr>
              <a:t>All male students, regardless of citizenship status, who are 18 years of age or older must be registered with Selective Service to receive federal and/or state aid. This information will be confirmed with Selective Service.</a:t>
            </a:r>
          </a:p>
          <a:p>
            <a:pPr fontAlgn="auto">
              <a:lnSpc>
                <a:spcPct val="110000"/>
              </a:lnSpc>
              <a:spcBef>
                <a:spcPts val="0"/>
              </a:spcBef>
              <a:spcAft>
                <a:spcPts val="0"/>
              </a:spcAft>
              <a:defRPr/>
            </a:pPr>
            <a:endParaRPr lang="en-US" sz="1050" dirty="0" smtClean="0">
              <a:latin typeface="Arial" charset="0"/>
              <a:ea typeface="ＭＳ Ｐゴシック" pitchFamily="34" charset="-128"/>
            </a:endParaRPr>
          </a:p>
          <a:p>
            <a:pPr fontAlgn="auto">
              <a:lnSpc>
                <a:spcPct val="110000"/>
              </a:lnSpc>
              <a:spcBef>
                <a:spcPts val="0"/>
              </a:spcBef>
              <a:spcAft>
                <a:spcPts val="0"/>
              </a:spcAft>
              <a:defRPr/>
            </a:pPr>
            <a:r>
              <a:rPr lang="en-US" sz="1050" dirty="0" smtClean="0">
                <a:latin typeface="Arial" charset="0"/>
                <a:ea typeface="ＭＳ Ｐゴシック" pitchFamily="34" charset="-128"/>
              </a:rPr>
              <a:t>Some colleges and universities will also require that the student be registered to receive institutional funds.</a:t>
            </a:r>
          </a:p>
          <a:p>
            <a:pPr fontAlgn="auto">
              <a:lnSpc>
                <a:spcPct val="110000"/>
              </a:lnSpc>
              <a:spcBef>
                <a:spcPts val="0"/>
              </a:spcBef>
              <a:spcAft>
                <a:spcPts val="0"/>
              </a:spcAft>
              <a:buFontTx/>
              <a:buChar char="•"/>
              <a:defRPr/>
            </a:pPr>
            <a:endParaRPr lang="en-US" sz="1050" dirty="0">
              <a:latin typeface="Arial" charset="0"/>
              <a:ea typeface="ＭＳ Ｐゴシック" pitchFamily="34" charset="-128"/>
            </a:endParaRPr>
          </a:p>
          <a:p>
            <a:pPr fontAlgn="auto">
              <a:lnSpc>
                <a:spcPct val="110000"/>
              </a:lnSpc>
              <a:spcBef>
                <a:spcPts val="0"/>
              </a:spcBef>
              <a:spcAft>
                <a:spcPts val="0"/>
              </a:spcAft>
              <a:buFontTx/>
              <a:buChar char="•"/>
              <a:defRPr/>
            </a:pPr>
            <a:r>
              <a:rPr lang="en-US" sz="1050" dirty="0" smtClean="0">
                <a:latin typeface="Arial" charset="0"/>
                <a:ea typeface="ＭＳ Ｐゴシック" pitchFamily="34" charset="-128"/>
              </a:rPr>
              <a:t>A student should answer “Register me” only if he is:</a:t>
            </a:r>
          </a:p>
          <a:p>
            <a:pPr lvl="1" fontAlgn="auto">
              <a:lnSpc>
                <a:spcPct val="110000"/>
              </a:lnSpc>
              <a:spcBef>
                <a:spcPts val="0"/>
              </a:spcBef>
              <a:spcAft>
                <a:spcPts val="0"/>
              </a:spcAft>
              <a:buFont typeface="Wingdings" pitchFamily="2" charset="2"/>
              <a:buNone/>
              <a:defRPr/>
            </a:pPr>
            <a:r>
              <a:rPr lang="en-US" sz="1050" dirty="0" smtClean="0">
                <a:latin typeface="Arial" charset="0"/>
                <a:ea typeface="ＭＳ Ｐゴシック" pitchFamily="34" charset="-128"/>
              </a:rPr>
              <a:t>- male;</a:t>
            </a:r>
          </a:p>
          <a:p>
            <a:pPr lvl="1" fontAlgn="auto">
              <a:lnSpc>
                <a:spcPct val="110000"/>
              </a:lnSpc>
              <a:spcBef>
                <a:spcPts val="0"/>
              </a:spcBef>
              <a:spcAft>
                <a:spcPts val="0"/>
              </a:spcAft>
              <a:buFont typeface="Wingdings" pitchFamily="2" charset="2"/>
              <a:buNone/>
              <a:defRPr/>
            </a:pPr>
            <a:r>
              <a:rPr lang="en-US" sz="1050" dirty="0" smtClean="0">
                <a:latin typeface="Arial" charset="0"/>
                <a:ea typeface="ＭＳ Ｐゴシック" pitchFamily="34" charset="-128"/>
              </a:rPr>
              <a:t>- currently between the ages of 18-25 (on the day the FAFSA is submitted); and</a:t>
            </a:r>
          </a:p>
          <a:p>
            <a:pPr lvl="1" fontAlgn="auto">
              <a:lnSpc>
                <a:spcPct val="110000"/>
              </a:lnSpc>
              <a:spcBef>
                <a:spcPts val="0"/>
              </a:spcBef>
              <a:spcAft>
                <a:spcPts val="0"/>
              </a:spcAft>
              <a:buFont typeface="Wingdings" pitchFamily="2" charset="2"/>
              <a:buNone/>
              <a:defRPr/>
            </a:pPr>
            <a:r>
              <a:rPr lang="en-US" sz="1050" dirty="0" smtClean="0">
                <a:latin typeface="Arial" charset="0"/>
                <a:ea typeface="ＭＳ Ｐゴシック" pitchFamily="34" charset="-128"/>
              </a:rPr>
              <a:t>- </a:t>
            </a:r>
            <a:r>
              <a:rPr lang="en-US" sz="1050" b="1" dirty="0" smtClean="0">
                <a:latin typeface="Arial" charset="0"/>
                <a:ea typeface="ＭＳ Ｐゴシック" pitchFamily="34" charset="-128"/>
              </a:rPr>
              <a:t>NOT YET REGISTERED</a:t>
            </a:r>
            <a:r>
              <a:rPr lang="en-US" sz="1050" dirty="0" smtClean="0">
                <a:latin typeface="Arial" charset="0"/>
                <a:ea typeface="ＭＳ Ｐゴシック" pitchFamily="34" charset="-128"/>
              </a:rPr>
              <a:t> with Selective Service and would like the U.S. Department of Education to register the student with Selective Service.</a:t>
            </a:r>
          </a:p>
          <a:p>
            <a:pPr fontAlgn="auto">
              <a:lnSpc>
                <a:spcPct val="110000"/>
              </a:lnSpc>
              <a:spcBef>
                <a:spcPts val="0"/>
              </a:spcBef>
              <a:spcAft>
                <a:spcPts val="0"/>
              </a:spcAft>
              <a:defRPr/>
            </a:pPr>
            <a:endParaRPr lang="en-US" sz="1050" dirty="0">
              <a:latin typeface="Arial" charset="0"/>
              <a:ea typeface="ＭＳ Ｐゴシック" pitchFamily="34" charset="-128"/>
            </a:endParaRPr>
          </a:p>
          <a:p>
            <a:pPr fontAlgn="auto">
              <a:lnSpc>
                <a:spcPct val="110000"/>
              </a:lnSpc>
              <a:spcBef>
                <a:spcPts val="0"/>
              </a:spcBef>
              <a:spcAft>
                <a:spcPts val="0"/>
              </a:spcAft>
              <a:defRPr/>
            </a:pPr>
            <a:r>
              <a:rPr lang="en-US" sz="1050" dirty="0" smtClean="0">
                <a:latin typeface="Arial" charset="0"/>
                <a:ea typeface="ＭＳ Ｐゴシック" pitchFamily="34" charset="-128"/>
              </a:rPr>
              <a:t>If the student is male, but is 17 years of age or younger at the time the FAFSA is submitted, he should leave the question blank. The student must register with Selective Service when he turns 18.  He can do this at the Selective Service Web site, </a:t>
            </a:r>
            <a:r>
              <a:rPr lang="en-US" sz="1050" b="1" dirty="0" smtClean="0">
                <a:latin typeface="Arial" charset="0"/>
                <a:ea typeface="ＭＳ Ｐゴシック" pitchFamily="34" charset="-128"/>
                <a:hlinkClick r:id="rId3"/>
              </a:rPr>
              <a:t>www.sss.gov</a:t>
            </a:r>
            <a:r>
              <a:rPr lang="en-US" sz="1050" b="1" dirty="0" smtClean="0">
                <a:latin typeface="Arial" charset="0"/>
                <a:ea typeface="ＭＳ Ｐゴシック" pitchFamily="34" charset="-128"/>
              </a:rPr>
              <a:t> or </a:t>
            </a:r>
            <a:r>
              <a:rPr lang="en-US" sz="1050" dirty="0" smtClean="0">
                <a:latin typeface="Arial" charset="0"/>
                <a:ea typeface="ＭＳ Ｐゴシック" pitchFamily="34" charset="-128"/>
              </a:rPr>
              <a:t>fill out a Selective Service postcard at any U.S. post office</a:t>
            </a:r>
            <a:r>
              <a:rPr lang="en-US" sz="1050" b="1" dirty="0" smtClean="0">
                <a:latin typeface="Arial" charset="0"/>
                <a:ea typeface="ＭＳ Ｐゴシック" pitchFamily="34" charset="-128"/>
              </a:rPr>
              <a:t>.</a:t>
            </a:r>
          </a:p>
          <a:p>
            <a:pPr fontAlgn="auto">
              <a:lnSpc>
                <a:spcPct val="110000"/>
              </a:lnSpc>
              <a:spcBef>
                <a:spcPts val="0"/>
              </a:spcBef>
              <a:spcAft>
                <a:spcPts val="0"/>
              </a:spcAft>
              <a:defRPr/>
            </a:pPr>
            <a:endParaRPr lang="en-US" sz="1050" dirty="0">
              <a:latin typeface="Arial" charset="0"/>
              <a:ea typeface="ＭＳ Ｐゴシック" pitchFamily="34" charset="-128"/>
            </a:endParaRPr>
          </a:p>
          <a:p>
            <a:pPr fontAlgn="auto">
              <a:lnSpc>
                <a:spcPct val="110000"/>
              </a:lnSpc>
              <a:spcBef>
                <a:spcPts val="0"/>
              </a:spcBef>
              <a:spcAft>
                <a:spcPts val="0"/>
              </a:spcAft>
              <a:defRPr/>
            </a:pPr>
            <a:r>
              <a:rPr lang="en-US" sz="1050" dirty="0" smtClean="0">
                <a:latin typeface="Arial" charset="0"/>
                <a:ea typeface="ＭＳ Ｐゴシック" pitchFamily="34" charset="-128"/>
              </a:rPr>
              <a:t>If the student is unsure if he has registered, he may go to this same site to verify his registration status.</a:t>
            </a:r>
          </a:p>
          <a:p>
            <a:pPr fontAlgn="auto">
              <a:lnSpc>
                <a:spcPct val="110000"/>
              </a:lnSpc>
              <a:spcBef>
                <a:spcPts val="0"/>
              </a:spcBef>
              <a:spcAft>
                <a:spcPts val="0"/>
              </a:spcAft>
              <a:defRPr/>
            </a:pPr>
            <a:endParaRPr lang="en-US" sz="1050" dirty="0">
              <a:latin typeface="Arial" charset="0"/>
              <a:ea typeface="ＭＳ Ｐゴシック" pitchFamily="34" charset="-128"/>
            </a:endParaRPr>
          </a:p>
          <a:p>
            <a:pPr fontAlgn="auto">
              <a:lnSpc>
                <a:spcPct val="110000"/>
              </a:lnSpc>
              <a:spcBef>
                <a:spcPts val="0"/>
              </a:spcBef>
              <a:spcAft>
                <a:spcPts val="0"/>
              </a:spcAft>
              <a:defRPr/>
            </a:pPr>
            <a:r>
              <a:rPr lang="en-US" sz="1050" dirty="0" smtClean="0">
                <a:latin typeface="Arial" charset="0"/>
                <a:ea typeface="ＭＳ Ｐゴシック" pitchFamily="34" charset="-128"/>
              </a:rPr>
              <a:t>The following groups of students should leave this Worksheet question blank:</a:t>
            </a:r>
          </a:p>
          <a:p>
            <a:pPr lvl="1" fontAlgn="auto">
              <a:lnSpc>
                <a:spcPct val="110000"/>
              </a:lnSpc>
              <a:spcBef>
                <a:spcPts val="0"/>
              </a:spcBef>
              <a:spcAft>
                <a:spcPts val="0"/>
              </a:spcAft>
              <a:buFont typeface="Wingdings" pitchFamily="2" charset="2"/>
              <a:buNone/>
              <a:defRPr/>
            </a:pPr>
            <a:r>
              <a:rPr lang="en-US" sz="1050" dirty="0" smtClean="0">
                <a:latin typeface="Arial" charset="0"/>
                <a:ea typeface="ＭＳ Ｐゴシック" pitchFamily="34" charset="-128"/>
              </a:rPr>
              <a:t>- female students;</a:t>
            </a:r>
          </a:p>
          <a:p>
            <a:pPr lvl="1" fontAlgn="auto">
              <a:lnSpc>
                <a:spcPct val="110000"/>
              </a:lnSpc>
              <a:spcBef>
                <a:spcPts val="0"/>
              </a:spcBef>
              <a:spcAft>
                <a:spcPts val="0"/>
              </a:spcAft>
              <a:buFont typeface="Wingdings" pitchFamily="2" charset="2"/>
              <a:buNone/>
              <a:defRPr/>
            </a:pPr>
            <a:r>
              <a:rPr lang="en-US" sz="1050" dirty="0" smtClean="0">
                <a:latin typeface="Arial" charset="0"/>
                <a:ea typeface="ＭＳ Ｐゴシック" pitchFamily="34" charset="-128"/>
              </a:rPr>
              <a:t>- male students who are not yet 18 as of the date the FAFSA is submitted; and</a:t>
            </a:r>
          </a:p>
          <a:p>
            <a:pPr lvl="1" fontAlgn="auto">
              <a:lnSpc>
                <a:spcPct val="110000"/>
              </a:lnSpc>
              <a:spcBef>
                <a:spcPts val="0"/>
              </a:spcBef>
              <a:spcAft>
                <a:spcPts val="0"/>
              </a:spcAft>
              <a:buFontTx/>
              <a:buChar char="-"/>
              <a:defRPr/>
            </a:pPr>
            <a:r>
              <a:rPr lang="en-US" sz="1050" dirty="0" smtClean="0">
                <a:latin typeface="Arial" charset="0"/>
                <a:ea typeface="ＭＳ Ｐゴシック" pitchFamily="34" charset="-128"/>
              </a:rPr>
              <a:t>male students who have already registered.</a:t>
            </a:r>
          </a:p>
          <a:p>
            <a:pPr lvl="1" fontAlgn="auto">
              <a:lnSpc>
                <a:spcPct val="110000"/>
              </a:lnSpc>
              <a:spcBef>
                <a:spcPts val="0"/>
              </a:spcBef>
              <a:spcAft>
                <a:spcPts val="0"/>
              </a:spcAft>
              <a:buFontTx/>
              <a:buChar char="-"/>
              <a:defRPr/>
            </a:pPr>
            <a:endParaRPr lang="en-US" sz="1050" dirty="0" smtClean="0">
              <a:latin typeface="Arial" charset="0"/>
              <a:ea typeface="ＭＳ Ｐゴシック" pitchFamily="34" charset="-128"/>
            </a:endParaRPr>
          </a:p>
          <a:p>
            <a:pPr fontAlgn="auto">
              <a:lnSpc>
                <a:spcPct val="110000"/>
              </a:lnSpc>
              <a:spcBef>
                <a:spcPts val="0"/>
              </a:spcBef>
              <a:spcAft>
                <a:spcPts val="0"/>
              </a:spcAft>
              <a:defRPr/>
            </a:pPr>
            <a:r>
              <a:rPr lang="en-US" sz="1050" dirty="0" smtClean="0">
                <a:latin typeface="Arial" charset="0"/>
                <a:ea typeface="ＭＳ Ｐゴシック" pitchFamily="34" charset="-128"/>
              </a:rPr>
              <a:t>Female students should make sure they did not leave the earlier gender question blank.</a:t>
            </a:r>
          </a:p>
          <a:p>
            <a:pPr fontAlgn="auto">
              <a:lnSpc>
                <a:spcPct val="110000"/>
              </a:lnSpc>
              <a:spcBef>
                <a:spcPts val="0"/>
              </a:spcBef>
              <a:spcAft>
                <a:spcPts val="0"/>
              </a:spcAft>
              <a:defRPr/>
            </a:pPr>
            <a:endParaRPr lang="en-US" sz="1050" u="sng" dirty="0" smtClean="0">
              <a:solidFill>
                <a:srgbClr val="800000"/>
              </a:solidFill>
              <a:latin typeface="Arial" charset="0"/>
              <a:ea typeface="ＭＳ Ｐゴシック" pitchFamily="34" charset="-128"/>
            </a:endParaRPr>
          </a:p>
          <a:p>
            <a:pPr fontAlgn="auto">
              <a:lnSpc>
                <a:spcPct val="110000"/>
              </a:lnSpc>
              <a:spcBef>
                <a:spcPts val="0"/>
              </a:spcBef>
              <a:spcAft>
                <a:spcPts val="0"/>
              </a:spcAft>
              <a:defRPr/>
            </a:pPr>
            <a:endParaRPr lang="en-US" sz="1000" i="1" u="sng" dirty="0" smtClean="0">
              <a:solidFill>
                <a:srgbClr val="800000"/>
              </a:solidFill>
              <a:latin typeface="Arial" charset="0"/>
              <a:ea typeface="ＭＳ Ｐゴシック" pitchFamily="34" charset="-128"/>
            </a:endParaRPr>
          </a:p>
          <a:p>
            <a:pPr fontAlgn="auto">
              <a:lnSpc>
                <a:spcPct val="110000"/>
              </a:lnSpc>
              <a:spcBef>
                <a:spcPts val="0"/>
              </a:spcBef>
              <a:spcAft>
                <a:spcPts val="0"/>
              </a:spcAft>
              <a:defRPr/>
            </a:pPr>
            <a:endParaRPr lang="en-US" sz="1050" dirty="0" smtClean="0">
              <a:solidFill>
                <a:srgbClr val="800000"/>
              </a:solidFill>
              <a:latin typeface="Arial" charset="0"/>
              <a:ea typeface="ＭＳ Ｐゴシック" pitchFamily="34" charset="-128"/>
            </a:endParaRPr>
          </a:p>
          <a:p>
            <a:pPr fontAlgn="auto">
              <a:lnSpc>
                <a:spcPct val="110000"/>
              </a:lnSpc>
              <a:spcBef>
                <a:spcPts val="0"/>
              </a:spcBef>
              <a:spcAft>
                <a:spcPts val="0"/>
              </a:spcAft>
              <a:defRPr/>
            </a:pPr>
            <a:endParaRPr lang="en-US" sz="1050" dirty="0" smtClean="0">
              <a:latin typeface="Arial" charset="0"/>
              <a:ea typeface="ＭＳ Ｐゴシック" pitchFamily="34" charset="-128"/>
            </a:endParaRPr>
          </a:p>
          <a:p>
            <a:pPr fontAlgn="auto">
              <a:lnSpc>
                <a:spcPct val="110000"/>
              </a:lnSpc>
              <a:spcBef>
                <a:spcPts val="0"/>
              </a:spcBef>
              <a:spcAft>
                <a:spcPts val="0"/>
              </a:spcAft>
              <a:defRPr/>
            </a:pPr>
            <a:endParaRPr lang="en-US" sz="1050" dirty="0" smtClean="0">
              <a:latin typeface="Arial" charset="0"/>
              <a:ea typeface="ＭＳ Ｐゴシック"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fld id="{F571F168-BBEA-4D4B-A8F9-6D4BBCE65BE8}" type="slidenum">
              <a:rPr lang="en-US" sz="1700">
                <a:latin typeface="Times New Roman" pitchFamily="18" charset="0"/>
                <a:ea typeface="ＭＳ Ｐゴシック" pitchFamily="34" charset="-128"/>
              </a:rPr>
              <a:pPr eaLnBrk="0" fontAlgn="base" hangingPunct="0">
                <a:spcBef>
                  <a:spcPct val="0"/>
                </a:spcBef>
                <a:spcAft>
                  <a:spcPct val="0"/>
                </a:spcAft>
              </a:pPr>
              <a:t>17</a:t>
            </a:fld>
            <a:endParaRPr lang="en-US" sz="1700">
              <a:latin typeface="Times New Roman" pitchFamily="18" charset="0"/>
              <a:ea typeface="ＭＳ Ｐゴシック" pitchFamily="34" charset="-128"/>
            </a:endParaRPr>
          </a:p>
        </p:txBody>
      </p:sp>
      <p:sp>
        <p:nvSpPr>
          <p:cNvPr id="14950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950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b="1" smtClean="0">
                <a:latin typeface="Arial" pitchFamily="34" charset="0"/>
                <a:ea typeface="ＭＳ Ｐゴシック" pitchFamily="34" charset="-128"/>
              </a:rPr>
              <a:t>Grade Level</a:t>
            </a:r>
          </a:p>
          <a:p>
            <a:pPr>
              <a:spcBef>
                <a:spcPct val="0"/>
              </a:spcBef>
            </a:pPr>
            <a:endParaRPr lang="en-US" b="1" smtClean="0">
              <a:latin typeface="Arial" pitchFamily="34" charset="0"/>
              <a:ea typeface="ＭＳ Ｐゴシック" pitchFamily="34" charset="-128"/>
            </a:endParaRPr>
          </a:p>
          <a:p>
            <a:pPr>
              <a:spcBef>
                <a:spcPct val="0"/>
              </a:spcBef>
            </a:pPr>
            <a:r>
              <a:rPr lang="en-US" smtClean="0">
                <a:latin typeface="Arial" pitchFamily="34" charset="0"/>
                <a:ea typeface="ＭＳ Ｐゴシック" pitchFamily="34" charset="-128"/>
              </a:rPr>
              <a:t>If the student is a senior in high school, he/she should indicate “Never attended college/1</a:t>
            </a:r>
            <a:r>
              <a:rPr lang="en-US" baseline="30000" smtClean="0">
                <a:latin typeface="Arial" pitchFamily="34" charset="0"/>
                <a:ea typeface="ＭＳ Ｐゴシック" pitchFamily="34" charset="-128"/>
              </a:rPr>
              <a:t>st</a:t>
            </a:r>
            <a:r>
              <a:rPr lang="en-US" smtClean="0">
                <a:latin typeface="Arial" pitchFamily="34" charset="0"/>
                <a:ea typeface="ＭＳ Ｐゴシック" pitchFamily="34" charset="-128"/>
              </a:rPr>
              <a:t> year.”  The student should check this answer even if he/she has taken a college class while enrolled in high school. </a:t>
            </a:r>
            <a:endParaRPr lang="en-US" smtClean="0">
              <a:ea typeface="ＭＳ Ｐゴシック"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fld id="{9803549A-6C83-4E8E-8DDC-8C40DC92E2BE}" type="slidenum">
              <a:rPr lang="en-US" sz="1700">
                <a:latin typeface="Times New Roman" pitchFamily="18" charset="0"/>
                <a:ea typeface="ＭＳ Ｐゴシック" pitchFamily="34" charset="-128"/>
              </a:rPr>
              <a:pPr eaLnBrk="0" fontAlgn="base" hangingPunct="0">
                <a:spcBef>
                  <a:spcPct val="0"/>
                </a:spcBef>
                <a:spcAft>
                  <a:spcPct val="0"/>
                </a:spcAft>
              </a:pPr>
              <a:t>18</a:t>
            </a:fld>
            <a:endParaRPr lang="en-US" sz="1700">
              <a:latin typeface="Times New Roman" pitchFamily="18" charset="0"/>
              <a:ea typeface="ＭＳ Ｐゴシック" pitchFamily="34" charset="-128"/>
            </a:endParaRPr>
          </a:p>
        </p:txBody>
      </p:sp>
      <p:sp>
        <p:nvSpPr>
          <p:cNvPr id="150531" name="Rectangle 2"/>
          <p:cNvSpPr>
            <a:spLocks noGrp="1" noRot="1" noChangeAspect="1" noChangeArrowheads="1" noTextEdit="1"/>
          </p:cNvSpPr>
          <p:nvPr>
            <p:ph type="sldImg"/>
          </p:nvPr>
        </p:nvSpPr>
        <p:spPr bwMode="auto">
          <a:xfrm>
            <a:off x="1711325" y="315913"/>
            <a:ext cx="3441700" cy="2581275"/>
          </a:xfrm>
          <a:noFill/>
          <a:ln cap="flat">
            <a:solidFill>
              <a:srgbClr val="000000"/>
            </a:solidFill>
            <a:miter lim="800000"/>
            <a:headEnd/>
            <a:tailEnd/>
          </a:ln>
        </p:spPr>
      </p:sp>
      <p:sp>
        <p:nvSpPr>
          <p:cNvPr id="150532" name="Rectangle 3"/>
          <p:cNvSpPr>
            <a:spLocks noGrp="1" noChangeArrowheads="1"/>
          </p:cNvSpPr>
          <p:nvPr>
            <p:ph type="body" idx="1"/>
          </p:nvPr>
        </p:nvSpPr>
        <p:spPr bwMode="auto">
          <a:xfrm>
            <a:off x="762000" y="3405188"/>
            <a:ext cx="5218113" cy="4195762"/>
          </a:xfrm>
          <a:noFill/>
        </p:spPr>
        <p:txBody>
          <a:bodyPr wrap="square" lIns="92040" tIns="46021" rIns="92040" bIns="46021" numCol="1" anchor="t" anchorCtr="0" compatLnSpc="1">
            <a:prstTxWarp prst="textNoShape">
              <a:avLst/>
            </a:prstTxWarp>
          </a:bodyPr>
          <a:lstStyle/>
          <a:p>
            <a:pPr>
              <a:spcBef>
                <a:spcPct val="0"/>
              </a:spcBef>
            </a:pPr>
            <a:r>
              <a:rPr lang="en-US" b="1" smtClean="0">
                <a:latin typeface="Arial" pitchFamily="34" charset="0"/>
                <a:ea typeface="ＭＳ Ｐゴシック" pitchFamily="34" charset="-128"/>
              </a:rPr>
              <a:t>Degree  or Certificate Objective:</a:t>
            </a:r>
          </a:p>
          <a:p>
            <a:pPr>
              <a:spcBef>
                <a:spcPct val="0"/>
              </a:spcBef>
            </a:pPr>
            <a:endParaRPr lang="en-US" b="1" smtClean="0">
              <a:latin typeface="Arial" pitchFamily="34" charset="0"/>
              <a:ea typeface="ＭＳ Ｐゴシック" pitchFamily="34" charset="-128"/>
            </a:endParaRPr>
          </a:p>
          <a:p>
            <a:pPr>
              <a:spcBef>
                <a:spcPct val="0"/>
              </a:spcBef>
            </a:pPr>
            <a:r>
              <a:rPr lang="en-US" smtClean="0">
                <a:latin typeface="Arial" pitchFamily="34" charset="0"/>
                <a:ea typeface="ＭＳ Ｐゴシック" pitchFamily="34" charset="-128"/>
              </a:rPr>
              <a:t>The student should answer these questions for the school he or she is</a:t>
            </a:r>
            <a:r>
              <a:rPr lang="en-US" smtClean="0">
                <a:solidFill>
                  <a:srgbClr val="CC0000"/>
                </a:solidFill>
                <a:latin typeface="Arial" pitchFamily="34" charset="0"/>
                <a:ea typeface="ＭＳ Ｐゴシック" pitchFamily="34" charset="-128"/>
              </a:rPr>
              <a:t> </a:t>
            </a:r>
            <a:r>
              <a:rPr lang="en-US" smtClean="0">
                <a:latin typeface="Arial" pitchFamily="34" charset="0"/>
                <a:ea typeface="ＭＳ Ｐゴシック" pitchFamily="34" charset="-128"/>
              </a:rPr>
              <a:t>most likely to attend. The student should choose his/her most </a:t>
            </a:r>
            <a:r>
              <a:rPr lang="en-US" b="1" smtClean="0">
                <a:latin typeface="Arial" pitchFamily="34" charset="0"/>
                <a:ea typeface="ＭＳ Ｐゴシック" pitchFamily="34" charset="-128"/>
              </a:rPr>
              <a:t>immediate</a:t>
            </a:r>
            <a:r>
              <a:rPr lang="en-US" smtClean="0">
                <a:latin typeface="Arial" pitchFamily="34" charset="0"/>
                <a:ea typeface="ＭＳ Ｐゴシック" pitchFamily="34" charset="-128"/>
              </a:rPr>
              <a:t> degree objective</a:t>
            </a:r>
            <a:r>
              <a:rPr lang="en-US" smtClean="0">
                <a:solidFill>
                  <a:srgbClr val="CC0000"/>
                </a:solidFill>
                <a:latin typeface="Arial" pitchFamily="34" charset="0"/>
                <a:ea typeface="ＭＳ Ｐゴシック" pitchFamily="34" charset="-128"/>
              </a:rPr>
              <a:t> </a:t>
            </a:r>
            <a:r>
              <a:rPr lang="en-US" smtClean="0">
                <a:latin typeface="Arial" pitchFamily="34" charset="0"/>
                <a:ea typeface="ＭＳ Ｐゴシック" pitchFamily="34" charset="-128"/>
              </a:rPr>
              <a:t>even if he/she plans to seek an advanced degree (such as a law degree) at a later date.</a:t>
            </a:r>
          </a:p>
          <a:p>
            <a:pPr>
              <a:spcBef>
                <a:spcPct val="0"/>
              </a:spcBef>
            </a:pPr>
            <a:endParaRPr lang="en-US" sz="400" smtClean="0">
              <a:latin typeface="Arial" pitchFamily="34" charset="0"/>
              <a:ea typeface="ＭＳ Ｐゴシック" pitchFamily="34" charset="-128"/>
            </a:endParaRPr>
          </a:p>
          <a:p>
            <a:pPr>
              <a:spcBef>
                <a:spcPct val="0"/>
              </a:spcBef>
            </a:pPr>
            <a:r>
              <a:rPr lang="en-US" smtClean="0">
                <a:latin typeface="Arial" pitchFamily="34" charset="0"/>
                <a:ea typeface="ＭＳ Ｐゴシック" pitchFamily="34" charset="-128"/>
              </a:rPr>
              <a:t>For example, if the student is planning to attend a community college for an Associate degree in history leading to a transfer degree, he/she should select ” Associate degree (general education or transfer program).”  If the student is planning to attend a 4-year college in 2013-2014, select  “1</a:t>
            </a:r>
            <a:r>
              <a:rPr lang="en-US" baseline="30000" smtClean="0">
                <a:latin typeface="Arial" pitchFamily="34" charset="0"/>
                <a:ea typeface="ＭＳ Ｐゴシック" pitchFamily="34" charset="-128"/>
              </a:rPr>
              <a:t>st</a:t>
            </a:r>
            <a:r>
              <a:rPr lang="en-US" smtClean="0">
                <a:latin typeface="Arial" pitchFamily="34" charset="0"/>
                <a:ea typeface="ＭＳ Ｐゴシック" pitchFamily="34" charset="-128"/>
              </a:rPr>
              <a:t> bachelor’s degree.”</a:t>
            </a:r>
          </a:p>
          <a:p>
            <a:pPr>
              <a:spcBef>
                <a:spcPct val="0"/>
              </a:spcBef>
            </a:pPr>
            <a:endParaRPr lang="en-US" sz="600" smtClean="0">
              <a:latin typeface="Arial" pitchFamily="34" charset="0"/>
              <a:ea typeface="ＭＳ Ｐゴシック" pitchFamily="34" charset="-128"/>
            </a:endParaRPr>
          </a:p>
          <a:p>
            <a:pPr>
              <a:spcBef>
                <a:spcPct val="0"/>
              </a:spcBef>
            </a:pPr>
            <a:r>
              <a:rPr lang="en-US" smtClean="0">
                <a:latin typeface="Arial" pitchFamily="34" charset="0"/>
                <a:ea typeface="ＭＳ Ｐゴシック" pitchFamily="34" charset="-128"/>
              </a:rPr>
              <a:t>If the student is unsure of the type of school he/she will attend, select  the “1</a:t>
            </a:r>
            <a:r>
              <a:rPr lang="en-US" baseline="30000" smtClean="0">
                <a:latin typeface="Arial" pitchFamily="34" charset="0"/>
                <a:ea typeface="ＭＳ Ｐゴシック" pitchFamily="34" charset="-128"/>
              </a:rPr>
              <a:t>st</a:t>
            </a:r>
            <a:r>
              <a:rPr lang="en-US" smtClean="0">
                <a:latin typeface="Arial" pitchFamily="34" charset="0"/>
                <a:ea typeface="ＭＳ Ｐゴシック" pitchFamily="34" charset="-128"/>
              </a:rPr>
              <a:t> bachelor’s degree.”</a:t>
            </a:r>
          </a:p>
          <a:p>
            <a:pPr>
              <a:spcBef>
                <a:spcPct val="0"/>
              </a:spcBef>
            </a:pPr>
            <a:endParaRPr lang="en-US" smtClean="0">
              <a:latin typeface="Arial" pitchFamily="34" charset="0"/>
              <a:ea typeface="ＭＳ Ｐゴシック" pitchFamily="34" charset="-128"/>
            </a:endParaRPr>
          </a:p>
          <a:p>
            <a:pPr>
              <a:spcBef>
                <a:spcPct val="0"/>
              </a:spcBef>
            </a:pPr>
            <a:endParaRPr lang="en-US" smtClean="0">
              <a:latin typeface="Arial" pitchFamily="34" charset="0"/>
              <a:ea typeface="ＭＳ Ｐゴシック" pitchFamily="34" charset="-128"/>
            </a:endParaRPr>
          </a:p>
          <a:p>
            <a:pPr>
              <a:spcBef>
                <a:spcPct val="0"/>
              </a:spcBef>
            </a:pPr>
            <a:endParaRPr lang="en-US" i="1" smtClean="0">
              <a:latin typeface="Arial" pitchFamily="34" charset="0"/>
              <a:ea typeface="ＭＳ Ｐゴシック"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fld id="{F5CFC492-DAA3-4743-B3B8-0A9407FA3021}" type="slidenum">
              <a:rPr lang="en-US" sz="1700">
                <a:latin typeface="Times New Roman" pitchFamily="18" charset="0"/>
                <a:ea typeface="ＭＳ Ｐゴシック" pitchFamily="34" charset="-128"/>
              </a:rPr>
              <a:pPr eaLnBrk="0" fontAlgn="base" hangingPunct="0">
                <a:spcBef>
                  <a:spcPct val="0"/>
                </a:spcBef>
                <a:spcAft>
                  <a:spcPct val="0"/>
                </a:spcAft>
              </a:pPr>
              <a:t>19</a:t>
            </a:fld>
            <a:endParaRPr lang="en-US" sz="1700">
              <a:latin typeface="Times New Roman" pitchFamily="18" charset="0"/>
              <a:ea typeface="ＭＳ Ｐゴシック" pitchFamily="34" charset="-128"/>
            </a:endParaRPr>
          </a:p>
        </p:txBody>
      </p:sp>
      <p:sp>
        <p:nvSpPr>
          <p:cNvPr id="151555" name="Rectangle 2"/>
          <p:cNvSpPr>
            <a:spLocks noGrp="1" noRot="1" noChangeAspect="1" noChangeArrowheads="1" noTextEdit="1"/>
          </p:cNvSpPr>
          <p:nvPr>
            <p:ph type="sldImg"/>
          </p:nvPr>
        </p:nvSpPr>
        <p:spPr bwMode="auto">
          <a:xfrm>
            <a:off x="1711325" y="315913"/>
            <a:ext cx="3441700" cy="2581275"/>
          </a:xfrm>
          <a:noFill/>
          <a:ln cap="flat">
            <a:solidFill>
              <a:srgbClr val="000000"/>
            </a:solidFill>
            <a:miter lim="800000"/>
            <a:headEnd/>
            <a:tailEnd/>
          </a:ln>
        </p:spPr>
      </p:sp>
      <p:sp>
        <p:nvSpPr>
          <p:cNvPr id="151556" name="Rectangle 3"/>
          <p:cNvSpPr>
            <a:spLocks noGrp="1" noChangeArrowheads="1"/>
          </p:cNvSpPr>
          <p:nvPr>
            <p:ph type="body" idx="1"/>
          </p:nvPr>
        </p:nvSpPr>
        <p:spPr bwMode="auto">
          <a:xfrm>
            <a:off x="762000" y="3200400"/>
            <a:ext cx="5194300" cy="4324350"/>
          </a:xfrm>
          <a:noFill/>
        </p:spPr>
        <p:txBody>
          <a:bodyPr wrap="square" lIns="92040" tIns="46021" rIns="92040" bIns="46021" numCol="1" anchor="t" anchorCtr="0" compatLnSpc="1">
            <a:prstTxWarp prst="textNoShape">
              <a:avLst/>
            </a:prstTxWarp>
          </a:bodyPr>
          <a:lstStyle/>
          <a:p>
            <a:pPr>
              <a:spcBef>
                <a:spcPct val="0"/>
              </a:spcBef>
            </a:pPr>
            <a:r>
              <a:rPr lang="en-US" b="1" smtClean="0">
                <a:latin typeface="Arial" pitchFamily="34" charset="0"/>
                <a:ea typeface="ＭＳ Ｐゴシック" pitchFamily="34" charset="-128"/>
              </a:rPr>
              <a:t>First Bachelor’s Degree</a:t>
            </a:r>
          </a:p>
          <a:p>
            <a:pPr>
              <a:spcBef>
                <a:spcPct val="0"/>
              </a:spcBef>
            </a:pPr>
            <a:endParaRPr lang="en-US" smtClean="0">
              <a:latin typeface="Arial" pitchFamily="34" charset="0"/>
              <a:ea typeface="ＭＳ Ｐゴシック" pitchFamily="34" charset="-128"/>
            </a:endParaRPr>
          </a:p>
          <a:p>
            <a:pPr>
              <a:spcBef>
                <a:spcPct val="0"/>
              </a:spcBef>
            </a:pPr>
            <a:r>
              <a:rPr lang="en-US" smtClean="0">
                <a:latin typeface="Arial" pitchFamily="34" charset="0"/>
                <a:ea typeface="ＭＳ Ｐゴシック" pitchFamily="34" charset="-128"/>
              </a:rPr>
              <a:t>This question asks students if they will have earned their first bachelor’s degree before July of 2013.  </a:t>
            </a:r>
          </a:p>
          <a:p>
            <a:pPr>
              <a:spcBef>
                <a:spcPct val="0"/>
              </a:spcBef>
            </a:pPr>
            <a:endParaRPr lang="en-US" smtClean="0">
              <a:latin typeface="Arial" pitchFamily="34" charset="0"/>
              <a:ea typeface="ＭＳ Ｐゴシック" pitchFamily="34" charset="-128"/>
            </a:endParaRPr>
          </a:p>
          <a:p>
            <a:pPr>
              <a:spcBef>
                <a:spcPct val="0"/>
              </a:spcBef>
            </a:pPr>
            <a:r>
              <a:rPr lang="en-US" smtClean="0">
                <a:latin typeface="Arial" pitchFamily="34" charset="0"/>
                <a:ea typeface="ＭＳ Ｐゴシック" pitchFamily="34" charset="-128"/>
              </a:rPr>
              <a:t>Students who have earned an undergraduate Bachelor’s degree are ineligible to receive federal and state grants, though they are still eligible for consideration for federal loans and work programs.</a:t>
            </a:r>
          </a:p>
          <a:p>
            <a:pPr>
              <a:spcBef>
                <a:spcPct val="0"/>
              </a:spcBef>
            </a:pPr>
            <a:endParaRPr lang="en-US" smtClean="0">
              <a:latin typeface="Arial" pitchFamily="34" charset="0"/>
              <a:ea typeface="ＭＳ Ｐゴシック" pitchFamily="34" charset="-128"/>
            </a:endParaRPr>
          </a:p>
          <a:p>
            <a:pPr>
              <a:spcBef>
                <a:spcPct val="0"/>
              </a:spcBef>
            </a:pPr>
            <a:r>
              <a:rPr lang="en-US" smtClean="0">
                <a:latin typeface="Arial" pitchFamily="34" charset="0"/>
                <a:ea typeface="ＭＳ Ｐゴシック" pitchFamily="34" charset="-128"/>
              </a:rPr>
              <a:t>Only students who will be pursuing their graduate  (e.g. Master’s or Ph.D.) or a professional degree (e.g. MD, Law or MBA) during 2013-14 should answer “Yes” to this question.</a:t>
            </a:r>
          </a:p>
          <a:p>
            <a:pPr>
              <a:spcBef>
                <a:spcPct val="0"/>
              </a:spcBef>
            </a:pPr>
            <a:endParaRPr lang="en-US" i="1" smtClean="0">
              <a:latin typeface="Arial" pitchFamily="34" charset="0"/>
              <a:ea typeface="ＭＳ Ｐゴシック"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fld id="{B10C6417-2E6E-4AEF-82F0-E8C832775775}" type="slidenum">
              <a:rPr lang="en-US" sz="1700">
                <a:latin typeface="Times New Roman" pitchFamily="18" charset="0"/>
                <a:ea typeface="ＭＳ Ｐゴシック" pitchFamily="34" charset="-128"/>
              </a:rPr>
              <a:pPr eaLnBrk="0" fontAlgn="base" hangingPunct="0">
                <a:spcBef>
                  <a:spcPct val="0"/>
                </a:spcBef>
                <a:spcAft>
                  <a:spcPct val="0"/>
                </a:spcAft>
              </a:pPr>
              <a:t>20</a:t>
            </a:fld>
            <a:endParaRPr lang="en-US" sz="1700">
              <a:latin typeface="Times New Roman" pitchFamily="18" charset="0"/>
              <a:ea typeface="ＭＳ Ｐゴシック" pitchFamily="34" charset="-128"/>
            </a:endParaRPr>
          </a:p>
        </p:txBody>
      </p:sp>
      <p:sp>
        <p:nvSpPr>
          <p:cNvPr id="152579" name="Rectangle 2"/>
          <p:cNvSpPr>
            <a:spLocks noGrp="1" noRot="1" noChangeAspect="1" noChangeArrowheads="1" noTextEdit="1"/>
          </p:cNvSpPr>
          <p:nvPr>
            <p:ph type="sldImg"/>
          </p:nvPr>
        </p:nvSpPr>
        <p:spPr bwMode="auto">
          <a:xfrm>
            <a:off x="1711325" y="315913"/>
            <a:ext cx="3441700" cy="2581275"/>
          </a:xfrm>
          <a:noFill/>
          <a:ln cap="flat">
            <a:solidFill>
              <a:srgbClr val="000000"/>
            </a:solidFill>
            <a:miter lim="800000"/>
            <a:headEnd/>
            <a:tailEnd/>
          </a:ln>
        </p:spPr>
      </p:sp>
      <p:sp>
        <p:nvSpPr>
          <p:cNvPr id="152580" name="Rectangle 3"/>
          <p:cNvSpPr>
            <a:spLocks noGrp="1" noChangeArrowheads="1"/>
          </p:cNvSpPr>
          <p:nvPr>
            <p:ph type="body" idx="1"/>
          </p:nvPr>
        </p:nvSpPr>
        <p:spPr bwMode="auto">
          <a:xfrm>
            <a:off x="762000" y="3200400"/>
            <a:ext cx="5140325" cy="4616450"/>
          </a:xfrm>
          <a:noFill/>
        </p:spPr>
        <p:txBody>
          <a:bodyPr wrap="square" lIns="92040" tIns="46021" rIns="92040" bIns="46021" numCol="1" anchor="t" anchorCtr="0" compatLnSpc="1">
            <a:prstTxWarp prst="textNoShape">
              <a:avLst/>
            </a:prstTxWarp>
          </a:bodyPr>
          <a:lstStyle/>
          <a:p>
            <a:pPr>
              <a:spcBef>
                <a:spcPct val="0"/>
              </a:spcBef>
            </a:pPr>
            <a:r>
              <a:rPr lang="en-US" b="1" smtClean="0">
                <a:latin typeface="Arial" pitchFamily="34" charset="0"/>
                <a:ea typeface="ＭＳ Ｐゴシック" pitchFamily="34" charset="-128"/>
              </a:rPr>
              <a:t>Parents’ Educational Level</a:t>
            </a:r>
          </a:p>
          <a:p>
            <a:pPr>
              <a:spcBef>
                <a:spcPct val="0"/>
              </a:spcBef>
            </a:pPr>
            <a:endParaRPr lang="en-US" b="1" smtClean="0">
              <a:latin typeface="Arial" pitchFamily="34" charset="0"/>
              <a:ea typeface="ＭＳ Ｐゴシック" pitchFamily="34" charset="-128"/>
            </a:endParaRPr>
          </a:p>
          <a:p>
            <a:pPr>
              <a:spcBef>
                <a:spcPct val="0"/>
              </a:spcBef>
            </a:pPr>
            <a:r>
              <a:rPr lang="en-US" smtClean="0">
                <a:latin typeface="Arial" pitchFamily="34" charset="0"/>
                <a:ea typeface="ＭＳ Ｐゴシック" pitchFamily="34" charset="-128"/>
              </a:rPr>
              <a:t>These questions are used for state scholarship purposes and do not affect eligibility for federal student aid.  In California, these answers are used to determine Cal Grant B eligibility by measuring a student’s disadvantaged background. </a:t>
            </a:r>
          </a:p>
          <a:p>
            <a:pPr>
              <a:spcBef>
                <a:spcPct val="0"/>
              </a:spcBef>
            </a:pPr>
            <a:endParaRPr lang="en-US" smtClean="0">
              <a:latin typeface="Arial" pitchFamily="34" charset="0"/>
              <a:ea typeface="ＭＳ Ｐゴシック" pitchFamily="34" charset="-128"/>
            </a:endParaRPr>
          </a:p>
          <a:p>
            <a:pPr>
              <a:spcBef>
                <a:spcPct val="0"/>
              </a:spcBef>
            </a:pPr>
            <a:r>
              <a:rPr lang="en-US" smtClean="0">
                <a:latin typeface="Arial" pitchFamily="34" charset="0"/>
                <a:ea typeface="ＭＳ Ｐゴシック" pitchFamily="34" charset="-128"/>
              </a:rPr>
              <a:t>Select the highest grade level completed by the student’s father and mother.  </a:t>
            </a:r>
            <a:r>
              <a:rPr lang="en-US" b="1" smtClean="0">
                <a:latin typeface="Arial" pitchFamily="34" charset="0"/>
                <a:ea typeface="ＭＳ Ｐゴシック" pitchFamily="34" charset="-128"/>
              </a:rPr>
              <a:t>Father</a:t>
            </a:r>
            <a:r>
              <a:rPr lang="en-US" smtClean="0">
                <a:latin typeface="Arial" pitchFamily="34" charset="0"/>
                <a:ea typeface="ＭＳ Ｐゴシック" pitchFamily="34" charset="-128"/>
              </a:rPr>
              <a:t> and </a:t>
            </a:r>
            <a:r>
              <a:rPr lang="en-US" b="1" smtClean="0">
                <a:latin typeface="Arial" pitchFamily="34" charset="0"/>
                <a:ea typeface="ＭＳ Ｐゴシック" pitchFamily="34" charset="-128"/>
              </a:rPr>
              <a:t>mother</a:t>
            </a:r>
            <a:r>
              <a:rPr lang="en-US" smtClean="0">
                <a:latin typeface="Arial" pitchFamily="34" charset="0"/>
                <a:ea typeface="ＭＳ Ｐゴシック" pitchFamily="34" charset="-128"/>
              </a:rPr>
              <a:t> in these questions mean birth or adoptive parents, not legal guardians, stepparents, or foster parents. Note that </a:t>
            </a:r>
            <a:r>
              <a:rPr lang="en-US" b="1" smtClean="0">
                <a:latin typeface="Arial" pitchFamily="34" charset="0"/>
                <a:ea typeface="ＭＳ Ｐゴシック" pitchFamily="34" charset="-128"/>
              </a:rPr>
              <a:t>this definition of parents is unique to these two questions.</a:t>
            </a:r>
            <a:endParaRPr lang="en-US" smtClean="0">
              <a:latin typeface="Arial" pitchFamily="34" charset="0"/>
              <a:ea typeface="ＭＳ Ｐゴシック" pitchFamily="34" charset="-128"/>
            </a:endParaRPr>
          </a:p>
          <a:p>
            <a:pPr>
              <a:spcBef>
                <a:spcPct val="0"/>
              </a:spcBef>
            </a:pPr>
            <a:endParaRPr lang="en-US" smtClean="0">
              <a:latin typeface="Arial" pitchFamily="34" charset="0"/>
              <a:ea typeface="ＭＳ Ｐゴシック" pitchFamily="34" charset="-128"/>
            </a:endParaRPr>
          </a:p>
          <a:p>
            <a:pPr>
              <a:spcBef>
                <a:spcPct val="0"/>
              </a:spcBef>
            </a:pPr>
            <a:r>
              <a:rPr lang="en-US" smtClean="0">
                <a:latin typeface="Arial" pitchFamily="34" charset="0"/>
                <a:ea typeface="ＭＳ Ｐゴシック" pitchFamily="34" charset="-128"/>
              </a:rPr>
              <a:t>In addition, some states and colleges use the answers to these questions to determine if the student is the first member of his or her family to attend college.  This may make a difference in the type and amount of aid received because some schools offer additional aid to students who are the first in their family to go to college.</a:t>
            </a:r>
          </a:p>
          <a:p>
            <a:pPr>
              <a:spcBef>
                <a:spcPct val="0"/>
              </a:spcBef>
            </a:pPr>
            <a:endParaRPr lang="en-US" smtClean="0">
              <a:latin typeface="Arial" pitchFamily="34" charset="0"/>
              <a:ea typeface="ＭＳ Ｐゴシック" pitchFamily="34" charset="-128"/>
            </a:endParaRPr>
          </a:p>
          <a:p>
            <a:pPr>
              <a:spcBef>
                <a:spcPct val="0"/>
              </a:spcBef>
            </a:pPr>
            <a:r>
              <a:rPr lang="en-US" b="1" smtClean="0">
                <a:latin typeface="Arial" pitchFamily="34" charset="0"/>
                <a:ea typeface="ＭＳ Ｐゴシック" pitchFamily="34" charset="-128"/>
              </a:rPr>
              <a:t>NOTE TO PRESENTERS:</a:t>
            </a:r>
            <a:r>
              <a:rPr lang="en-US" smtClean="0">
                <a:latin typeface="Arial" pitchFamily="34" charset="0"/>
                <a:ea typeface="ＭＳ Ｐゴシック" pitchFamily="34" charset="-128"/>
              </a:rPr>
              <a:t> Discuss the difference between “completed” versus “attended.”  For example, if the mother completed an AA degree at a community college, she would mark “High school” because she has not completed a four-year college degree program. </a:t>
            </a:r>
          </a:p>
          <a:p>
            <a:pPr>
              <a:spcBef>
                <a:spcPct val="0"/>
              </a:spcBef>
            </a:pPr>
            <a:endParaRPr lang="en-US" sz="800" smtClean="0">
              <a:latin typeface="Arial" pitchFamily="34" charset="0"/>
              <a:ea typeface="ＭＳ Ｐゴシック" pitchFamily="34" charset="-128"/>
            </a:endParaRPr>
          </a:p>
          <a:p>
            <a:pPr>
              <a:spcBef>
                <a:spcPct val="0"/>
              </a:spcBef>
            </a:pPr>
            <a:r>
              <a:rPr lang="en-US" smtClean="0">
                <a:latin typeface="Arial" pitchFamily="34" charset="0"/>
                <a:ea typeface="ＭＳ Ｐゴシック" pitchFamily="34" charset="-128"/>
              </a:rPr>
              <a:t>Also, if parents completed the equivalent of a bachelor’s degree or higher in a foreign country, they must  select “College or beyond.”</a:t>
            </a:r>
          </a:p>
          <a:p>
            <a:pPr>
              <a:spcBef>
                <a:spcPct val="0"/>
              </a:spcBef>
            </a:pPr>
            <a:endParaRPr lang="en-US" smtClean="0">
              <a:latin typeface="Arial" pitchFamily="34" charset="0"/>
              <a:ea typeface="ＭＳ Ｐゴシック" pitchFamily="34" charset="-128"/>
            </a:endParaRPr>
          </a:p>
          <a:p>
            <a:pPr>
              <a:spcBef>
                <a:spcPct val="0"/>
              </a:spcBef>
            </a:pPr>
            <a:endParaRPr lang="en-US" smtClean="0">
              <a:latin typeface="Arial" pitchFamily="34" charset="0"/>
              <a:ea typeface="ＭＳ Ｐゴシック" pitchFamily="34" charset="-128"/>
            </a:endParaRPr>
          </a:p>
          <a:p>
            <a:pPr>
              <a:spcBef>
                <a:spcPct val="0"/>
              </a:spcBef>
            </a:pPr>
            <a:endParaRPr lang="en-US" smtClean="0">
              <a:latin typeface="Arial" pitchFamily="34" charset="0"/>
              <a:ea typeface="ＭＳ Ｐゴシック"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fld id="{D6695551-EFD3-4C16-934B-FACA85F3D399}" type="slidenum">
              <a:rPr lang="en-US" sz="1700">
                <a:latin typeface="Times New Roman" pitchFamily="18" charset="0"/>
                <a:ea typeface="ＭＳ Ｐゴシック" pitchFamily="34" charset="-128"/>
              </a:rPr>
              <a:pPr eaLnBrk="0" fontAlgn="base" hangingPunct="0">
                <a:spcBef>
                  <a:spcPct val="0"/>
                </a:spcBef>
                <a:spcAft>
                  <a:spcPct val="0"/>
                </a:spcAft>
              </a:pPr>
              <a:t>21</a:t>
            </a:fld>
            <a:endParaRPr lang="en-US" sz="1700">
              <a:latin typeface="Times New Roman" pitchFamily="18" charset="0"/>
              <a:ea typeface="ＭＳ Ｐゴシック" pitchFamily="34" charset="-128"/>
            </a:endParaRPr>
          </a:p>
        </p:txBody>
      </p:sp>
      <p:sp>
        <p:nvSpPr>
          <p:cNvPr id="15462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462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b="1" smtClean="0">
                <a:latin typeface="Arial" pitchFamily="34" charset="0"/>
                <a:ea typeface="ＭＳ Ｐゴシック" pitchFamily="34" charset="-128"/>
              </a:rPr>
              <a:t>High School Question</a:t>
            </a:r>
          </a:p>
          <a:p>
            <a:pPr>
              <a:spcBef>
                <a:spcPct val="0"/>
              </a:spcBef>
            </a:pPr>
            <a:endParaRPr lang="en-US" b="1" smtClean="0">
              <a:latin typeface="Arial" pitchFamily="34" charset="0"/>
              <a:ea typeface="ＭＳ Ｐゴシック" pitchFamily="34" charset="-128"/>
            </a:endParaRPr>
          </a:p>
          <a:p>
            <a:pPr>
              <a:spcBef>
                <a:spcPct val="0"/>
              </a:spcBef>
            </a:pPr>
            <a:r>
              <a:rPr lang="en-US" smtClean="0">
                <a:latin typeface="Arial" pitchFamily="34" charset="0"/>
                <a:ea typeface="ＭＳ Ｐゴシック" pitchFamily="34" charset="-128"/>
              </a:rPr>
              <a:t>In this question, students will be asked to provide the name, city and state where they received, or will receive, their high school diploma.  They will then be asked to confirm that their high school is on the list that is displayed on FOTW. If students do not find their high school name on the list, they should hit the “Next” button. </a:t>
            </a:r>
          </a:p>
          <a:p>
            <a:pPr>
              <a:spcBef>
                <a:spcPct val="0"/>
              </a:spcBef>
            </a:pPr>
            <a:endParaRPr lang="en-US" sz="800" smtClean="0">
              <a:latin typeface="Arial" pitchFamily="34" charset="0"/>
              <a:ea typeface="ＭＳ Ｐゴシック" pitchFamily="34" charset="-128"/>
            </a:endParaRPr>
          </a:p>
          <a:p>
            <a:pPr>
              <a:spcBef>
                <a:spcPct val="0"/>
              </a:spcBef>
            </a:pPr>
            <a:r>
              <a:rPr lang="en-US" smtClean="0">
                <a:latin typeface="Arial" pitchFamily="34" charset="0"/>
                <a:ea typeface="ＭＳ Ｐゴシック" pitchFamily="34" charset="-128"/>
              </a:rPr>
              <a:t>The U.S. Department of Education will share this information with the individual high schools attended by students who complete the FOTW.</a:t>
            </a:r>
          </a:p>
          <a:p>
            <a:pPr>
              <a:spcBef>
                <a:spcPct val="0"/>
              </a:spcBef>
            </a:pPr>
            <a:endParaRPr lang="en-US" smtClean="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ChangeArrowheads="1" noTextEdit="1"/>
          </p:cNvSpPr>
          <p:nvPr>
            <p:ph type="sldImg"/>
          </p:nvPr>
        </p:nvSpPr>
        <p:spPr bwMode="auto">
          <a:xfrm>
            <a:off x="1776413" y="228600"/>
            <a:ext cx="3517900" cy="2638425"/>
          </a:xfrm>
          <a:noFill/>
          <a:ln cap="flat">
            <a:solidFill>
              <a:srgbClr val="000000"/>
            </a:solidFill>
            <a:miter lim="800000"/>
            <a:headEnd/>
            <a:tailEnd/>
          </a:ln>
        </p:spPr>
      </p:sp>
      <p:sp>
        <p:nvSpPr>
          <p:cNvPr id="122883" name="Rectangle 3"/>
          <p:cNvSpPr>
            <a:spLocks noGrp="1" noChangeArrowheads="1"/>
          </p:cNvSpPr>
          <p:nvPr>
            <p:ph type="body" idx="1"/>
          </p:nvPr>
        </p:nvSpPr>
        <p:spPr bwMode="auto">
          <a:xfrm>
            <a:off x="533400" y="3208338"/>
            <a:ext cx="5867400" cy="5248275"/>
          </a:xfrm>
          <a:noFill/>
        </p:spPr>
        <p:txBody>
          <a:bodyPr wrap="square" numCol="1" anchor="t" anchorCtr="0" compatLnSpc="1">
            <a:prstTxWarp prst="textNoShape">
              <a:avLst/>
            </a:prstTxWarp>
          </a:bodyPr>
          <a:lstStyle/>
          <a:p>
            <a:pPr>
              <a:spcBef>
                <a:spcPct val="0"/>
              </a:spcBef>
              <a:spcAft>
                <a:spcPct val="30000"/>
              </a:spcAft>
            </a:pPr>
            <a:r>
              <a:rPr lang="en-US" smtClean="0">
                <a:latin typeface="Arial" pitchFamily="34" charset="0"/>
                <a:ea typeface="ＭＳ Ｐゴシック" pitchFamily="34" charset="-128"/>
              </a:rPr>
              <a:t>There are three major types of financial aid – grants and scholarships, work-study, and educational loans. </a:t>
            </a:r>
          </a:p>
          <a:p>
            <a:pPr>
              <a:spcBef>
                <a:spcPct val="0"/>
              </a:spcBef>
              <a:spcAft>
                <a:spcPct val="30000"/>
              </a:spcAft>
            </a:pPr>
            <a:r>
              <a:rPr lang="en-US" smtClean="0">
                <a:latin typeface="Arial" pitchFamily="34" charset="0"/>
                <a:ea typeface="ＭＳ Ｐゴシック" pitchFamily="34" charset="-128"/>
              </a:rPr>
              <a:t>Grants and scholarships are gift aid that does not require repayment. </a:t>
            </a:r>
            <a:r>
              <a:rPr lang="en-US" b="1" smtClean="0">
                <a:latin typeface="Arial" pitchFamily="34" charset="0"/>
                <a:ea typeface="ＭＳ Ｐゴシック" pitchFamily="34" charset="-128"/>
              </a:rPr>
              <a:t>Grants</a:t>
            </a:r>
            <a:r>
              <a:rPr lang="en-US" smtClean="0">
                <a:latin typeface="Arial" pitchFamily="34" charset="0"/>
                <a:ea typeface="ＭＳ Ｐゴシック" pitchFamily="34" charset="-128"/>
              </a:rPr>
              <a:t> are usually based on the student’s financial need.  </a:t>
            </a:r>
            <a:r>
              <a:rPr lang="en-US" b="1" smtClean="0">
                <a:latin typeface="Arial" pitchFamily="34" charset="0"/>
                <a:ea typeface="ＭＳ Ｐゴシック" pitchFamily="34" charset="-128"/>
              </a:rPr>
              <a:t>Scholarships </a:t>
            </a:r>
            <a:r>
              <a:rPr lang="en-US" smtClean="0">
                <a:latin typeface="Arial" pitchFamily="34" charset="0"/>
                <a:ea typeface="ＭＳ Ｐゴシック" pitchFamily="34" charset="-128"/>
              </a:rPr>
              <a:t>are generally based on talent and/or merit.</a:t>
            </a:r>
          </a:p>
          <a:p>
            <a:pPr>
              <a:spcBef>
                <a:spcPct val="0"/>
              </a:spcBef>
              <a:spcAft>
                <a:spcPct val="30000"/>
              </a:spcAft>
            </a:pPr>
            <a:r>
              <a:rPr lang="en-US" smtClean="0">
                <a:latin typeface="Arial" pitchFamily="34" charset="0"/>
                <a:ea typeface="ＭＳ Ｐゴシック" pitchFamily="34" charset="-128"/>
              </a:rPr>
              <a:t>While there are a number of grants and scholarships available to California students, the Cal Grant program is one of the most important and valuable. Cal Grants are an example of gift aid based on need </a:t>
            </a:r>
            <a:r>
              <a:rPr lang="en-US" b="1" smtClean="0">
                <a:latin typeface="Arial" pitchFamily="34" charset="0"/>
                <a:ea typeface="ＭＳ Ｐゴシック" pitchFamily="34" charset="-128"/>
              </a:rPr>
              <a:t>and</a:t>
            </a:r>
            <a:r>
              <a:rPr lang="en-US" smtClean="0">
                <a:latin typeface="Arial" pitchFamily="34" charset="0"/>
                <a:ea typeface="ＭＳ Ｐゴシック" pitchFamily="34" charset="-128"/>
              </a:rPr>
              <a:t> merit.  We will discuss Cal Grants in more detail later in the presentation.</a:t>
            </a:r>
          </a:p>
          <a:p>
            <a:pPr>
              <a:spcBef>
                <a:spcPct val="0"/>
              </a:spcBef>
              <a:spcAft>
                <a:spcPct val="30000"/>
              </a:spcAft>
            </a:pPr>
            <a:r>
              <a:rPr lang="en-US" b="1" smtClean="0">
                <a:latin typeface="Arial" pitchFamily="34" charset="0"/>
                <a:ea typeface="ＭＳ Ｐゴシック" pitchFamily="34" charset="-128"/>
              </a:rPr>
              <a:t>Work-study</a:t>
            </a:r>
            <a:r>
              <a:rPr lang="en-US" smtClean="0">
                <a:latin typeface="Arial" pitchFamily="34" charset="0"/>
                <a:ea typeface="ＭＳ Ｐゴシック" pitchFamily="34" charset="-128"/>
              </a:rPr>
              <a:t> programs provide opportunities for students to earn money to help pay for school expenses.</a:t>
            </a:r>
          </a:p>
          <a:p>
            <a:pPr>
              <a:spcBef>
                <a:spcPct val="0"/>
              </a:spcBef>
              <a:spcAft>
                <a:spcPct val="30000"/>
              </a:spcAft>
            </a:pPr>
            <a:r>
              <a:rPr lang="en-US" smtClean="0">
                <a:latin typeface="Arial" pitchFamily="34" charset="0"/>
                <a:ea typeface="ＭＳ Ｐゴシック" pitchFamily="34" charset="-128"/>
              </a:rPr>
              <a:t>Both students and parents can borrow from a variety of low interest educational </a:t>
            </a:r>
            <a:r>
              <a:rPr lang="en-US" b="1" smtClean="0">
                <a:latin typeface="Arial" pitchFamily="34" charset="0"/>
                <a:ea typeface="ＭＳ Ｐゴシック" pitchFamily="34" charset="-128"/>
              </a:rPr>
              <a:t>loan </a:t>
            </a:r>
            <a:r>
              <a:rPr lang="en-US" smtClean="0">
                <a:latin typeface="Arial" pitchFamily="34" charset="0"/>
                <a:ea typeface="ＭＳ Ｐゴシック" pitchFamily="34" charset="-128"/>
              </a:rPr>
              <a:t>programs designed  to help with the educational expenses of the student.  Student loans usually do not require repayment until the student is no longer in school.  Parent loans may require payment while the student is still in school.</a:t>
            </a:r>
          </a:p>
        </p:txBody>
      </p:sp>
      <p:sp>
        <p:nvSpPr>
          <p:cNvPr id="1228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B526E5C-47C3-46E2-AED9-D8D0A1567A76}" type="slidenum">
              <a:rPr lang="en-US" sz="1700">
                <a:latin typeface="Times New Roman" pitchFamily="18" charset="0"/>
                <a:cs typeface="Times New Roman" pitchFamily="18" charset="0"/>
              </a:rPr>
              <a:pPr fontAlgn="base">
                <a:spcBef>
                  <a:spcPct val="0"/>
                </a:spcBef>
                <a:spcAft>
                  <a:spcPct val="0"/>
                </a:spcAft>
              </a:pPr>
              <a:t>3</a:t>
            </a:fld>
            <a:endParaRPr lang="en-US" sz="1700">
              <a:latin typeface="Times New Roman" pitchFamily="18" charset="0"/>
              <a:cs typeface="Times New Roman"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fld id="{44C6D1BD-4E47-4046-911B-42725CEA4BBF}" type="slidenum">
              <a:rPr lang="en-US" sz="1700">
                <a:latin typeface="Times New Roman" pitchFamily="18" charset="0"/>
                <a:ea typeface="ＭＳ Ｐゴシック" pitchFamily="34" charset="-128"/>
              </a:rPr>
              <a:pPr eaLnBrk="0" fontAlgn="base" hangingPunct="0">
                <a:spcBef>
                  <a:spcPct val="0"/>
                </a:spcBef>
                <a:spcAft>
                  <a:spcPct val="0"/>
                </a:spcAft>
              </a:pPr>
              <a:t>22</a:t>
            </a:fld>
            <a:endParaRPr lang="en-US" sz="1700">
              <a:latin typeface="Times New Roman" pitchFamily="18" charset="0"/>
              <a:ea typeface="ＭＳ Ｐゴシック" pitchFamily="34" charset="-128"/>
            </a:endParaRPr>
          </a:p>
        </p:txBody>
      </p:sp>
      <p:sp>
        <p:nvSpPr>
          <p:cNvPr id="158723" name="Rectangle 2"/>
          <p:cNvSpPr>
            <a:spLocks noGrp="1" noRot="1" noChangeAspect="1" noChangeArrowheads="1" noTextEdit="1"/>
          </p:cNvSpPr>
          <p:nvPr>
            <p:ph type="sldImg"/>
          </p:nvPr>
        </p:nvSpPr>
        <p:spPr bwMode="auto">
          <a:xfrm>
            <a:off x="1717675" y="315913"/>
            <a:ext cx="3440113" cy="2581275"/>
          </a:xfrm>
          <a:noFill/>
          <a:ln cap="flat">
            <a:solidFill>
              <a:srgbClr val="000000"/>
            </a:solidFill>
            <a:miter lim="800000"/>
            <a:headEnd/>
            <a:tailEnd/>
          </a:ln>
        </p:spPr>
      </p:sp>
      <p:sp>
        <p:nvSpPr>
          <p:cNvPr id="128004" name="Rectangle 3"/>
          <p:cNvSpPr>
            <a:spLocks noGrp="1" noChangeArrowheads="1"/>
          </p:cNvSpPr>
          <p:nvPr>
            <p:ph type="body" idx="1"/>
          </p:nvPr>
        </p:nvSpPr>
        <p:spPr>
          <a:xfrm>
            <a:off x="685800" y="3200400"/>
            <a:ext cx="5486400" cy="5410200"/>
          </a:xfrm>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fontAlgn="auto">
              <a:spcBef>
                <a:spcPts val="0"/>
              </a:spcBef>
              <a:spcAft>
                <a:spcPts val="0"/>
              </a:spcAft>
              <a:defRPr/>
            </a:pPr>
            <a:r>
              <a:rPr lang="en-US" sz="1050" dirty="0">
                <a:latin typeface="Arial" charset="0"/>
                <a:ea typeface="ＭＳ Ｐゴシック" pitchFamily="34" charset="-128"/>
              </a:rPr>
              <a:t>Here are some tips for completing Section 2 </a:t>
            </a:r>
            <a:r>
              <a:rPr lang="en-US" sz="1050" dirty="0">
                <a:latin typeface="Arial" charset="0"/>
                <a:ea typeface="ＭＳ Ｐゴシック" pitchFamily="34" charset="-128"/>
                <a:cs typeface="Times New Roman" pitchFamily="18" charset="0"/>
              </a:rPr>
              <a:t>— especially if the student is applying for financial aid at more than ten colleges or universities.</a:t>
            </a:r>
            <a:endParaRPr lang="en-US" sz="1050" dirty="0">
              <a:latin typeface="Arial" charset="0"/>
              <a:ea typeface="ＭＳ Ｐゴシック" pitchFamily="34" charset="-128"/>
            </a:endParaRPr>
          </a:p>
          <a:p>
            <a:pPr fontAlgn="auto">
              <a:spcBef>
                <a:spcPts val="0"/>
              </a:spcBef>
              <a:spcAft>
                <a:spcPts val="0"/>
              </a:spcAft>
              <a:defRPr/>
            </a:pPr>
            <a:endParaRPr lang="en-US" sz="1050" dirty="0">
              <a:latin typeface="Arial" charset="0"/>
              <a:ea typeface="ＭＳ Ｐゴシック" pitchFamily="34" charset="-128"/>
            </a:endParaRPr>
          </a:p>
          <a:p>
            <a:pPr fontAlgn="auto">
              <a:spcBef>
                <a:spcPts val="0"/>
              </a:spcBef>
              <a:spcAft>
                <a:spcPts val="0"/>
              </a:spcAft>
              <a:defRPr/>
            </a:pPr>
            <a:r>
              <a:rPr lang="en-US" sz="1050" dirty="0">
                <a:latin typeface="Arial" charset="0"/>
                <a:ea typeface="ＭＳ Ｐゴシック" pitchFamily="34" charset="-128"/>
              </a:rPr>
              <a:t>Students should make sure to list a California college or university first.</a:t>
            </a:r>
          </a:p>
          <a:p>
            <a:pPr fontAlgn="auto">
              <a:spcBef>
                <a:spcPts val="0"/>
              </a:spcBef>
              <a:spcAft>
                <a:spcPts val="0"/>
              </a:spcAft>
              <a:defRPr/>
            </a:pPr>
            <a:endParaRPr lang="en-US" sz="1050" dirty="0">
              <a:latin typeface="Arial" charset="0"/>
              <a:ea typeface="ＭＳ Ｐゴシック" pitchFamily="34" charset="-128"/>
            </a:endParaRPr>
          </a:p>
          <a:p>
            <a:pPr fontAlgn="auto">
              <a:spcBef>
                <a:spcPts val="0"/>
              </a:spcBef>
              <a:spcAft>
                <a:spcPts val="0"/>
              </a:spcAft>
              <a:defRPr/>
            </a:pPr>
            <a:r>
              <a:rPr lang="en-US" sz="1050" dirty="0">
                <a:latin typeface="Arial" charset="0"/>
                <a:ea typeface="ＭＳ Ｐゴシック" pitchFamily="34" charset="-128"/>
              </a:rPr>
              <a:t>Then list the schools with the earliest financial aid deadlines, regardless of the state where the schools are located.</a:t>
            </a:r>
          </a:p>
          <a:p>
            <a:pPr fontAlgn="auto">
              <a:spcBef>
                <a:spcPts val="0"/>
              </a:spcBef>
              <a:spcAft>
                <a:spcPts val="0"/>
              </a:spcAft>
              <a:defRPr/>
            </a:pPr>
            <a:endParaRPr lang="en-US" sz="1050" dirty="0">
              <a:latin typeface="Arial" charset="0"/>
              <a:ea typeface="ＭＳ Ｐゴシック" pitchFamily="34" charset="-128"/>
            </a:endParaRPr>
          </a:p>
          <a:p>
            <a:pPr fontAlgn="auto">
              <a:spcBef>
                <a:spcPts val="0"/>
              </a:spcBef>
              <a:spcAft>
                <a:spcPts val="0"/>
              </a:spcAft>
              <a:defRPr/>
            </a:pPr>
            <a:r>
              <a:rPr lang="en-US" sz="1050" dirty="0">
                <a:latin typeface="Arial" charset="0"/>
                <a:ea typeface="ＭＳ Ｐゴシック" pitchFamily="34" charset="-128"/>
              </a:rPr>
              <a:t>Students should make sure to include their first and second choice schools.</a:t>
            </a:r>
          </a:p>
          <a:p>
            <a:pPr fontAlgn="auto">
              <a:spcBef>
                <a:spcPts val="0"/>
              </a:spcBef>
              <a:spcAft>
                <a:spcPts val="0"/>
              </a:spcAft>
              <a:defRPr/>
            </a:pPr>
            <a:endParaRPr lang="en-US" sz="1050" dirty="0">
              <a:latin typeface="Arial" charset="0"/>
              <a:ea typeface="ＭＳ Ｐゴシック" pitchFamily="34" charset="-128"/>
            </a:endParaRPr>
          </a:p>
          <a:p>
            <a:pPr fontAlgn="auto">
              <a:spcBef>
                <a:spcPts val="0"/>
              </a:spcBef>
              <a:spcAft>
                <a:spcPts val="0"/>
              </a:spcAft>
              <a:defRPr/>
            </a:pPr>
            <a:r>
              <a:rPr lang="en-US" sz="1050" dirty="0">
                <a:latin typeface="Arial" charset="0"/>
                <a:ea typeface="ＭＳ Ｐゴシック" pitchFamily="34" charset="-128"/>
              </a:rPr>
              <a:t>It’s important to keep in mind that the U.S. Department of Education's processor will send data to only ten schools at a time for a student. </a:t>
            </a:r>
          </a:p>
          <a:p>
            <a:pPr fontAlgn="auto">
              <a:spcBef>
                <a:spcPts val="0"/>
              </a:spcBef>
              <a:spcAft>
                <a:spcPts val="0"/>
              </a:spcAft>
              <a:defRPr/>
            </a:pPr>
            <a:endParaRPr lang="en-US" sz="1050" dirty="0">
              <a:latin typeface="Arial" charset="0"/>
              <a:ea typeface="ＭＳ Ｐゴシック" pitchFamily="34" charset="-128"/>
            </a:endParaRPr>
          </a:p>
          <a:p>
            <a:pPr fontAlgn="auto">
              <a:spcBef>
                <a:spcPts val="0"/>
              </a:spcBef>
              <a:spcAft>
                <a:spcPts val="0"/>
              </a:spcAft>
              <a:defRPr/>
            </a:pPr>
            <a:r>
              <a:rPr lang="en-US" sz="1050" dirty="0">
                <a:latin typeface="Arial" charset="0"/>
                <a:ea typeface="ＭＳ Ｐゴシック" pitchFamily="34" charset="-128"/>
              </a:rPr>
              <a:t>Students applying to more than ten schools can add additional schools when they receive their processed Student Aid Report (SAR).  We strongly recommend that students sending their financial aid information to a large number of schools use FAFSA on the Web and sign the form using PINs.  This will make adding additional schools </a:t>
            </a:r>
            <a:r>
              <a:rPr lang="en-US" sz="1050" dirty="0" smtClean="0">
                <a:latin typeface="Arial" charset="0"/>
                <a:ea typeface="ＭＳ Ｐゴシック" pitchFamily="34" charset="-128"/>
              </a:rPr>
              <a:t>easier </a:t>
            </a:r>
            <a:r>
              <a:rPr lang="en-US" sz="1050" dirty="0">
                <a:latin typeface="Arial" charset="0"/>
                <a:ea typeface="ＭＳ Ｐゴシック" pitchFamily="34" charset="-128"/>
              </a:rPr>
              <a:t>and faster.</a:t>
            </a:r>
          </a:p>
          <a:p>
            <a:pPr fontAlgn="auto">
              <a:spcBef>
                <a:spcPts val="0"/>
              </a:spcBef>
              <a:spcAft>
                <a:spcPts val="0"/>
              </a:spcAft>
              <a:defRPr/>
            </a:pPr>
            <a:endParaRPr lang="en-US" sz="1050" dirty="0">
              <a:latin typeface="Arial" charset="0"/>
              <a:ea typeface="ＭＳ Ｐゴシック" pitchFamily="34" charset="-128"/>
            </a:endParaRPr>
          </a:p>
          <a:p>
            <a:pPr fontAlgn="auto">
              <a:spcBef>
                <a:spcPts val="0"/>
              </a:spcBef>
              <a:spcAft>
                <a:spcPts val="0"/>
              </a:spcAft>
              <a:defRPr/>
            </a:pPr>
            <a:r>
              <a:rPr lang="en-US" sz="1050" b="1" dirty="0" smtClean="0">
                <a:latin typeface="Arial" charset="0"/>
                <a:ea typeface="ＭＳ Ｐゴシック" pitchFamily="34" charset="-128"/>
              </a:rPr>
              <a:t>If the </a:t>
            </a:r>
            <a:r>
              <a:rPr lang="en-US" sz="1050" b="1" dirty="0">
                <a:latin typeface="Arial" charset="0"/>
                <a:ea typeface="ＭＳ Ｐゴシック" pitchFamily="34" charset="-128"/>
              </a:rPr>
              <a:t>student originally listed ten schools on the application and then replaced all ten with new schools by changing his/her SAR, only the second set of ten schools will get new data from any subsequent corrections made to the FAFSA data.  In this case, the student should alert schools in the first group of any changes.  </a:t>
            </a:r>
          </a:p>
          <a:p>
            <a:pPr fontAlgn="auto">
              <a:spcBef>
                <a:spcPts val="0"/>
              </a:spcBef>
              <a:spcAft>
                <a:spcPts val="0"/>
              </a:spcAft>
              <a:defRPr/>
            </a:pPr>
            <a:endParaRPr lang="en-US" sz="1050" dirty="0">
              <a:latin typeface="Arial" charset="0"/>
              <a:ea typeface="ＭＳ Ｐゴシック" pitchFamily="34" charset="-128"/>
            </a:endParaRPr>
          </a:p>
          <a:p>
            <a:pPr fontAlgn="auto">
              <a:spcBef>
                <a:spcPts val="0"/>
              </a:spcBef>
              <a:spcAft>
                <a:spcPts val="0"/>
              </a:spcAft>
              <a:defRPr/>
            </a:pPr>
            <a:r>
              <a:rPr lang="en-US" sz="1050" dirty="0">
                <a:latin typeface="Arial" charset="0"/>
                <a:ea typeface="ＭＳ Ｐゴシック" pitchFamily="34" charset="-128"/>
              </a:rPr>
              <a:t>Financial aid is awarded by each individual college or university campus.  Therefore, each UC and CSU campus to which the student is applying for financial aid must be listed separately in Section </a:t>
            </a:r>
            <a:r>
              <a:rPr lang="en-US" sz="1050" dirty="0" smtClean="0">
                <a:latin typeface="Arial" charset="0"/>
                <a:ea typeface="ＭＳ Ｐゴシック" pitchFamily="34" charset="-128"/>
              </a:rPr>
              <a:t>2 of </a:t>
            </a:r>
            <a:r>
              <a:rPr lang="en-US" sz="1050" dirty="0">
                <a:latin typeface="Arial" charset="0"/>
                <a:ea typeface="ＭＳ Ｐゴシック" pitchFamily="34" charset="-128"/>
              </a:rPr>
              <a:t>the FOTW.</a:t>
            </a:r>
          </a:p>
          <a:p>
            <a:pPr fontAlgn="auto">
              <a:spcBef>
                <a:spcPts val="0"/>
              </a:spcBef>
              <a:spcAft>
                <a:spcPts val="0"/>
              </a:spcAft>
              <a:defRPr/>
            </a:pPr>
            <a:endParaRPr lang="en-US" sz="1050" dirty="0">
              <a:latin typeface="Arial" charset="0"/>
              <a:ea typeface="ＭＳ Ｐゴシック" pitchFamily="34" charset="-128"/>
            </a:endParaRPr>
          </a:p>
          <a:p>
            <a:pPr fontAlgn="auto">
              <a:spcBef>
                <a:spcPts val="0"/>
              </a:spcBef>
              <a:spcAft>
                <a:spcPts val="0"/>
              </a:spcAft>
              <a:defRPr/>
            </a:pPr>
            <a:r>
              <a:rPr lang="en-US" sz="1050" dirty="0">
                <a:latin typeface="Arial" charset="0"/>
                <a:ea typeface="ＭＳ Ｐゴシック" pitchFamily="34" charset="-128"/>
              </a:rPr>
              <a:t>For Cal Grant Entitlement purposes, if a student decides to attend a school that is not the first choice listed on the FAFSA, the student should contact the California Student Aid Commission.  Later in the presentation, we will provide more information about managing your Cal Grant online.</a:t>
            </a:r>
          </a:p>
          <a:p>
            <a:pPr fontAlgn="auto">
              <a:spcBef>
                <a:spcPts val="0"/>
              </a:spcBef>
              <a:spcAft>
                <a:spcPts val="0"/>
              </a:spcAft>
              <a:defRPr/>
            </a:pPr>
            <a:endParaRPr lang="en-US" dirty="0" smtClean="0">
              <a:latin typeface="Arial" charset="0"/>
              <a:ea typeface="ＭＳ Ｐゴシック" pitchFamily="34" charset="-128"/>
            </a:endParaRPr>
          </a:p>
          <a:p>
            <a:pPr fontAlgn="auto">
              <a:spcBef>
                <a:spcPts val="0"/>
              </a:spcBef>
              <a:spcAft>
                <a:spcPts val="0"/>
              </a:spcAft>
              <a:defRPr/>
            </a:pPr>
            <a:endParaRPr lang="en-US" dirty="0" smtClean="0">
              <a:latin typeface="Arial" charset="0"/>
              <a:ea typeface="ＭＳ Ｐゴシック" pitchFamily="34" charset="-128"/>
            </a:endParaRPr>
          </a:p>
          <a:p>
            <a:pPr fontAlgn="auto">
              <a:spcBef>
                <a:spcPts val="0"/>
              </a:spcBef>
              <a:spcAft>
                <a:spcPts val="0"/>
              </a:spcAft>
              <a:defRPr/>
            </a:pPr>
            <a:endParaRPr lang="en-US" dirty="0" smtClean="0">
              <a:ea typeface="ＭＳ Ｐゴシック" pitchFamily="34" charset="-128"/>
            </a:endParaRPr>
          </a:p>
          <a:p>
            <a:pPr fontAlgn="auto">
              <a:spcBef>
                <a:spcPts val="0"/>
              </a:spcBef>
              <a:spcAft>
                <a:spcPts val="0"/>
              </a:spcAft>
              <a:defRPr/>
            </a:pPr>
            <a:endParaRPr lang="en-US" dirty="0" smtClean="0">
              <a:ea typeface="ＭＳ Ｐゴシック" pitchFamily="34" charset="-128"/>
            </a:endParaRPr>
          </a:p>
          <a:p>
            <a:pPr fontAlgn="auto">
              <a:spcBef>
                <a:spcPts val="0"/>
              </a:spcBef>
              <a:spcAft>
                <a:spcPts val="0"/>
              </a:spcAft>
              <a:defRPr/>
            </a:pPr>
            <a:endParaRPr lang="en-US" dirty="0" smtClean="0">
              <a:ea typeface="ＭＳ Ｐゴシック" pitchFamily="34" charset="-128"/>
            </a:endParaRPr>
          </a:p>
        </p:txBody>
      </p:sp>
      <p:sp>
        <p:nvSpPr>
          <p:cNvPr id="158725" name="Text Box 4"/>
          <p:cNvSpPr txBox="1">
            <a:spLocks noChangeArrowheads="1"/>
          </p:cNvSpPr>
          <p:nvPr/>
        </p:nvSpPr>
        <p:spPr bwMode="auto">
          <a:xfrm>
            <a:off x="1003300" y="8456613"/>
            <a:ext cx="4846638" cy="279400"/>
          </a:xfrm>
          <a:prstGeom prst="rect">
            <a:avLst/>
          </a:prstGeom>
          <a:noFill/>
          <a:ln w="12700" cap="sq">
            <a:noFill/>
            <a:miter lim="800000"/>
            <a:headEnd type="none" w="sm" len="sm"/>
            <a:tailEnd type="none" w="sm" len="sm"/>
          </a:ln>
        </p:spPr>
        <p:txBody>
          <a:bodyPr lIns="89910" tIns="44955" rIns="89910" bIns="44955">
            <a:spAutoFit/>
          </a:bodyPr>
          <a:lstStyle/>
          <a:p>
            <a:pPr algn="ctr" defTabSz="912813"/>
            <a:endParaRPr lang="en-US" sz="1200">
              <a:latin typeface="Arial" pitchFamily="34" charset="0"/>
              <a:ea typeface="ＭＳ Ｐゴシック"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fld id="{B649AFEE-3C00-4D82-901E-FBBEEC632FF7}" type="slidenum">
              <a:rPr lang="en-US" sz="1700">
                <a:latin typeface="Times New Roman" pitchFamily="18" charset="0"/>
                <a:ea typeface="ＭＳ Ｐゴシック" pitchFamily="34" charset="-128"/>
              </a:rPr>
              <a:pPr eaLnBrk="0" fontAlgn="base" hangingPunct="0">
                <a:spcBef>
                  <a:spcPct val="0"/>
                </a:spcBef>
                <a:spcAft>
                  <a:spcPct val="0"/>
                </a:spcAft>
              </a:pPr>
              <a:t>23</a:t>
            </a:fld>
            <a:endParaRPr lang="en-US" sz="1700">
              <a:latin typeface="Times New Roman" pitchFamily="18" charset="0"/>
              <a:ea typeface="ＭＳ Ｐゴシック" pitchFamily="34" charset="-128"/>
            </a:endParaRPr>
          </a:p>
        </p:txBody>
      </p:sp>
      <p:sp>
        <p:nvSpPr>
          <p:cNvPr id="159747" name="Rectangle 2"/>
          <p:cNvSpPr>
            <a:spLocks noGrp="1" noRot="1" noChangeAspect="1" noChangeArrowheads="1" noTextEdit="1"/>
          </p:cNvSpPr>
          <p:nvPr>
            <p:ph type="sldImg"/>
          </p:nvPr>
        </p:nvSpPr>
        <p:spPr bwMode="auto">
          <a:xfrm>
            <a:off x="1714500" y="315913"/>
            <a:ext cx="3441700" cy="2581275"/>
          </a:xfrm>
          <a:noFill/>
          <a:ln cap="flat">
            <a:solidFill>
              <a:srgbClr val="000000"/>
            </a:solidFill>
            <a:miter lim="800000"/>
            <a:headEnd/>
            <a:tailEnd/>
          </a:ln>
        </p:spPr>
      </p:sp>
      <p:sp>
        <p:nvSpPr>
          <p:cNvPr id="159748" name="Rectangle 3"/>
          <p:cNvSpPr>
            <a:spLocks noGrp="1" noChangeArrowheads="1"/>
          </p:cNvSpPr>
          <p:nvPr>
            <p:ph type="body" idx="1"/>
          </p:nvPr>
        </p:nvSpPr>
        <p:spPr bwMode="auto">
          <a:xfrm>
            <a:off x="762000" y="3200400"/>
            <a:ext cx="5341938" cy="4481513"/>
          </a:xfrm>
          <a:noFill/>
        </p:spPr>
        <p:txBody>
          <a:bodyPr wrap="square" lIns="92040" tIns="46021" rIns="92040" bIns="46021" numCol="1" anchor="t" anchorCtr="0" compatLnSpc="1">
            <a:prstTxWarp prst="textNoShape">
              <a:avLst/>
            </a:prstTxWarp>
          </a:bodyPr>
          <a:lstStyle/>
          <a:p>
            <a:pPr>
              <a:spcBef>
                <a:spcPct val="0"/>
              </a:spcBef>
            </a:pPr>
            <a:r>
              <a:rPr lang="en-US" smtClean="0">
                <a:latin typeface="Arial" pitchFamily="34" charset="0"/>
                <a:ea typeface="ＭＳ Ｐゴシック" pitchFamily="34" charset="-128"/>
              </a:rPr>
              <a:t>Next, students select the housing plan that best describes the type of housing they expect to have while attending each listed college or university. The student selects a planned living arrangement - “On campus,” “With parent,” or “Off campus” for each school listed.  The student should list “On campus” if unsure whether he or she will live with parents.</a:t>
            </a:r>
          </a:p>
          <a:p>
            <a:pPr>
              <a:spcBef>
                <a:spcPct val="0"/>
              </a:spcBef>
            </a:pPr>
            <a:endParaRPr lang="en-US" smtClean="0">
              <a:latin typeface="Arial" pitchFamily="34" charset="0"/>
              <a:ea typeface="ＭＳ Ｐゴシック" pitchFamily="34" charset="-128"/>
            </a:endParaRPr>
          </a:p>
          <a:p>
            <a:pPr>
              <a:spcBef>
                <a:spcPct val="0"/>
              </a:spcBef>
            </a:pPr>
            <a:endParaRPr lang="en-US" smtClean="0">
              <a:latin typeface="Arial" pitchFamily="34" charset="0"/>
              <a:ea typeface="ＭＳ Ｐゴシック" pitchFamily="34" charset="-128"/>
            </a:endParaRPr>
          </a:p>
          <a:p>
            <a:pPr>
              <a:spcBef>
                <a:spcPct val="0"/>
              </a:spcBef>
            </a:pPr>
            <a:endParaRPr lang="en-US" smtClean="0">
              <a:latin typeface="Arial" pitchFamily="34" charset="0"/>
              <a:ea typeface="ＭＳ Ｐゴシック" pitchFamily="34" charset="-128"/>
            </a:endParaRPr>
          </a:p>
          <a:p>
            <a:pPr>
              <a:spcBef>
                <a:spcPct val="0"/>
              </a:spcBef>
            </a:pPr>
            <a:endParaRPr lang="en-US" smtClean="0">
              <a:latin typeface="Arial" pitchFamily="34" charset="0"/>
              <a:ea typeface="ＭＳ Ｐゴシック" pitchFamily="34" charset="-128"/>
            </a:endParaRPr>
          </a:p>
          <a:p>
            <a:pPr>
              <a:spcBef>
                <a:spcPct val="0"/>
              </a:spcBef>
            </a:pPr>
            <a:endParaRPr lang="en-US" smtClean="0">
              <a:latin typeface="Arial" pitchFamily="34" charset="0"/>
              <a:ea typeface="ＭＳ Ｐゴシック" pitchFamily="3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fld id="{A22CFC9A-6529-456E-A846-0F199389B532}" type="slidenum">
              <a:rPr lang="en-US" sz="1700">
                <a:latin typeface="Times New Roman" pitchFamily="18" charset="0"/>
                <a:ea typeface="ＭＳ Ｐゴシック" pitchFamily="34" charset="-128"/>
              </a:rPr>
              <a:pPr eaLnBrk="0" fontAlgn="base" hangingPunct="0">
                <a:spcBef>
                  <a:spcPct val="0"/>
                </a:spcBef>
                <a:spcAft>
                  <a:spcPct val="0"/>
                </a:spcAft>
              </a:pPr>
              <a:t>24</a:t>
            </a:fld>
            <a:endParaRPr lang="en-US" sz="1700">
              <a:latin typeface="Times New Roman" pitchFamily="18" charset="0"/>
              <a:ea typeface="ＭＳ Ｐゴシック" pitchFamily="34" charset="-128"/>
            </a:endParaRPr>
          </a:p>
        </p:txBody>
      </p:sp>
      <p:sp>
        <p:nvSpPr>
          <p:cNvPr id="161795" name="Rectangle 2"/>
          <p:cNvSpPr>
            <a:spLocks noGrp="1" noRot="1" noChangeAspect="1" noChangeArrowheads="1" noTextEdit="1"/>
          </p:cNvSpPr>
          <p:nvPr>
            <p:ph type="sldImg"/>
          </p:nvPr>
        </p:nvSpPr>
        <p:spPr bwMode="auto">
          <a:xfrm>
            <a:off x="1951038" y="250825"/>
            <a:ext cx="2838450" cy="2130425"/>
          </a:xfrm>
          <a:noFill/>
          <a:ln>
            <a:solidFill>
              <a:srgbClr val="000000"/>
            </a:solidFill>
            <a:miter lim="800000"/>
            <a:headEnd/>
            <a:tailEnd/>
          </a:ln>
        </p:spPr>
      </p:sp>
      <p:sp>
        <p:nvSpPr>
          <p:cNvPr id="161796" name="Rectangle 3"/>
          <p:cNvSpPr>
            <a:spLocks noGrp="1" noChangeArrowheads="1"/>
          </p:cNvSpPr>
          <p:nvPr>
            <p:ph type="body" idx="1"/>
          </p:nvPr>
        </p:nvSpPr>
        <p:spPr bwMode="auto">
          <a:xfrm>
            <a:off x="762000" y="2524125"/>
            <a:ext cx="5867400" cy="6154738"/>
          </a:xfrm>
          <a:noFill/>
        </p:spPr>
        <p:txBody>
          <a:bodyPr wrap="square" numCol="1" anchor="t" anchorCtr="0" compatLnSpc="1">
            <a:prstTxWarp prst="textNoShape">
              <a:avLst/>
            </a:prstTxWarp>
          </a:bodyPr>
          <a:lstStyle/>
          <a:p>
            <a:pPr>
              <a:spcBef>
                <a:spcPct val="0"/>
              </a:spcBef>
            </a:pPr>
            <a:endParaRPr lang="en-US" sz="400" smtClean="0">
              <a:latin typeface="Arial" pitchFamily="34" charset="0"/>
              <a:ea typeface="ＭＳ Ｐゴシック" pitchFamily="34" charset="-128"/>
            </a:endParaRPr>
          </a:p>
          <a:p>
            <a:pPr>
              <a:spcBef>
                <a:spcPct val="0"/>
              </a:spcBef>
            </a:pPr>
            <a:r>
              <a:rPr lang="en-US" b="1" smtClean="0">
                <a:latin typeface="Arial" pitchFamily="34" charset="0"/>
                <a:ea typeface="ＭＳ Ｐゴシック" pitchFamily="34" charset="-128"/>
              </a:rPr>
              <a:t>NOTE TO PRESENTERS:</a:t>
            </a:r>
            <a:r>
              <a:rPr lang="en-US" smtClean="0">
                <a:latin typeface="Arial" pitchFamily="34" charset="0"/>
                <a:ea typeface="ＭＳ Ｐゴシック" pitchFamily="34" charset="-128"/>
              </a:rPr>
              <a:t> At this point, read each of the dependency statements in Section 3 individually.</a:t>
            </a:r>
          </a:p>
          <a:p>
            <a:pPr>
              <a:spcBef>
                <a:spcPct val="0"/>
              </a:spcBef>
            </a:pPr>
            <a:endParaRPr lang="en-US" smtClean="0">
              <a:latin typeface="Arial" pitchFamily="34" charset="0"/>
              <a:ea typeface="ＭＳ Ｐゴシック" pitchFamily="34" charset="-128"/>
            </a:endParaRPr>
          </a:p>
          <a:p>
            <a:pPr>
              <a:spcBef>
                <a:spcPct val="0"/>
              </a:spcBef>
            </a:pPr>
            <a:r>
              <a:rPr lang="en-US" smtClean="0">
                <a:latin typeface="Arial" pitchFamily="34" charset="0"/>
                <a:ea typeface="ＭＳ Ｐゴシック" pitchFamily="34" charset="-128"/>
              </a:rPr>
              <a:t>Homeless students are automatically considered to be independent.  If you are working with any school homeless liaisons or homeless shelter staff, you should refer them to the National Association for the Education of Homeless Children and Youth web site </a:t>
            </a:r>
          </a:p>
          <a:p>
            <a:pPr algn="ctr">
              <a:spcBef>
                <a:spcPct val="0"/>
              </a:spcBef>
            </a:pPr>
            <a:r>
              <a:rPr lang="en-US" sz="1400" b="1" smtClean="0">
                <a:latin typeface="Arial" pitchFamily="34" charset="0"/>
                <a:ea typeface="ＭＳ Ｐゴシック" pitchFamily="34" charset="-128"/>
              </a:rPr>
              <a:t>www.naehcy.org/dl/uy_fafsa_verif.doc</a:t>
            </a:r>
            <a:r>
              <a:rPr lang="en-US" b="1" smtClean="0">
                <a:latin typeface="Arial" pitchFamily="34" charset="0"/>
                <a:ea typeface="ＭＳ Ｐゴシック" pitchFamily="34" charset="-128"/>
              </a:rPr>
              <a:t> </a:t>
            </a:r>
          </a:p>
          <a:p>
            <a:pPr>
              <a:spcBef>
                <a:spcPct val="0"/>
              </a:spcBef>
            </a:pPr>
            <a:endParaRPr lang="en-US" smtClean="0">
              <a:latin typeface="Arial" pitchFamily="34" charset="0"/>
              <a:ea typeface="ＭＳ Ｐゴシック" pitchFamily="34" charset="-128"/>
            </a:endParaRPr>
          </a:p>
          <a:p>
            <a:pPr>
              <a:spcBef>
                <a:spcPct val="0"/>
              </a:spcBef>
            </a:pPr>
            <a:r>
              <a:rPr lang="en-US" smtClean="0">
                <a:latin typeface="Arial" pitchFamily="34" charset="0"/>
                <a:ea typeface="ＭＳ Ｐゴシック" pitchFamily="34" charset="-128"/>
              </a:rPr>
              <a:t>for a special form they may want to use to verify a student’s homeless status.  Colleges and universities may also require such documentation.</a:t>
            </a:r>
          </a:p>
          <a:p>
            <a:pPr>
              <a:spcBef>
                <a:spcPct val="0"/>
              </a:spcBef>
            </a:pPr>
            <a:endParaRPr lang="en-US" sz="400" smtClean="0">
              <a:latin typeface="Arial" pitchFamily="34" charset="0"/>
              <a:ea typeface="ＭＳ Ｐゴシック" pitchFamily="34" charset="-128"/>
            </a:endParaRPr>
          </a:p>
          <a:p>
            <a:pPr>
              <a:spcBef>
                <a:spcPct val="0"/>
              </a:spcBef>
              <a:buClr>
                <a:schemeClr val="tx1"/>
              </a:buClr>
            </a:pPr>
            <a:r>
              <a:rPr lang="en-US" smtClean="0">
                <a:latin typeface="Arial" pitchFamily="34" charset="0"/>
                <a:ea typeface="ＭＳ Ｐゴシック" pitchFamily="34" charset="-128"/>
              </a:rPr>
              <a:t>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fld id="{40F58AD5-C09C-44BC-A16F-585C15B6ADE4}" type="slidenum">
              <a:rPr lang="en-US" sz="1700">
                <a:latin typeface="Times New Roman" pitchFamily="18" charset="0"/>
                <a:ea typeface="ＭＳ Ｐゴシック" pitchFamily="34" charset="-128"/>
              </a:rPr>
              <a:pPr eaLnBrk="0" fontAlgn="base" hangingPunct="0">
                <a:spcBef>
                  <a:spcPct val="0"/>
                </a:spcBef>
                <a:spcAft>
                  <a:spcPct val="0"/>
                </a:spcAft>
              </a:pPr>
              <a:t>25</a:t>
            </a:fld>
            <a:endParaRPr lang="en-US" sz="1700">
              <a:latin typeface="Times New Roman" pitchFamily="18" charset="0"/>
              <a:ea typeface="ＭＳ Ｐゴシック" pitchFamily="34" charset="-128"/>
            </a:endParaRPr>
          </a:p>
        </p:txBody>
      </p:sp>
      <p:sp>
        <p:nvSpPr>
          <p:cNvPr id="162819" name="Rectangle 2"/>
          <p:cNvSpPr>
            <a:spLocks noGrp="1" noRot="1" noChangeAspect="1" noChangeArrowheads="1" noTextEdit="1"/>
          </p:cNvSpPr>
          <p:nvPr>
            <p:ph type="sldImg"/>
          </p:nvPr>
        </p:nvSpPr>
        <p:spPr bwMode="auto">
          <a:xfrm>
            <a:off x="1951038" y="250825"/>
            <a:ext cx="2838450" cy="2130425"/>
          </a:xfrm>
          <a:noFill/>
          <a:ln>
            <a:solidFill>
              <a:srgbClr val="000000"/>
            </a:solidFill>
            <a:miter lim="800000"/>
            <a:headEnd/>
            <a:tailEnd/>
          </a:ln>
        </p:spPr>
      </p:sp>
      <p:sp>
        <p:nvSpPr>
          <p:cNvPr id="162820" name="Rectangle 3"/>
          <p:cNvSpPr>
            <a:spLocks noGrp="1" noChangeArrowheads="1"/>
          </p:cNvSpPr>
          <p:nvPr>
            <p:ph type="body" idx="1"/>
          </p:nvPr>
        </p:nvSpPr>
        <p:spPr bwMode="auto">
          <a:xfrm>
            <a:off x="762000" y="2524125"/>
            <a:ext cx="5707063" cy="6154738"/>
          </a:xfrm>
          <a:noFill/>
        </p:spPr>
        <p:txBody>
          <a:bodyPr wrap="square" numCol="1" anchor="t" anchorCtr="0" compatLnSpc="1">
            <a:prstTxWarp prst="textNoShape">
              <a:avLst/>
            </a:prstTxWarp>
          </a:bodyPr>
          <a:lstStyle/>
          <a:p>
            <a:pPr>
              <a:spcBef>
                <a:spcPct val="0"/>
              </a:spcBef>
            </a:pPr>
            <a:endParaRPr lang="en-US" sz="400" smtClean="0">
              <a:latin typeface="Arial" pitchFamily="34" charset="0"/>
              <a:ea typeface="ＭＳ Ｐゴシック" pitchFamily="34" charset="-128"/>
            </a:endParaRPr>
          </a:p>
          <a:p>
            <a:pPr>
              <a:spcBef>
                <a:spcPct val="0"/>
              </a:spcBef>
            </a:pPr>
            <a:r>
              <a:rPr lang="en-US" b="1" smtClean="0">
                <a:latin typeface="Arial" pitchFamily="34" charset="0"/>
                <a:ea typeface="ＭＳ Ｐゴシック" pitchFamily="34" charset="-128"/>
              </a:rPr>
              <a:t>Determination of Student Dependency Status</a:t>
            </a:r>
          </a:p>
          <a:p>
            <a:pPr>
              <a:spcBef>
                <a:spcPct val="0"/>
              </a:spcBef>
            </a:pPr>
            <a:endParaRPr lang="en-US" b="1" smtClean="0">
              <a:latin typeface="Arial" pitchFamily="34" charset="0"/>
              <a:ea typeface="ＭＳ Ｐゴシック" pitchFamily="34" charset="-128"/>
            </a:endParaRPr>
          </a:p>
          <a:p>
            <a:pPr>
              <a:spcBef>
                <a:spcPct val="0"/>
              </a:spcBef>
            </a:pPr>
            <a:r>
              <a:rPr lang="en-US" smtClean="0">
                <a:latin typeface="Arial" pitchFamily="34" charset="0"/>
                <a:ea typeface="ＭＳ Ｐゴシック" pitchFamily="34" charset="-128"/>
              </a:rPr>
              <a:t>If none of the statements in this section fit the student’s circumstances, he/she is considered a dependent student and his/her parents will be required to provide information</a:t>
            </a:r>
            <a:r>
              <a:rPr lang="en-US" smtClean="0">
                <a:solidFill>
                  <a:srgbClr val="CC0000"/>
                </a:solidFill>
                <a:latin typeface="Arial" pitchFamily="34" charset="0"/>
                <a:ea typeface="ＭＳ Ｐゴシック" pitchFamily="34" charset="-128"/>
              </a:rPr>
              <a:t> </a:t>
            </a:r>
            <a:r>
              <a:rPr lang="en-US" smtClean="0">
                <a:latin typeface="Arial" pitchFamily="34" charset="0"/>
                <a:ea typeface="ＭＳ Ｐゴシック" pitchFamily="34" charset="-128"/>
              </a:rPr>
              <a:t>in the Parent Demographics and Financial Information sections.</a:t>
            </a:r>
          </a:p>
          <a:p>
            <a:pPr>
              <a:spcBef>
                <a:spcPct val="0"/>
              </a:spcBef>
            </a:pPr>
            <a:endParaRPr lang="en-US" sz="400" smtClean="0">
              <a:latin typeface="Arial" pitchFamily="34" charset="0"/>
              <a:ea typeface="ＭＳ Ｐゴシック" pitchFamily="34" charset="-128"/>
            </a:endParaRPr>
          </a:p>
          <a:p>
            <a:pPr>
              <a:spcBef>
                <a:spcPct val="0"/>
              </a:spcBef>
            </a:pPr>
            <a:r>
              <a:rPr lang="en-US" smtClean="0">
                <a:latin typeface="Arial" pitchFamily="34" charset="0"/>
                <a:ea typeface="ＭＳ Ｐゴシック" pitchFamily="34" charset="-128"/>
              </a:rPr>
              <a:t>If at least one of the statements matches the student’s circumstances, he/she will be considered independent and will be asked to provide information only for him/herself and for his/her spouse, if married.</a:t>
            </a:r>
          </a:p>
          <a:p>
            <a:pPr lvl="1">
              <a:spcBef>
                <a:spcPct val="50000"/>
              </a:spcBef>
              <a:buClr>
                <a:schemeClr val="tx1"/>
              </a:buClr>
            </a:pPr>
            <a:endParaRPr lang="en-US" sz="400" smtClean="0">
              <a:latin typeface="Arial" pitchFamily="34" charset="0"/>
              <a:ea typeface="ＭＳ Ｐゴシック" pitchFamily="34" charset="-128"/>
            </a:endParaRPr>
          </a:p>
          <a:p>
            <a:pPr>
              <a:spcBef>
                <a:spcPct val="50000"/>
              </a:spcBef>
              <a:buClr>
                <a:schemeClr val="tx1"/>
              </a:buClr>
            </a:pPr>
            <a:r>
              <a:rPr lang="en-US" b="1" smtClean="0">
                <a:latin typeface="Arial" pitchFamily="34" charset="0"/>
                <a:ea typeface="ＭＳ Ｐゴシック" pitchFamily="34" charset="-128"/>
              </a:rPr>
              <a:t>NOTE</a:t>
            </a:r>
            <a:r>
              <a:rPr lang="en-US" smtClean="0">
                <a:latin typeface="Arial" pitchFamily="34" charset="0"/>
                <a:ea typeface="ＭＳ Ｐゴシック" pitchFamily="34" charset="-128"/>
              </a:rPr>
              <a:t>: If the student has circumstances that make him/her believe that he/she is independent, then he/she may request special consideration from each college or university by submitting a letter of special circumstance directly to each financial aid office.  Appeals are considered on a case-by-case and are decided by each individual college. Not all appeals will be granted.</a:t>
            </a:r>
          </a:p>
          <a:p>
            <a:pPr>
              <a:spcBef>
                <a:spcPct val="50000"/>
              </a:spcBef>
              <a:buClr>
                <a:schemeClr val="tx1"/>
              </a:buClr>
            </a:pPr>
            <a:r>
              <a:rPr lang="en-US" smtClean="0">
                <a:latin typeface="Arial" pitchFamily="34" charset="0"/>
                <a:ea typeface="ＭＳ Ｐゴシック" pitchFamily="34" charset="-128"/>
              </a:rPr>
              <a:t>For today’s purpose, we will assume that most students are required to provide parental information and so we will move on to the Parent Demographic section now.</a:t>
            </a:r>
          </a:p>
          <a:p>
            <a:pPr lvl="2">
              <a:spcBef>
                <a:spcPct val="50000"/>
              </a:spcBef>
              <a:buClr>
                <a:schemeClr val="tx1"/>
              </a:buClr>
            </a:pPr>
            <a:r>
              <a:rPr lang="en-US" smtClean="0">
                <a:latin typeface="Arial" pitchFamily="34" charset="0"/>
                <a:ea typeface="ＭＳ Ｐゴシック" pitchFamily="34" charset="-128"/>
              </a:rPr>
              <a:t>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fld id="{19B86748-78A8-4D13-B8C4-40EA206CE6EA}" type="slidenum">
              <a:rPr lang="en-US" sz="1700">
                <a:latin typeface="Times New Roman" pitchFamily="18" charset="0"/>
                <a:ea typeface="ＭＳ Ｐゴシック" pitchFamily="34" charset="-128"/>
              </a:rPr>
              <a:pPr eaLnBrk="0" fontAlgn="base" hangingPunct="0">
                <a:spcBef>
                  <a:spcPct val="0"/>
                </a:spcBef>
                <a:spcAft>
                  <a:spcPct val="0"/>
                </a:spcAft>
              </a:pPr>
              <a:t>26</a:t>
            </a:fld>
            <a:endParaRPr lang="en-US" sz="1700">
              <a:latin typeface="Times New Roman" pitchFamily="18" charset="0"/>
              <a:ea typeface="ＭＳ Ｐゴシック" pitchFamily="34" charset="-128"/>
            </a:endParaRPr>
          </a:p>
        </p:txBody>
      </p:sp>
      <p:sp>
        <p:nvSpPr>
          <p:cNvPr id="1658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5892" name="Rectangle 3"/>
          <p:cNvSpPr>
            <a:spLocks noGrp="1" noChangeArrowheads="1"/>
          </p:cNvSpPr>
          <p:nvPr>
            <p:ph type="body" idx="1"/>
          </p:nvPr>
        </p:nvSpPr>
        <p:spPr bwMode="auto">
          <a:xfrm>
            <a:off x="762000" y="4419600"/>
            <a:ext cx="5638800" cy="4343400"/>
          </a:xfrm>
          <a:noFill/>
        </p:spPr>
        <p:txBody>
          <a:bodyPr wrap="square" numCol="1" anchor="t" anchorCtr="0" compatLnSpc="1">
            <a:prstTxWarp prst="textNoShape">
              <a:avLst/>
            </a:prstTxWarp>
          </a:bodyPr>
          <a:lstStyle/>
          <a:p>
            <a:pPr>
              <a:spcBef>
                <a:spcPct val="0"/>
              </a:spcBef>
            </a:pPr>
            <a:r>
              <a:rPr lang="en-US" sz="1000" b="1" smtClean="0">
                <a:latin typeface="Arial" pitchFamily="34" charset="0"/>
                <a:ea typeface="ＭＳ Ｐゴシック" pitchFamily="34" charset="-128"/>
              </a:rPr>
              <a:t>Who is Considered a Parent</a:t>
            </a:r>
          </a:p>
          <a:p>
            <a:pPr>
              <a:spcBef>
                <a:spcPct val="0"/>
              </a:spcBef>
            </a:pPr>
            <a:endParaRPr lang="en-US" sz="1000" b="1" smtClean="0">
              <a:latin typeface="Arial" pitchFamily="34" charset="0"/>
              <a:ea typeface="ＭＳ Ｐゴシック" pitchFamily="34" charset="-128"/>
            </a:endParaRPr>
          </a:p>
          <a:p>
            <a:pPr>
              <a:spcBef>
                <a:spcPct val="0"/>
              </a:spcBef>
            </a:pPr>
            <a:r>
              <a:rPr lang="en-US" sz="1000" smtClean="0">
                <a:latin typeface="Arial" pitchFamily="34" charset="0"/>
                <a:ea typeface="ＭＳ Ｐゴシック" pitchFamily="34" charset="-128"/>
              </a:rPr>
              <a:t>Before starting this section, listen carefully to help determine who is considered a parent in this section. Students and their parents must answer all the questions in Section 4 as of the date they complete and submit the FOTW.</a:t>
            </a:r>
          </a:p>
          <a:p>
            <a:pPr>
              <a:spcBef>
                <a:spcPct val="0"/>
              </a:spcBef>
            </a:pPr>
            <a:endParaRPr lang="en-US" sz="1000" smtClean="0">
              <a:latin typeface="Arial" pitchFamily="34" charset="0"/>
              <a:ea typeface="ＭＳ Ｐゴシック" pitchFamily="34" charset="-128"/>
            </a:endParaRPr>
          </a:p>
          <a:p>
            <a:pPr>
              <a:spcBef>
                <a:spcPct val="0"/>
              </a:spcBef>
            </a:pPr>
            <a:r>
              <a:rPr lang="en-US" sz="1000" smtClean="0">
                <a:latin typeface="Arial" pitchFamily="34" charset="0"/>
                <a:ea typeface="ＭＳ Ｐゴシック" pitchFamily="34" charset="-128"/>
              </a:rPr>
              <a:t>If the biological or adoptive parents are both living and married to each other, answer the questions about both of them. </a:t>
            </a:r>
          </a:p>
          <a:p>
            <a:pPr>
              <a:spcBef>
                <a:spcPct val="0"/>
              </a:spcBef>
            </a:pPr>
            <a:r>
              <a:rPr lang="en-US" sz="1000" smtClean="0">
                <a:latin typeface="Arial" pitchFamily="34" charset="0"/>
                <a:ea typeface="ＭＳ Ｐゴシック" pitchFamily="34" charset="-128"/>
              </a:rPr>
              <a:t>If the parent is widowed or single (that is, never married), answer the questions about that parent. </a:t>
            </a:r>
          </a:p>
          <a:p>
            <a:pPr>
              <a:spcBef>
                <a:spcPct val="0"/>
              </a:spcBef>
            </a:pPr>
            <a:r>
              <a:rPr lang="en-US" sz="1000" smtClean="0">
                <a:latin typeface="Arial" pitchFamily="34" charset="0"/>
                <a:ea typeface="ＭＳ Ｐゴシック" pitchFamily="34" charset="-128"/>
              </a:rPr>
              <a:t>If the widowed or divorced parent is remarried as of the day the FAFSA is submitted, answer the questions about that parent </a:t>
            </a:r>
            <a:r>
              <a:rPr lang="en-US" sz="1000" b="1" smtClean="0">
                <a:latin typeface="Arial" pitchFamily="34" charset="0"/>
                <a:ea typeface="ＭＳ Ｐゴシック" pitchFamily="34" charset="-128"/>
              </a:rPr>
              <a:t>and</a:t>
            </a:r>
            <a:r>
              <a:rPr lang="en-US" sz="1000" smtClean="0">
                <a:latin typeface="Arial" pitchFamily="34" charset="0"/>
                <a:ea typeface="ＭＳ Ｐゴシック" pitchFamily="34" charset="-128"/>
              </a:rPr>
              <a:t> the person to whom the parent is married (the student’s stepparent).</a:t>
            </a:r>
          </a:p>
          <a:p>
            <a:pPr>
              <a:spcBef>
                <a:spcPct val="0"/>
              </a:spcBef>
            </a:pPr>
            <a:r>
              <a:rPr lang="en-US" sz="1000" smtClean="0">
                <a:latin typeface="Arial" pitchFamily="34" charset="0"/>
                <a:ea typeface="ＭＳ Ｐゴシック" pitchFamily="34" charset="-128"/>
              </a:rPr>
              <a:t>If the parents are divorced or separated, answer the questions about the parent the student lived with more during the past 12 months. If the student lived with both parents equally, submit financial data about the parent who provided the greater amount of support.  If that parent is remarried, include stepparent information.</a:t>
            </a:r>
            <a:endParaRPr lang="en-US" sz="1000" b="1" smtClean="0">
              <a:latin typeface="Arial" pitchFamily="34" charset="0"/>
              <a:ea typeface="ＭＳ Ｐゴシック" pitchFamily="34" charset="-128"/>
            </a:endParaRPr>
          </a:p>
          <a:p>
            <a:pPr>
              <a:spcBef>
                <a:spcPct val="0"/>
              </a:spcBef>
            </a:pPr>
            <a:r>
              <a:rPr lang="en-US" sz="1000" smtClean="0">
                <a:latin typeface="Arial" pitchFamily="34" charset="0"/>
                <a:ea typeface="ＭＳ Ｐゴシック" pitchFamily="34" charset="-128"/>
              </a:rPr>
              <a:t>The term "parent" is not restricted to biological parents. There are instances (such as when a grandparent legally adopts the applicant) in which a person other than a biological parent is treated as a parent, and in these instances, the parental questions on the application must be answered, since they apply to such an individual (or individuals). </a:t>
            </a:r>
          </a:p>
          <a:p>
            <a:pPr>
              <a:spcBef>
                <a:spcPct val="0"/>
              </a:spcBef>
            </a:pPr>
            <a:r>
              <a:rPr lang="en-US" sz="1000" smtClean="0">
                <a:latin typeface="Arial" pitchFamily="34" charset="0"/>
                <a:ea typeface="ＭＳ Ｐゴシック" pitchFamily="34" charset="-128"/>
              </a:rPr>
              <a:t>An adoptive parent is treated in the same manner as a biological parent on the FAFSA. </a:t>
            </a:r>
          </a:p>
          <a:p>
            <a:pPr>
              <a:spcBef>
                <a:spcPct val="0"/>
              </a:spcBef>
            </a:pPr>
            <a:r>
              <a:rPr lang="en-US" sz="1000" smtClean="0">
                <a:latin typeface="Arial" pitchFamily="34" charset="0"/>
                <a:ea typeface="ＭＳ Ｐゴシック" pitchFamily="34" charset="-128"/>
              </a:rPr>
              <a:t>A stepparent is also treated in the same manner as a biological parent if the stepparent is married, as of the date of application, to the biological parent whose information will be reported on the FAFSA, or if the stepparent has legally adopted the student. There are no exceptions. Prenuptial agreements do not exempt the stepparent from providing required data on the FAFSA. The stepparent's income information for the entire base year 2012 must be reported even if the parent and stepparent were not married until after the start of 2012, but were married prior to the date the FAFSA was submitted.</a:t>
            </a:r>
          </a:p>
          <a:p>
            <a:pPr>
              <a:lnSpc>
                <a:spcPct val="90000"/>
              </a:lnSpc>
              <a:spcBef>
                <a:spcPct val="0"/>
              </a:spcBef>
            </a:pPr>
            <a:endParaRPr lang="en-US" sz="1100" smtClean="0">
              <a:latin typeface="Arial" pitchFamily="34" charset="0"/>
              <a:ea typeface="ＭＳ Ｐゴシック" pitchFamily="34" charset="-128"/>
            </a:endParaRPr>
          </a:p>
          <a:p>
            <a:pPr>
              <a:lnSpc>
                <a:spcPct val="90000"/>
              </a:lnSpc>
              <a:spcBef>
                <a:spcPct val="0"/>
              </a:spcBef>
            </a:pPr>
            <a:endParaRPr lang="en-US" smtClean="0">
              <a:latin typeface="Arial" pitchFamily="34" charset="0"/>
              <a:ea typeface="ＭＳ Ｐゴシック" pitchFamily="34" charset="-128"/>
            </a:endParaRPr>
          </a:p>
          <a:p>
            <a:pPr>
              <a:lnSpc>
                <a:spcPct val="90000"/>
              </a:lnSpc>
              <a:spcBef>
                <a:spcPct val="0"/>
              </a:spcBef>
            </a:pPr>
            <a:r>
              <a:rPr lang="en-US" sz="1000" smtClean="0">
                <a:latin typeface="Arial" pitchFamily="34" charset="0"/>
                <a:ea typeface="ＭＳ Ｐゴシック" pitchFamily="34" charset="-128"/>
              </a:rPr>
              <a:t>. </a:t>
            </a:r>
          </a:p>
          <a:p>
            <a:pPr>
              <a:lnSpc>
                <a:spcPct val="90000"/>
              </a:lnSpc>
              <a:spcBef>
                <a:spcPct val="0"/>
              </a:spcBef>
            </a:pPr>
            <a:endParaRPr lang="en-US" sz="1000" smtClean="0">
              <a:ea typeface="ＭＳ Ｐゴシック" pitchFamily="34"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fld id="{4F290D50-94E6-442C-94AE-65F49C7D40CB}" type="slidenum">
              <a:rPr lang="en-US" sz="1700">
                <a:latin typeface="Times New Roman" pitchFamily="18" charset="0"/>
                <a:ea typeface="ＭＳ Ｐゴシック" pitchFamily="34" charset="-128"/>
              </a:rPr>
              <a:pPr eaLnBrk="0" fontAlgn="base" hangingPunct="0">
                <a:spcBef>
                  <a:spcPct val="0"/>
                </a:spcBef>
                <a:spcAft>
                  <a:spcPct val="0"/>
                </a:spcAft>
              </a:pPr>
              <a:t>27</a:t>
            </a:fld>
            <a:endParaRPr lang="en-US" sz="1700">
              <a:latin typeface="Times New Roman" pitchFamily="18" charset="0"/>
              <a:ea typeface="ＭＳ Ｐゴシック" pitchFamily="34" charset="-128"/>
            </a:endParaRPr>
          </a:p>
        </p:txBody>
      </p:sp>
      <p:sp>
        <p:nvSpPr>
          <p:cNvPr id="1679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7940" name="Rectangle 3"/>
          <p:cNvSpPr>
            <a:spLocks noGrp="1" noChangeArrowheads="1"/>
          </p:cNvSpPr>
          <p:nvPr>
            <p:ph type="body" idx="1"/>
          </p:nvPr>
        </p:nvSpPr>
        <p:spPr bwMode="auto">
          <a:xfrm>
            <a:off x="685800" y="4191000"/>
            <a:ext cx="5486400" cy="4114800"/>
          </a:xfrm>
          <a:noFill/>
        </p:spPr>
        <p:txBody>
          <a:bodyPr wrap="square" numCol="1" anchor="t" anchorCtr="0" compatLnSpc="1">
            <a:prstTxWarp prst="textNoShape">
              <a:avLst/>
            </a:prstTxWarp>
          </a:bodyPr>
          <a:lstStyle/>
          <a:p>
            <a:pPr>
              <a:lnSpc>
                <a:spcPct val="90000"/>
              </a:lnSpc>
              <a:spcBef>
                <a:spcPct val="50000"/>
              </a:spcBef>
            </a:pPr>
            <a:r>
              <a:rPr lang="en-US" b="1" smtClean="0">
                <a:latin typeface="Arial" pitchFamily="34" charset="0"/>
                <a:ea typeface="ＭＳ Ｐゴシック" pitchFamily="34" charset="-128"/>
              </a:rPr>
              <a:t>Parents’ Marital Status</a:t>
            </a:r>
          </a:p>
          <a:p>
            <a:pPr>
              <a:lnSpc>
                <a:spcPct val="90000"/>
              </a:lnSpc>
              <a:spcBef>
                <a:spcPct val="50000"/>
              </a:spcBef>
              <a:buFontTx/>
              <a:buChar char="•"/>
            </a:pPr>
            <a:r>
              <a:rPr lang="en-US" smtClean="0">
                <a:latin typeface="Arial" pitchFamily="34" charset="0"/>
                <a:ea typeface="ＭＳ Ｐゴシック" pitchFamily="34" charset="-128"/>
              </a:rPr>
              <a:t>Report your parents’ marital status as of today</a:t>
            </a:r>
          </a:p>
          <a:p>
            <a:pPr marL="668338" lvl="1" indent="-223838">
              <a:lnSpc>
                <a:spcPct val="90000"/>
              </a:lnSpc>
              <a:spcBef>
                <a:spcPct val="50000"/>
              </a:spcBef>
              <a:buFontTx/>
              <a:buChar char="•"/>
            </a:pPr>
            <a:r>
              <a:rPr lang="en-US" smtClean="0">
                <a:latin typeface="Arial" pitchFamily="34" charset="0"/>
                <a:ea typeface="ＭＳ Ｐゴシック" pitchFamily="34" charset="-128"/>
              </a:rPr>
              <a:t>Married or remarried</a:t>
            </a:r>
          </a:p>
          <a:p>
            <a:pPr marL="668338" lvl="1" indent="-223838">
              <a:lnSpc>
                <a:spcPct val="90000"/>
              </a:lnSpc>
              <a:spcBef>
                <a:spcPct val="50000"/>
              </a:spcBef>
              <a:buFontTx/>
              <a:buChar char="•"/>
            </a:pPr>
            <a:r>
              <a:rPr lang="en-US" smtClean="0">
                <a:latin typeface="Arial" pitchFamily="34" charset="0"/>
                <a:ea typeface="ＭＳ Ｐゴシック" pitchFamily="34" charset="-128"/>
              </a:rPr>
              <a:t>Single</a:t>
            </a:r>
          </a:p>
          <a:p>
            <a:pPr marL="668338" lvl="1" indent="-223838">
              <a:lnSpc>
                <a:spcPct val="90000"/>
              </a:lnSpc>
              <a:spcBef>
                <a:spcPct val="50000"/>
              </a:spcBef>
              <a:buFontTx/>
              <a:buChar char="•"/>
            </a:pPr>
            <a:r>
              <a:rPr lang="en-US" smtClean="0">
                <a:latin typeface="Arial" pitchFamily="34" charset="0"/>
                <a:ea typeface="ＭＳ Ｐゴシック" pitchFamily="34" charset="-128"/>
              </a:rPr>
              <a:t>Divorced or separated</a:t>
            </a:r>
          </a:p>
          <a:p>
            <a:pPr marL="668338" lvl="1" indent="-223838">
              <a:spcBef>
                <a:spcPct val="50000"/>
              </a:spcBef>
              <a:buFontTx/>
              <a:buChar char="•"/>
            </a:pPr>
            <a:r>
              <a:rPr lang="en-US" smtClean="0">
                <a:latin typeface="Arial" pitchFamily="34" charset="0"/>
                <a:ea typeface="ＭＳ Ｐゴシック" pitchFamily="34" charset="-128"/>
              </a:rPr>
              <a:t>Widowed</a:t>
            </a:r>
          </a:p>
          <a:p>
            <a:pPr>
              <a:spcBef>
                <a:spcPct val="50000"/>
              </a:spcBef>
              <a:buFontTx/>
              <a:buChar char="•"/>
            </a:pPr>
            <a:r>
              <a:rPr lang="en-US" smtClean="0">
                <a:latin typeface="Arial" pitchFamily="34" charset="0"/>
                <a:ea typeface="ＭＳ Ｐゴシック" pitchFamily="34" charset="-128"/>
              </a:rPr>
              <a:t>The student’s “parents “ for all the questions in this section and those that follow are the parents whose information will be provided on the FOTW and meet the definitions of parents we just covered in the previous two slides.  </a:t>
            </a:r>
          </a:p>
          <a:p>
            <a:pPr>
              <a:spcBef>
                <a:spcPct val="50000"/>
              </a:spcBef>
              <a:buFontTx/>
              <a:buChar char="•"/>
            </a:pPr>
            <a:r>
              <a:rPr lang="en-US" smtClean="0">
                <a:latin typeface="Arial" pitchFamily="34" charset="0"/>
                <a:ea typeface="ＭＳ Ｐゴシック" pitchFamily="34" charset="-128"/>
              </a:rPr>
              <a:t>If your parents indicated that they are married or remarried, they will be asked the date of their current marriage.  </a:t>
            </a:r>
          </a:p>
          <a:p>
            <a:pPr>
              <a:spcBef>
                <a:spcPct val="50000"/>
              </a:spcBef>
              <a:buFontTx/>
              <a:buChar char="•"/>
            </a:pPr>
            <a:r>
              <a:rPr lang="en-US" smtClean="0">
                <a:latin typeface="Arial" pitchFamily="34" charset="0"/>
                <a:ea typeface="ＭＳ Ｐゴシック" pitchFamily="34" charset="-128"/>
              </a:rPr>
              <a:t>If your parents indicated that they are divorced, separated or widowed, they will be asked the date of that status.</a:t>
            </a:r>
          </a:p>
          <a:p>
            <a:pPr>
              <a:spcBef>
                <a:spcPct val="50000"/>
              </a:spcBef>
              <a:buFontTx/>
              <a:buChar char="•"/>
            </a:pPr>
            <a:endParaRPr lang="en-US" smtClean="0">
              <a:latin typeface="Arial" pitchFamily="34" charset="0"/>
              <a:ea typeface="ＭＳ Ｐゴシック" pitchFamily="34" charset="-128"/>
            </a:endParaRPr>
          </a:p>
          <a:p>
            <a:pPr>
              <a:spcBef>
                <a:spcPct val="50000"/>
              </a:spcBef>
            </a:pPr>
            <a:endParaRPr lang="en-US" smtClean="0">
              <a:latin typeface="Arial" pitchFamily="34" charset="0"/>
              <a:ea typeface="ＭＳ Ｐゴシック" pitchFamily="34" charset="-128"/>
            </a:endParaRPr>
          </a:p>
          <a:p>
            <a:pPr marL="1122363" lvl="2" indent="-222250">
              <a:spcBef>
                <a:spcPct val="0"/>
              </a:spcBef>
              <a:buClr>
                <a:srgbClr val="000066"/>
              </a:buClr>
              <a:buSzPct val="130000"/>
            </a:pPr>
            <a:endParaRPr lang="en-US" b="1" smtClean="0">
              <a:latin typeface="Arial" pitchFamily="34" charset="0"/>
              <a:ea typeface="ＭＳ Ｐゴシック" pitchFamily="34" charset="-128"/>
            </a:endParaRPr>
          </a:p>
          <a:p>
            <a:pPr>
              <a:spcBef>
                <a:spcPct val="0"/>
              </a:spcBef>
            </a:pPr>
            <a:endParaRPr lang="en-US" smtClean="0">
              <a:ea typeface="ＭＳ Ｐゴシック" pitchFamily="34"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fld id="{6E1A73F7-F76C-42C6-9640-209781169B04}" type="slidenum">
              <a:rPr lang="en-US" sz="1700">
                <a:latin typeface="Times New Roman" pitchFamily="18" charset="0"/>
                <a:ea typeface="ＭＳ Ｐゴシック" pitchFamily="34" charset="-128"/>
              </a:rPr>
              <a:pPr eaLnBrk="0" fontAlgn="base" hangingPunct="0">
                <a:spcBef>
                  <a:spcPct val="0"/>
                </a:spcBef>
                <a:spcAft>
                  <a:spcPct val="0"/>
                </a:spcAft>
              </a:pPr>
              <a:t>28</a:t>
            </a:fld>
            <a:endParaRPr lang="en-US" sz="1700">
              <a:latin typeface="Times New Roman" pitchFamily="18" charset="0"/>
              <a:ea typeface="ＭＳ Ｐゴシック" pitchFamily="34" charset="-128"/>
            </a:endParaRPr>
          </a:p>
        </p:txBody>
      </p:sp>
      <p:sp>
        <p:nvSpPr>
          <p:cNvPr id="1689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896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15000"/>
              </a:spcBef>
              <a:buClr>
                <a:srgbClr val="000099"/>
              </a:buClr>
            </a:pPr>
            <a:r>
              <a:rPr lang="en-US" b="1" smtClean="0">
                <a:latin typeface="Arial" pitchFamily="34" charset="0"/>
                <a:ea typeface="ＭＳ Ｐゴシック" pitchFamily="34" charset="-128"/>
              </a:rPr>
              <a:t>Parent Information</a:t>
            </a:r>
          </a:p>
          <a:p>
            <a:pPr>
              <a:spcBef>
                <a:spcPct val="15000"/>
              </a:spcBef>
              <a:buClr>
                <a:srgbClr val="000099"/>
              </a:buClr>
            </a:pPr>
            <a:r>
              <a:rPr lang="en-US" smtClean="0">
                <a:latin typeface="Arial" pitchFamily="34" charset="0"/>
                <a:ea typeface="ＭＳ Ｐゴシック" pitchFamily="34" charset="-128"/>
              </a:rPr>
              <a:t>If the student is providing father’s/stepfather’s and/or mother’s/stepmother’s information, the student will need those parents’:</a:t>
            </a:r>
          </a:p>
          <a:p>
            <a:pPr marL="1122363" lvl="2" indent="-222250">
              <a:spcBef>
                <a:spcPct val="0"/>
              </a:spcBef>
              <a:buClr>
                <a:srgbClr val="000066"/>
              </a:buClr>
              <a:buSzPct val="130000"/>
            </a:pPr>
            <a:r>
              <a:rPr lang="en-US" smtClean="0">
                <a:latin typeface="Arial" pitchFamily="34" charset="0"/>
                <a:ea typeface="ＭＳ Ｐゴシック" pitchFamily="34" charset="-128"/>
              </a:rPr>
              <a:t>Social Security Numbers</a:t>
            </a:r>
          </a:p>
          <a:p>
            <a:pPr marL="1122363" lvl="2" indent="-222250">
              <a:spcBef>
                <a:spcPct val="0"/>
              </a:spcBef>
              <a:buClr>
                <a:srgbClr val="000066"/>
              </a:buClr>
              <a:buSzPct val="130000"/>
            </a:pPr>
            <a:r>
              <a:rPr lang="en-US" smtClean="0">
                <a:latin typeface="Arial" pitchFamily="34" charset="0"/>
                <a:ea typeface="ＭＳ Ｐゴシック" pitchFamily="34" charset="-128"/>
              </a:rPr>
              <a:t>Last names and first initials</a:t>
            </a:r>
          </a:p>
          <a:p>
            <a:pPr marL="1122363" lvl="2" indent="-222250">
              <a:spcBef>
                <a:spcPct val="0"/>
              </a:spcBef>
              <a:buClr>
                <a:srgbClr val="000066"/>
              </a:buClr>
              <a:buSzPct val="130000"/>
            </a:pPr>
            <a:r>
              <a:rPr lang="en-US" smtClean="0">
                <a:latin typeface="Arial" pitchFamily="34" charset="0"/>
                <a:ea typeface="ＭＳ Ｐゴシック" pitchFamily="34" charset="-128"/>
              </a:rPr>
              <a:t>Dates of Birth</a:t>
            </a:r>
          </a:p>
          <a:p>
            <a:pPr marL="1122363" lvl="2" indent="-222250">
              <a:spcBef>
                <a:spcPct val="0"/>
              </a:spcBef>
              <a:buClr>
                <a:srgbClr val="000066"/>
              </a:buClr>
              <a:buSzPct val="130000"/>
            </a:pPr>
            <a:endParaRPr lang="en-US" b="1" smtClean="0">
              <a:latin typeface="Arial" pitchFamily="34" charset="0"/>
              <a:ea typeface="ＭＳ Ｐゴシック" pitchFamily="34" charset="-128"/>
            </a:endParaRPr>
          </a:p>
          <a:p>
            <a:pPr>
              <a:spcBef>
                <a:spcPct val="0"/>
              </a:spcBef>
            </a:pPr>
            <a:endParaRPr lang="en-US" smtClean="0">
              <a:ea typeface="ＭＳ Ｐゴシック" pitchFamily="34"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fld id="{BC1BB911-BE60-4B53-91B9-1884E7DBE5B8}" type="slidenum">
              <a:rPr lang="en-US" sz="1700">
                <a:latin typeface="Times New Roman" pitchFamily="18" charset="0"/>
                <a:ea typeface="ＭＳ Ｐゴシック" pitchFamily="34" charset="-128"/>
              </a:rPr>
              <a:pPr eaLnBrk="0" fontAlgn="base" hangingPunct="0">
                <a:spcBef>
                  <a:spcPct val="0"/>
                </a:spcBef>
                <a:spcAft>
                  <a:spcPct val="0"/>
                </a:spcAft>
              </a:pPr>
              <a:t>29</a:t>
            </a:fld>
            <a:endParaRPr lang="en-US" sz="1700">
              <a:latin typeface="Times New Roman" pitchFamily="18" charset="0"/>
              <a:ea typeface="ＭＳ Ｐゴシック" pitchFamily="34" charset="-128"/>
            </a:endParaRPr>
          </a:p>
        </p:txBody>
      </p:sp>
      <p:sp>
        <p:nvSpPr>
          <p:cNvPr id="1710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101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b="1" smtClean="0">
                <a:latin typeface="Arial" pitchFamily="34" charset="0"/>
                <a:ea typeface="ＭＳ Ｐゴシック" pitchFamily="34" charset="-128"/>
              </a:rPr>
              <a:t>Parent Household Size</a:t>
            </a:r>
          </a:p>
          <a:p>
            <a:pPr>
              <a:spcBef>
                <a:spcPct val="0"/>
              </a:spcBef>
            </a:pPr>
            <a:endParaRPr lang="en-US" b="1" smtClean="0">
              <a:latin typeface="Arial" pitchFamily="34" charset="0"/>
              <a:ea typeface="ＭＳ Ｐゴシック" pitchFamily="34" charset="-128"/>
            </a:endParaRPr>
          </a:p>
          <a:p>
            <a:pPr>
              <a:spcBef>
                <a:spcPct val="0"/>
              </a:spcBef>
            </a:pPr>
            <a:r>
              <a:rPr lang="en-US" smtClean="0">
                <a:latin typeface="Arial" pitchFamily="34" charset="0"/>
                <a:ea typeface="ＭＳ Ｐゴシック" pitchFamily="34" charset="-128"/>
              </a:rPr>
              <a:t>The number of family members in the household directly affects the family’s ability to contribute to the student’s education costs.  </a:t>
            </a:r>
            <a:endParaRPr lang="en-US" sz="400" smtClean="0">
              <a:latin typeface="Arial" pitchFamily="34" charset="0"/>
              <a:ea typeface="ＭＳ Ｐゴシック" pitchFamily="34" charset="-128"/>
            </a:endParaRPr>
          </a:p>
          <a:p>
            <a:pPr>
              <a:spcBef>
                <a:spcPct val="0"/>
              </a:spcBef>
            </a:pPr>
            <a:r>
              <a:rPr lang="en-US" smtClean="0">
                <a:latin typeface="Arial" pitchFamily="34" charset="0"/>
                <a:ea typeface="ＭＳ Ｐゴシック" pitchFamily="34" charset="-128"/>
              </a:rPr>
              <a:t>The following persons should be included in the parents' household size in this question: </a:t>
            </a:r>
          </a:p>
          <a:p>
            <a:pPr lvl="1">
              <a:spcBef>
                <a:spcPct val="0"/>
              </a:spcBef>
            </a:pPr>
            <a:r>
              <a:rPr lang="en-US" smtClean="0">
                <a:latin typeface="Arial" pitchFamily="34" charset="0"/>
                <a:ea typeface="ＭＳ Ｐゴシック" pitchFamily="34" charset="-128"/>
              </a:rPr>
              <a:t>The student applicant should always be included, even if not currently living with parents </a:t>
            </a:r>
            <a:br>
              <a:rPr lang="en-US" smtClean="0">
                <a:latin typeface="Arial" pitchFamily="34" charset="0"/>
                <a:ea typeface="ＭＳ Ｐゴシック" pitchFamily="34" charset="-128"/>
              </a:rPr>
            </a:br>
            <a:endParaRPr lang="en-US" sz="400" smtClean="0">
              <a:latin typeface="Arial" pitchFamily="34" charset="0"/>
              <a:ea typeface="ＭＳ Ｐゴシック" pitchFamily="34" charset="-128"/>
            </a:endParaRPr>
          </a:p>
          <a:p>
            <a:pPr lvl="1">
              <a:spcBef>
                <a:spcPct val="0"/>
              </a:spcBef>
            </a:pPr>
            <a:r>
              <a:rPr lang="en-US" smtClean="0">
                <a:latin typeface="Arial" pitchFamily="34" charset="0"/>
                <a:ea typeface="ＭＳ Ｐゴシック" pitchFamily="34" charset="-128"/>
              </a:rPr>
              <a:t>Parents (excluding a parent not living in the household as a result of death, separation, or divorce)</a:t>
            </a:r>
            <a:br>
              <a:rPr lang="en-US" smtClean="0">
                <a:latin typeface="Arial" pitchFamily="34" charset="0"/>
                <a:ea typeface="ＭＳ Ｐゴシック" pitchFamily="34" charset="-128"/>
              </a:rPr>
            </a:br>
            <a:endParaRPr lang="en-US" sz="400" smtClean="0">
              <a:latin typeface="Arial" pitchFamily="34" charset="0"/>
              <a:ea typeface="ＭＳ Ｐゴシック" pitchFamily="34" charset="-128"/>
            </a:endParaRPr>
          </a:p>
          <a:p>
            <a:pPr lvl="1">
              <a:spcBef>
                <a:spcPct val="0"/>
              </a:spcBef>
            </a:pPr>
            <a:r>
              <a:rPr lang="en-US" smtClean="0">
                <a:latin typeface="Arial" pitchFamily="34" charset="0"/>
                <a:ea typeface="ＭＳ Ｐゴシック" pitchFamily="34" charset="-128"/>
              </a:rPr>
              <a:t>Parents' other children, if the parents will provide more than half of their support from July 1, 2013 through June 30, 2014, </a:t>
            </a:r>
            <a:r>
              <a:rPr lang="en-US" b="1" smtClean="0">
                <a:latin typeface="Arial" pitchFamily="34" charset="0"/>
                <a:ea typeface="ＭＳ Ｐゴシック" pitchFamily="34" charset="-128"/>
              </a:rPr>
              <a:t>OR</a:t>
            </a:r>
            <a:r>
              <a:rPr lang="en-US" smtClean="0">
                <a:latin typeface="Arial" pitchFamily="34" charset="0"/>
                <a:ea typeface="ＭＳ Ｐゴシック" pitchFamily="34" charset="-128"/>
              </a:rPr>
              <a:t> the children could answer "no" to all questions in Section 3 about their dependency (regardless of whether they live with the student’s parents)</a:t>
            </a:r>
            <a:br>
              <a:rPr lang="en-US" smtClean="0">
                <a:latin typeface="Arial" pitchFamily="34" charset="0"/>
                <a:ea typeface="ＭＳ Ｐゴシック" pitchFamily="34" charset="-128"/>
              </a:rPr>
            </a:br>
            <a:endParaRPr lang="en-US" sz="400" smtClean="0">
              <a:latin typeface="Arial" pitchFamily="34" charset="0"/>
              <a:ea typeface="ＭＳ Ｐゴシック" pitchFamily="34" charset="-128"/>
            </a:endParaRPr>
          </a:p>
          <a:p>
            <a:pPr lvl="1">
              <a:spcBef>
                <a:spcPct val="0"/>
              </a:spcBef>
            </a:pPr>
            <a:r>
              <a:rPr lang="en-US" smtClean="0">
                <a:latin typeface="Arial" pitchFamily="34" charset="0"/>
                <a:ea typeface="ＭＳ Ｐゴシック" pitchFamily="34" charset="-128"/>
              </a:rPr>
              <a:t>Other people (aunts, uncles, grandparents, etc.) </a:t>
            </a:r>
            <a:r>
              <a:rPr lang="en-US" b="1" smtClean="0">
                <a:latin typeface="Arial" pitchFamily="34" charset="0"/>
                <a:ea typeface="ＭＳ Ｐゴシック" pitchFamily="34" charset="-128"/>
              </a:rPr>
              <a:t>ONLY</a:t>
            </a:r>
            <a:r>
              <a:rPr lang="en-US" smtClean="0">
                <a:latin typeface="Arial" pitchFamily="34" charset="0"/>
                <a:ea typeface="ＭＳ Ｐゴシック" pitchFamily="34" charset="-128"/>
              </a:rPr>
              <a:t> </a:t>
            </a:r>
            <a:r>
              <a:rPr lang="en-US" b="1" smtClean="0">
                <a:latin typeface="Arial" pitchFamily="34" charset="0"/>
                <a:ea typeface="ＭＳ Ｐゴシック" pitchFamily="34" charset="-128"/>
              </a:rPr>
              <a:t>IF</a:t>
            </a:r>
            <a:r>
              <a:rPr lang="en-US" smtClean="0">
                <a:latin typeface="Arial" pitchFamily="34" charset="0"/>
                <a:ea typeface="ＭＳ Ｐゴシック" pitchFamily="34" charset="-128"/>
              </a:rPr>
              <a:t> they </a:t>
            </a:r>
            <a:r>
              <a:rPr lang="en-US" u="sng" smtClean="0">
                <a:latin typeface="Arial" pitchFamily="34" charset="0"/>
                <a:ea typeface="ＭＳ Ｐゴシック" pitchFamily="34" charset="-128"/>
              </a:rPr>
              <a:t>now</a:t>
            </a:r>
            <a:r>
              <a:rPr lang="en-US" smtClean="0">
                <a:latin typeface="Arial" pitchFamily="34" charset="0"/>
                <a:ea typeface="ＭＳ Ｐゴシック" pitchFamily="34" charset="-128"/>
              </a:rPr>
              <a:t> live with the student’s parents and will continue to do so from July 1, 2013 through June 30, 2014, </a:t>
            </a:r>
            <a:r>
              <a:rPr lang="en-US" b="1" u="sng" smtClean="0">
                <a:latin typeface="Arial" pitchFamily="34" charset="0"/>
                <a:ea typeface="ＭＳ Ｐゴシック" pitchFamily="34" charset="-128"/>
              </a:rPr>
              <a:t>AND</a:t>
            </a:r>
            <a:r>
              <a:rPr lang="en-US" smtClean="0">
                <a:latin typeface="Arial" pitchFamily="34" charset="0"/>
                <a:ea typeface="ＭＳ Ｐゴシック" pitchFamily="34" charset="-128"/>
              </a:rPr>
              <a:t> the student’s parents provide more than one-half of their support now </a:t>
            </a:r>
            <a:r>
              <a:rPr lang="en-US" u="sng" smtClean="0">
                <a:latin typeface="Arial" pitchFamily="34" charset="0"/>
                <a:ea typeface="ＭＳ Ｐゴシック" pitchFamily="34" charset="-128"/>
              </a:rPr>
              <a:t>and will continue to provide more</a:t>
            </a:r>
            <a:r>
              <a:rPr lang="en-US" smtClean="0">
                <a:latin typeface="Arial" pitchFamily="34" charset="0"/>
                <a:ea typeface="ＭＳ Ｐゴシック" pitchFamily="34" charset="-128"/>
              </a:rPr>
              <a:t> than half of their support from July 1, 2013 through June 30, 2014.</a:t>
            </a:r>
          </a:p>
          <a:p>
            <a:pPr>
              <a:spcBef>
                <a:spcPct val="0"/>
              </a:spcBef>
              <a:buFontTx/>
              <a:buChar char="•"/>
            </a:pPr>
            <a:endParaRPr lang="en-US" smtClean="0">
              <a:latin typeface="Arial" pitchFamily="34" charset="0"/>
              <a:ea typeface="ＭＳ Ｐゴシック" pitchFamily="34" charset="-128"/>
            </a:endParaRPr>
          </a:p>
          <a:p>
            <a:pPr>
              <a:spcBef>
                <a:spcPct val="0"/>
              </a:spcBef>
              <a:buFontTx/>
              <a:buChar char="•"/>
            </a:pPr>
            <a:endParaRPr lang="en-US" smtClean="0">
              <a:latin typeface="Arial" pitchFamily="34" charset="0"/>
              <a:ea typeface="ＭＳ Ｐゴシック" pitchFamily="34" charset="-128"/>
            </a:endParaRPr>
          </a:p>
          <a:p>
            <a:pPr>
              <a:spcBef>
                <a:spcPct val="0"/>
              </a:spcBef>
            </a:pPr>
            <a:endParaRPr lang="en-US" smtClean="0">
              <a:latin typeface="Arial" pitchFamily="34" charset="0"/>
              <a:ea typeface="ＭＳ Ｐゴシック" pitchFamily="34" charset="-128"/>
            </a:endParaRPr>
          </a:p>
          <a:p>
            <a:pPr>
              <a:spcBef>
                <a:spcPct val="0"/>
              </a:spcBef>
            </a:pPr>
            <a:endParaRPr lang="en-US" smtClean="0">
              <a:ea typeface="ＭＳ Ｐゴシック" pitchFamily="34"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fld id="{CC67278A-8F36-4B23-88E1-5613F5C656A7}" type="slidenum">
              <a:rPr lang="en-US" sz="1700">
                <a:latin typeface="Times New Roman" pitchFamily="18" charset="0"/>
                <a:ea typeface="ＭＳ Ｐゴシック" pitchFamily="34" charset="-128"/>
              </a:rPr>
              <a:pPr eaLnBrk="0" fontAlgn="base" hangingPunct="0">
                <a:spcBef>
                  <a:spcPct val="0"/>
                </a:spcBef>
                <a:spcAft>
                  <a:spcPct val="0"/>
                </a:spcAft>
              </a:pPr>
              <a:t>30</a:t>
            </a:fld>
            <a:endParaRPr lang="en-US" sz="1700">
              <a:latin typeface="Times New Roman" pitchFamily="18" charset="0"/>
              <a:ea typeface="ＭＳ Ｐゴシック" pitchFamily="34" charset="-128"/>
            </a:endParaRPr>
          </a:p>
        </p:txBody>
      </p:sp>
      <p:sp>
        <p:nvSpPr>
          <p:cNvPr id="1720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203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b="1" smtClean="0">
                <a:latin typeface="Arial" pitchFamily="34" charset="0"/>
                <a:ea typeface="ＭＳ Ｐゴシック" pitchFamily="34" charset="-128"/>
              </a:rPr>
              <a:t>College Students in the Parent Household</a:t>
            </a:r>
            <a:endParaRPr lang="en-US" smtClean="0">
              <a:latin typeface="Arial" pitchFamily="34" charset="0"/>
              <a:ea typeface="ＭＳ Ｐゴシック" pitchFamily="34" charset="-128"/>
            </a:endParaRPr>
          </a:p>
          <a:p>
            <a:pPr>
              <a:spcBef>
                <a:spcPct val="0"/>
              </a:spcBef>
            </a:pPr>
            <a:endParaRPr lang="en-US" smtClean="0">
              <a:latin typeface="Arial" pitchFamily="34" charset="0"/>
              <a:ea typeface="ＭＳ Ｐゴシック" pitchFamily="34" charset="-128"/>
            </a:endParaRPr>
          </a:p>
          <a:p>
            <a:pPr>
              <a:spcBef>
                <a:spcPct val="0"/>
              </a:spcBef>
            </a:pPr>
            <a:r>
              <a:rPr lang="en-US" smtClean="0">
                <a:latin typeface="Arial" pitchFamily="34" charset="0"/>
                <a:ea typeface="ＭＳ Ｐゴシック" pitchFamily="34" charset="-128"/>
              </a:rPr>
              <a:t>This question asks for the number of household members in the previous question who, in 2013-14, will be enrolled in a college or university.</a:t>
            </a:r>
          </a:p>
          <a:p>
            <a:pPr>
              <a:spcBef>
                <a:spcPct val="0"/>
              </a:spcBef>
            </a:pPr>
            <a:r>
              <a:rPr lang="en-US" smtClean="0">
                <a:latin typeface="Arial" pitchFamily="34" charset="0"/>
                <a:ea typeface="ＭＳ Ｐゴシック" pitchFamily="34" charset="-128"/>
              </a:rPr>
              <a:t>--Always include the student, even if he/she will be enrolled less than half-time</a:t>
            </a:r>
          </a:p>
          <a:p>
            <a:pPr>
              <a:spcBef>
                <a:spcPct val="0"/>
              </a:spcBef>
            </a:pPr>
            <a:r>
              <a:rPr lang="en-US" smtClean="0">
                <a:latin typeface="Arial" pitchFamily="34" charset="0"/>
                <a:ea typeface="ＭＳ Ｐゴシック" pitchFamily="34" charset="-128"/>
              </a:rPr>
              <a:t>--Include others only if they’ll be attending at least half time in a program that leads to a degree or certificate at a college or university eligible to participate in any of the federal student aid programs</a:t>
            </a:r>
          </a:p>
          <a:p>
            <a:pPr>
              <a:spcBef>
                <a:spcPct val="0"/>
              </a:spcBef>
            </a:pPr>
            <a:r>
              <a:rPr lang="en-US" smtClean="0">
                <a:latin typeface="Arial" pitchFamily="34" charset="0"/>
                <a:ea typeface="ＭＳ Ｐゴシック" pitchFamily="34" charset="-128"/>
              </a:rPr>
              <a:t>--Do not include parents</a:t>
            </a:r>
          </a:p>
          <a:p>
            <a:pPr>
              <a:spcBef>
                <a:spcPct val="0"/>
              </a:spcBef>
            </a:pPr>
            <a:r>
              <a:rPr lang="en-US" smtClean="0">
                <a:latin typeface="Arial" pitchFamily="34" charset="0"/>
                <a:ea typeface="ＭＳ Ｐゴシック" pitchFamily="34" charset="-128"/>
              </a:rPr>
              <a:t>--Also do not include a student at a U.S. military academy because the family does not pay for his/her education (i.e., their entire education is paid for)</a:t>
            </a:r>
          </a:p>
          <a:p>
            <a:pPr>
              <a:spcBef>
                <a:spcPct val="0"/>
              </a:spcBef>
            </a:pPr>
            <a:endParaRPr lang="en-US" smtClean="0">
              <a:latin typeface="Arial" pitchFamily="34" charset="0"/>
              <a:ea typeface="ＭＳ Ｐゴシック" pitchFamily="34" charset="-128"/>
            </a:endParaRPr>
          </a:p>
          <a:p>
            <a:pPr>
              <a:spcBef>
                <a:spcPct val="0"/>
              </a:spcBef>
            </a:pPr>
            <a:endParaRPr lang="en-US" smtClean="0">
              <a:latin typeface="Arial" pitchFamily="34" charset="0"/>
              <a:ea typeface="ＭＳ Ｐゴシック" pitchFamily="34" charset="-128"/>
            </a:endParaRPr>
          </a:p>
          <a:p>
            <a:pPr>
              <a:spcBef>
                <a:spcPct val="0"/>
              </a:spcBef>
            </a:pPr>
            <a:r>
              <a:rPr lang="en-US" b="1" smtClean="0">
                <a:latin typeface="Arial" pitchFamily="34" charset="0"/>
                <a:ea typeface="ＭＳ Ｐゴシック" pitchFamily="34" charset="-128"/>
              </a:rPr>
              <a:t>NOTE:</a:t>
            </a:r>
            <a:r>
              <a:rPr lang="en-US" smtClean="0">
                <a:latin typeface="Arial" pitchFamily="34" charset="0"/>
                <a:ea typeface="ＭＳ Ｐゴシック" pitchFamily="34" charset="-128"/>
              </a:rPr>
              <a:t> The student’s parents cannot be included in the number of family members in college. However, if one or both of the custodial parents will be enrolled in college during the 2013-14 academic year, the family should be advised to contact the colleges to which the student is applying for admission and financial aid.  The student should provide these colleges with written information about the reason why the parent is attending college and document the costs involved.  The school may choose to recognize those additional family expenses in calculating the student’s eligibility for financial aid.</a:t>
            </a:r>
          </a:p>
          <a:p>
            <a:pPr>
              <a:spcBef>
                <a:spcPct val="0"/>
              </a:spcBef>
            </a:pPr>
            <a:endParaRPr lang="en-US" smtClean="0">
              <a:latin typeface="Arial" pitchFamily="34" charset="0"/>
              <a:ea typeface="ＭＳ Ｐゴシック" pitchFamily="34" charset="-128"/>
            </a:endParaRPr>
          </a:p>
          <a:p>
            <a:pPr>
              <a:spcBef>
                <a:spcPct val="0"/>
              </a:spcBef>
            </a:pPr>
            <a:endParaRPr lang="en-US" smtClean="0">
              <a:latin typeface="Arial" pitchFamily="34" charset="0"/>
              <a:ea typeface="ＭＳ Ｐゴシック" pitchFamily="34" charset="-128"/>
            </a:endParaRPr>
          </a:p>
          <a:p>
            <a:pPr>
              <a:spcBef>
                <a:spcPct val="0"/>
              </a:spcBef>
            </a:pPr>
            <a:endParaRPr lang="en-US" smtClean="0">
              <a:ea typeface="ＭＳ Ｐゴシック" pitchFamily="34"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fld id="{25EEE52B-8241-4F90-8035-E0ADA96021ED}" type="slidenum">
              <a:rPr lang="en-US" sz="1700">
                <a:latin typeface="Times New Roman" pitchFamily="18" charset="0"/>
                <a:ea typeface="ＭＳ Ｐゴシック" pitchFamily="34" charset="-128"/>
              </a:rPr>
              <a:pPr eaLnBrk="0" fontAlgn="base" hangingPunct="0">
                <a:spcBef>
                  <a:spcPct val="0"/>
                </a:spcBef>
                <a:spcAft>
                  <a:spcPct val="0"/>
                </a:spcAft>
              </a:pPr>
              <a:t>31</a:t>
            </a:fld>
            <a:endParaRPr lang="en-US" sz="1700">
              <a:latin typeface="Times New Roman" pitchFamily="18" charset="0"/>
              <a:ea typeface="ＭＳ Ｐゴシック" pitchFamily="34" charset="-128"/>
            </a:endParaRPr>
          </a:p>
        </p:txBody>
      </p:sp>
      <p:sp>
        <p:nvSpPr>
          <p:cNvPr id="1740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0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b="1" smtClean="0">
                <a:latin typeface="Arial" pitchFamily="34" charset="0"/>
                <a:ea typeface="ＭＳ Ｐゴシック" pitchFamily="34" charset="-128"/>
              </a:rPr>
              <a:t>Parents’ Tax Return Filing Status</a:t>
            </a:r>
          </a:p>
          <a:p>
            <a:pPr>
              <a:lnSpc>
                <a:spcPct val="90000"/>
              </a:lnSpc>
              <a:spcBef>
                <a:spcPct val="25000"/>
              </a:spcBef>
              <a:buClr>
                <a:schemeClr val="tx1"/>
              </a:buClr>
            </a:pPr>
            <a:r>
              <a:rPr lang="en-US" smtClean="0">
                <a:latin typeface="Arial" pitchFamily="34" charset="0"/>
                <a:ea typeface="ＭＳ Ｐゴシック" pitchFamily="34" charset="-128"/>
              </a:rPr>
              <a:t>In this questions, parents will be asked to provide information about their tax filing status for 2012:</a:t>
            </a:r>
          </a:p>
          <a:p>
            <a:pPr lvl="1">
              <a:lnSpc>
                <a:spcPct val="90000"/>
              </a:lnSpc>
              <a:spcBef>
                <a:spcPct val="25000"/>
              </a:spcBef>
              <a:buClr>
                <a:schemeClr val="tx1"/>
              </a:buClr>
              <a:buFontTx/>
              <a:buChar char="•"/>
            </a:pPr>
            <a:r>
              <a:rPr lang="en-US" smtClean="0">
                <a:latin typeface="Arial" pitchFamily="34" charset="0"/>
                <a:ea typeface="ＭＳ Ｐゴシック" pitchFamily="34" charset="-128"/>
              </a:rPr>
              <a:t>If the parents have completed a 2012 federal income tax return, the parents should select “Already completed”</a:t>
            </a:r>
          </a:p>
          <a:p>
            <a:pPr lvl="1">
              <a:lnSpc>
                <a:spcPct val="90000"/>
              </a:lnSpc>
              <a:spcBef>
                <a:spcPct val="25000"/>
              </a:spcBef>
              <a:buClr>
                <a:schemeClr val="tx1"/>
              </a:buClr>
              <a:buFontTx/>
              <a:buChar char="•"/>
            </a:pPr>
            <a:r>
              <a:rPr lang="en-US" smtClean="0">
                <a:latin typeface="Arial" pitchFamily="34" charset="0"/>
                <a:ea typeface="ＭＳ Ｐゴシック" pitchFamily="34" charset="-128"/>
              </a:rPr>
              <a:t>If they have not as yet filed, but plan to file a 2012 federal income tax return, they should select “Will file”</a:t>
            </a:r>
          </a:p>
          <a:p>
            <a:pPr lvl="1">
              <a:lnSpc>
                <a:spcPct val="90000"/>
              </a:lnSpc>
              <a:spcBef>
                <a:spcPct val="25000"/>
              </a:spcBef>
              <a:buClr>
                <a:schemeClr val="tx1"/>
              </a:buClr>
              <a:buFontTx/>
              <a:buChar char="•"/>
            </a:pPr>
            <a:r>
              <a:rPr lang="en-US" smtClean="0">
                <a:latin typeface="Arial" pitchFamily="34" charset="0"/>
                <a:ea typeface="ＭＳ Ｐゴシック" pitchFamily="34" charset="-128"/>
              </a:rPr>
              <a:t>If they have not, nor will not, file a 2012 federal income tax return and are not required to do so, they should select “Not going to file.”</a:t>
            </a:r>
          </a:p>
          <a:p>
            <a:pPr>
              <a:spcBef>
                <a:spcPct val="0"/>
              </a:spcBef>
            </a:pPr>
            <a:endParaRPr lang="en-US" smtClean="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bwMode="auto">
          <a:xfrm>
            <a:off x="1774825" y="382588"/>
            <a:ext cx="3262313" cy="2447925"/>
          </a:xfrm>
          <a:noFill/>
          <a:ln>
            <a:solidFill>
              <a:srgbClr val="000000"/>
            </a:solidFill>
            <a:miter lim="800000"/>
            <a:headEnd/>
            <a:tailEnd/>
          </a:ln>
        </p:spPr>
      </p:sp>
      <p:sp>
        <p:nvSpPr>
          <p:cNvPr id="123907" name="Rectangle 3"/>
          <p:cNvSpPr>
            <a:spLocks noGrp="1" noChangeArrowheads="1"/>
          </p:cNvSpPr>
          <p:nvPr>
            <p:ph type="body" idx="1"/>
          </p:nvPr>
        </p:nvSpPr>
        <p:spPr bwMode="auto">
          <a:xfrm>
            <a:off x="685800" y="3200400"/>
            <a:ext cx="5486400" cy="4114800"/>
          </a:xfrm>
          <a:noFill/>
        </p:spPr>
        <p:txBody>
          <a:bodyPr wrap="square" numCol="1" anchor="t" anchorCtr="0" compatLnSpc="1">
            <a:prstTxWarp prst="textNoShape">
              <a:avLst/>
            </a:prstTxWarp>
          </a:bodyPr>
          <a:lstStyle/>
          <a:p>
            <a:pPr>
              <a:spcBef>
                <a:spcPct val="0"/>
              </a:spcBef>
            </a:pPr>
            <a:r>
              <a:rPr lang="en-US" smtClean="0">
                <a:latin typeface="Arial" pitchFamily="34" charset="0"/>
                <a:ea typeface="ＭＳ Ｐゴシック" pitchFamily="34" charset="-128"/>
              </a:rPr>
              <a:t>By completing the financial aid applications and any other documents required by the colleges and universities to which the students are applying, they may be considered for funds from:</a:t>
            </a:r>
          </a:p>
          <a:p>
            <a:pPr>
              <a:spcBef>
                <a:spcPct val="0"/>
              </a:spcBef>
            </a:pPr>
            <a:r>
              <a:rPr lang="en-US" smtClean="0">
                <a:latin typeface="Arial" pitchFamily="34" charset="0"/>
                <a:ea typeface="ＭＳ Ｐゴシック" pitchFamily="34" charset="-128"/>
              </a:rPr>
              <a:t>	- the federal government</a:t>
            </a:r>
          </a:p>
          <a:p>
            <a:pPr>
              <a:spcBef>
                <a:spcPct val="0"/>
              </a:spcBef>
            </a:pPr>
            <a:r>
              <a:rPr lang="en-US" smtClean="0">
                <a:latin typeface="Arial" pitchFamily="34" charset="0"/>
                <a:ea typeface="ＭＳ Ｐゴシック" pitchFamily="34" charset="-128"/>
              </a:rPr>
              <a:t>	- the state government, as well as</a:t>
            </a:r>
          </a:p>
          <a:p>
            <a:pPr>
              <a:spcBef>
                <a:spcPct val="0"/>
              </a:spcBef>
            </a:pPr>
            <a:r>
              <a:rPr lang="en-US" smtClean="0">
                <a:latin typeface="Arial" pitchFamily="34" charset="0"/>
                <a:ea typeface="ＭＳ Ｐゴシック" pitchFamily="34" charset="-128"/>
              </a:rPr>
              <a:t>	- colleges and universities themselves</a:t>
            </a:r>
          </a:p>
          <a:p>
            <a:pPr>
              <a:spcBef>
                <a:spcPct val="0"/>
              </a:spcBef>
            </a:pPr>
            <a:endParaRPr lang="en-US" smtClean="0">
              <a:latin typeface="Arial" pitchFamily="34" charset="0"/>
              <a:ea typeface="ＭＳ Ｐゴシック" pitchFamily="34" charset="-128"/>
            </a:endParaRPr>
          </a:p>
          <a:p>
            <a:pPr>
              <a:spcBef>
                <a:spcPct val="0"/>
              </a:spcBef>
            </a:pPr>
            <a:r>
              <a:rPr lang="en-US" smtClean="0">
                <a:latin typeface="Arial" pitchFamily="34" charset="0"/>
                <a:ea typeface="ＭＳ Ｐゴシック" pitchFamily="34" charset="-128"/>
              </a:rPr>
              <a:t>Private agencies, companies, foundations, and maybe even the parents’ employers provide scholarships for college. Though important, these sources provide less than 6% of the total financial aid awarded to students. Check with each of the private agencies, companies, and foundations to which the students wish to apply about application forms and deadlines. Web sites such as </a:t>
            </a:r>
            <a:r>
              <a:rPr lang="en-US" b="1" smtClean="0">
                <a:latin typeface="Arial" pitchFamily="34" charset="0"/>
                <a:ea typeface="ＭＳ Ｐゴシック" pitchFamily="34" charset="-128"/>
              </a:rPr>
              <a:t>www.fastweb.com </a:t>
            </a:r>
            <a:r>
              <a:rPr lang="en-US" smtClean="0">
                <a:latin typeface="Arial" pitchFamily="34" charset="0"/>
                <a:ea typeface="ＭＳ Ｐゴシック" pitchFamily="34" charset="-128"/>
              </a:rPr>
              <a:t>and </a:t>
            </a:r>
            <a:r>
              <a:rPr lang="en-US" b="1" smtClean="0">
                <a:latin typeface="Arial" pitchFamily="34" charset="0"/>
                <a:ea typeface="ＭＳ Ｐゴシック" pitchFamily="34" charset="-128"/>
              </a:rPr>
              <a:t>www.finaid.org </a:t>
            </a:r>
            <a:r>
              <a:rPr lang="en-US" smtClean="0">
                <a:latin typeface="Arial" pitchFamily="34" charset="0"/>
                <a:ea typeface="ＭＳ Ｐゴシック" pitchFamily="34" charset="-128"/>
              </a:rPr>
              <a:t>are good resources for such scholarships.</a:t>
            </a:r>
          </a:p>
          <a:p>
            <a:pPr>
              <a:spcBef>
                <a:spcPct val="0"/>
              </a:spcBef>
            </a:pPr>
            <a:r>
              <a:rPr lang="en-US" smtClean="0">
                <a:latin typeface="Arial" pitchFamily="34" charset="0"/>
                <a:ea typeface="ＭＳ Ｐゴシック" pitchFamily="34" charset="-128"/>
              </a:rPr>
              <a:t>	</a:t>
            </a:r>
          </a:p>
        </p:txBody>
      </p:sp>
      <p:sp>
        <p:nvSpPr>
          <p:cNvPr id="1239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AA58423-DE5A-405B-9AA9-41277DBFFA1F}" type="slidenum">
              <a:rPr lang="en-US" sz="1700">
                <a:latin typeface="Times New Roman" pitchFamily="18" charset="0"/>
                <a:cs typeface="Times New Roman" pitchFamily="18" charset="0"/>
              </a:rPr>
              <a:pPr fontAlgn="base">
                <a:spcBef>
                  <a:spcPct val="0"/>
                </a:spcBef>
                <a:spcAft>
                  <a:spcPct val="0"/>
                </a:spcAft>
              </a:pPr>
              <a:t>4</a:t>
            </a:fld>
            <a:endParaRPr lang="en-US" sz="1700">
              <a:latin typeface="Times New Roman" pitchFamily="18" charset="0"/>
              <a:cs typeface="Times New Roman" pitchFamily="18"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4389" name="Rectangle 3"/>
          <p:cNvSpPr>
            <a:spLocks noGrp="1" noChangeArrowheads="1"/>
          </p:cNvSpPr>
          <p:nvPr>
            <p:ph type="body" idx="1"/>
          </p:nvPr>
        </p:nvSpPr>
        <p:spPr>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rmAutofit lnSpcReduction="10000"/>
          </a:bodyPr>
          <a:lstStyle/>
          <a:p>
            <a:pPr marL="280691" indent="-280691" fontAlgn="auto">
              <a:spcBef>
                <a:spcPct val="20000"/>
              </a:spcBef>
              <a:spcAft>
                <a:spcPts val="0"/>
              </a:spcAft>
              <a:buClr>
                <a:schemeClr val="tx1"/>
              </a:buClr>
              <a:defRPr/>
            </a:pPr>
            <a:r>
              <a:rPr lang="en-US" dirty="0" smtClean="0">
                <a:latin typeface="Arial" charset="0"/>
                <a:ea typeface="ＭＳ Ｐゴシック" pitchFamily="34" charset="-128"/>
              </a:rPr>
              <a:t>       </a:t>
            </a:r>
            <a:r>
              <a:rPr lang="en-US" b="1" dirty="0" smtClean="0">
                <a:latin typeface="Arial" charset="0"/>
                <a:ea typeface="ＭＳ Ｐゴシック" pitchFamily="34" charset="-128"/>
              </a:rPr>
              <a:t>IRS Data Retrieval</a:t>
            </a:r>
          </a:p>
          <a:p>
            <a:pPr marL="280691" indent="-280691" fontAlgn="auto">
              <a:spcBef>
                <a:spcPct val="20000"/>
              </a:spcBef>
              <a:spcAft>
                <a:spcPts val="0"/>
              </a:spcAft>
              <a:buClr>
                <a:schemeClr val="tx1"/>
              </a:buClr>
              <a:defRPr/>
            </a:pPr>
            <a:r>
              <a:rPr lang="en-US" dirty="0" smtClean="0">
                <a:latin typeface="Arial" charset="0"/>
                <a:ea typeface="ＭＳ Ｐゴシック" pitchFamily="34" charset="-128"/>
              </a:rPr>
              <a:t>	This question may allow some parents who have already completed their 2012 federal income tax return to transfer their tax data from the IRS directly to the U.S. Department of Education.  Parents will be instructed how to do this in this section of the FOTW.</a:t>
            </a:r>
          </a:p>
          <a:p>
            <a:pPr marL="280691" indent="-280691" fontAlgn="auto">
              <a:spcBef>
                <a:spcPct val="20000"/>
              </a:spcBef>
              <a:spcAft>
                <a:spcPts val="0"/>
              </a:spcAft>
              <a:buClr>
                <a:schemeClr val="tx1"/>
              </a:buClr>
              <a:defRPr/>
            </a:pPr>
            <a:endParaRPr lang="en-US" dirty="0" smtClean="0">
              <a:latin typeface="Arial" charset="0"/>
              <a:ea typeface="ＭＳ Ｐゴシック" pitchFamily="34" charset="-128"/>
            </a:endParaRPr>
          </a:p>
          <a:p>
            <a:pPr marL="280691" indent="-280691" fontAlgn="auto">
              <a:spcBef>
                <a:spcPct val="20000"/>
              </a:spcBef>
              <a:spcAft>
                <a:spcPts val="0"/>
              </a:spcAft>
              <a:buClr>
                <a:schemeClr val="tx1"/>
              </a:buClr>
              <a:defRPr/>
            </a:pPr>
            <a:r>
              <a:rPr lang="en-US" dirty="0" smtClean="0">
                <a:latin typeface="Arial" charset="0"/>
                <a:ea typeface="ＭＳ Ｐゴシック" pitchFamily="34" charset="-128"/>
              </a:rPr>
              <a:t>	If parent(s) answer “Already completed”, they will be given the option to transfer their 2012 income tax information directly from IRS records.</a:t>
            </a:r>
          </a:p>
          <a:p>
            <a:pPr marL="280691" indent="-280691" fontAlgn="auto">
              <a:spcBef>
                <a:spcPct val="20000"/>
              </a:spcBef>
              <a:spcAft>
                <a:spcPts val="0"/>
              </a:spcAft>
              <a:buClr>
                <a:schemeClr val="tx1"/>
              </a:buClr>
              <a:defRPr/>
            </a:pPr>
            <a:r>
              <a:rPr lang="en-US" dirty="0" smtClean="0">
                <a:latin typeface="Arial" charset="0"/>
                <a:ea typeface="ＭＳ Ｐゴシック" pitchFamily="34" charset="-128"/>
              </a:rPr>
              <a:t>       </a:t>
            </a:r>
          </a:p>
          <a:p>
            <a:pPr marL="280691" lvl="1" indent="-280691" fontAlgn="auto">
              <a:spcBef>
                <a:spcPct val="20000"/>
              </a:spcBef>
              <a:spcAft>
                <a:spcPts val="0"/>
              </a:spcAft>
              <a:buClr>
                <a:schemeClr val="tx1"/>
              </a:buClr>
              <a:defRPr/>
            </a:pPr>
            <a:r>
              <a:rPr lang="en-US" dirty="0" smtClean="0">
                <a:latin typeface="Arial" charset="0"/>
                <a:ea typeface="ＭＳ Ｐゴシック" pitchFamily="34" charset="-128"/>
              </a:rPr>
              <a:t>	If parents have filed their 2012 taxes electronically within the last three weeks ago or by mail less than eight weeks ago, they may not be able to access IRS data.</a:t>
            </a:r>
          </a:p>
          <a:p>
            <a:pPr marL="280691" lvl="1" indent="-280691" fontAlgn="auto">
              <a:spcBef>
                <a:spcPct val="20000"/>
              </a:spcBef>
              <a:spcAft>
                <a:spcPts val="0"/>
              </a:spcAft>
              <a:buClr>
                <a:schemeClr val="tx1"/>
              </a:buClr>
              <a:defRPr/>
            </a:pPr>
            <a:endParaRPr lang="en-US" dirty="0" smtClean="0">
              <a:latin typeface="Arial" charset="0"/>
              <a:ea typeface="ＭＳ Ｐゴシック" pitchFamily="34" charset="-128"/>
            </a:endParaRPr>
          </a:p>
          <a:p>
            <a:pPr marL="280691" lvl="1" indent="-280691" fontAlgn="auto">
              <a:spcBef>
                <a:spcPct val="20000"/>
              </a:spcBef>
              <a:spcAft>
                <a:spcPts val="0"/>
              </a:spcAft>
              <a:buClr>
                <a:schemeClr val="tx1"/>
              </a:buClr>
              <a:defRPr/>
            </a:pPr>
            <a:r>
              <a:rPr lang="en-US" dirty="0" smtClean="0">
                <a:latin typeface="Arial" charset="0"/>
                <a:ea typeface="ＭＳ Ｐゴシック" pitchFamily="34" charset="-128"/>
              </a:rPr>
              <a:t>	Some parents, regardless of when they filed their 2012 federal tax returns, will not be able to use this tool.  These include those parents who:</a:t>
            </a:r>
          </a:p>
          <a:p>
            <a:pPr marL="280691" lvl="1" indent="-280691" fontAlgn="auto">
              <a:spcBef>
                <a:spcPct val="20000"/>
              </a:spcBef>
              <a:spcAft>
                <a:spcPts val="0"/>
              </a:spcAft>
              <a:buClr>
                <a:schemeClr val="tx1"/>
              </a:buClr>
              <a:defRPr/>
            </a:pPr>
            <a:r>
              <a:rPr lang="en-US" dirty="0" smtClean="0">
                <a:latin typeface="Arial" charset="0"/>
                <a:ea typeface="ＭＳ Ｐゴシック" pitchFamily="34" charset="-128"/>
              </a:rPr>
              <a:t>		are married and file separately; </a:t>
            </a:r>
          </a:p>
          <a:p>
            <a:pPr marL="280691" lvl="1" indent="-280691" fontAlgn="auto">
              <a:spcBef>
                <a:spcPct val="20000"/>
              </a:spcBef>
              <a:spcAft>
                <a:spcPts val="0"/>
              </a:spcAft>
              <a:buClr>
                <a:schemeClr val="tx1"/>
              </a:buClr>
              <a:defRPr/>
            </a:pPr>
            <a:r>
              <a:rPr lang="en-US" dirty="0">
                <a:latin typeface="Arial" charset="0"/>
                <a:ea typeface="ＭＳ Ｐゴシック" pitchFamily="34" charset="-128"/>
              </a:rPr>
              <a:t>	</a:t>
            </a:r>
            <a:r>
              <a:rPr lang="en-US" dirty="0" smtClean="0">
                <a:latin typeface="Arial" charset="0"/>
                <a:ea typeface="ＭＳ Ｐゴシック" pitchFamily="34" charset="-128"/>
              </a:rPr>
              <a:t>	file as Head of Household;</a:t>
            </a:r>
          </a:p>
          <a:p>
            <a:pPr marL="280691" lvl="1" indent="-280691" fontAlgn="auto">
              <a:spcBef>
                <a:spcPct val="20000"/>
              </a:spcBef>
              <a:spcAft>
                <a:spcPts val="0"/>
              </a:spcAft>
              <a:buClr>
                <a:schemeClr val="tx1"/>
              </a:buClr>
              <a:defRPr/>
            </a:pPr>
            <a:r>
              <a:rPr lang="en-US" dirty="0" smtClean="0">
                <a:latin typeface="Arial" charset="0"/>
                <a:ea typeface="ＭＳ Ｐゴシック" pitchFamily="34" charset="-128"/>
              </a:rPr>
              <a:t>		filed an amended federal tax return; or</a:t>
            </a:r>
          </a:p>
          <a:p>
            <a:pPr marL="280691" lvl="1" indent="-280691" fontAlgn="auto">
              <a:spcBef>
                <a:spcPct val="20000"/>
              </a:spcBef>
              <a:spcAft>
                <a:spcPts val="0"/>
              </a:spcAft>
              <a:buClr>
                <a:schemeClr val="tx1"/>
              </a:buClr>
              <a:defRPr/>
            </a:pPr>
            <a:r>
              <a:rPr lang="en-US" dirty="0" smtClean="0">
                <a:latin typeface="Arial" charset="0"/>
                <a:ea typeface="ＭＳ Ｐゴシック" pitchFamily="34" charset="-128"/>
              </a:rPr>
              <a:t>		filed a Puerto Rican or foreign tax return.</a:t>
            </a:r>
          </a:p>
          <a:p>
            <a:pPr marL="280691" lvl="1" indent="-280691" fontAlgn="auto">
              <a:spcBef>
                <a:spcPct val="20000"/>
              </a:spcBef>
              <a:spcAft>
                <a:spcPts val="0"/>
              </a:spcAft>
              <a:buClr>
                <a:schemeClr val="tx1"/>
              </a:buClr>
              <a:defRPr/>
            </a:pPr>
            <a:r>
              <a:rPr lang="en-US" dirty="0" smtClean="0">
                <a:latin typeface="Arial" charset="0"/>
                <a:ea typeface="ＭＳ Ｐゴシック" pitchFamily="34" charset="-128"/>
              </a:rPr>
              <a:t>		</a:t>
            </a:r>
          </a:p>
          <a:p>
            <a:pPr marL="280691" indent="-280691" fontAlgn="auto">
              <a:spcBef>
                <a:spcPct val="20000"/>
              </a:spcBef>
              <a:spcAft>
                <a:spcPts val="0"/>
              </a:spcAft>
              <a:buClr>
                <a:schemeClr val="tx1"/>
              </a:buClr>
              <a:defRPr/>
            </a:pPr>
            <a:r>
              <a:rPr lang="en-US" dirty="0" smtClean="0">
                <a:latin typeface="Arial" charset="0"/>
                <a:ea typeface="ＭＳ Ｐゴシック" pitchFamily="34" charset="-128"/>
              </a:rPr>
              <a:t>.</a:t>
            </a:r>
            <a:endParaRPr lang="en-US" dirty="0" smtClean="0">
              <a:ea typeface="ＭＳ Ｐゴシック" pitchFamily="34" charset="-128"/>
            </a:endParaRPr>
          </a:p>
        </p:txBody>
      </p:sp>
      <p:sp>
        <p:nvSpPr>
          <p:cNvPr id="1751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367FF9A-2190-47FC-A7B7-812F319115D0}" type="slidenum">
              <a:rPr lang="en-US" sz="1700">
                <a:latin typeface="Times New Roman" pitchFamily="18" charset="0"/>
                <a:cs typeface="Times New Roman" pitchFamily="18" charset="0"/>
              </a:rPr>
              <a:pPr fontAlgn="base">
                <a:spcBef>
                  <a:spcPct val="0"/>
                </a:spcBef>
                <a:spcAft>
                  <a:spcPct val="0"/>
                </a:spcAft>
              </a:pPr>
              <a:t>32</a:t>
            </a:fld>
            <a:endParaRPr lang="en-US" sz="1700">
              <a:latin typeface="Times New Roman" pitchFamily="18" charset="0"/>
              <a:cs typeface="Times New Roman" pitchFamily="18"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fld id="{844CB082-6272-458C-BFA1-D279721E4DEE}" type="slidenum">
              <a:rPr lang="en-US" sz="1700">
                <a:latin typeface="Times New Roman" pitchFamily="18" charset="0"/>
                <a:ea typeface="ＭＳ Ｐゴシック" pitchFamily="34" charset="-128"/>
              </a:rPr>
              <a:pPr eaLnBrk="0" fontAlgn="base" hangingPunct="0">
                <a:spcBef>
                  <a:spcPct val="0"/>
                </a:spcBef>
                <a:spcAft>
                  <a:spcPct val="0"/>
                </a:spcAft>
              </a:pPr>
              <a:t>33</a:t>
            </a:fld>
            <a:endParaRPr lang="en-US" sz="1700">
              <a:latin typeface="Times New Roman" pitchFamily="18" charset="0"/>
              <a:ea typeface="ＭＳ Ｐゴシック" pitchFamily="34" charset="-128"/>
            </a:endParaRPr>
          </a:p>
        </p:txBody>
      </p:sp>
      <p:sp>
        <p:nvSpPr>
          <p:cNvPr id="1761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5413" name="Rectangle 3"/>
          <p:cNvSpPr>
            <a:spLocks noGrp="1" noChangeArrowheads="1"/>
          </p:cNvSpPr>
          <p:nvPr>
            <p:ph type="body" idx="1"/>
          </p:nvPr>
        </p:nvSpPr>
        <p:spPr>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rmAutofit lnSpcReduction="10000"/>
          </a:bodyPr>
          <a:lstStyle/>
          <a:p>
            <a:pPr fontAlgn="auto">
              <a:spcBef>
                <a:spcPct val="0"/>
              </a:spcBef>
              <a:spcAft>
                <a:spcPts val="0"/>
              </a:spcAft>
              <a:defRPr/>
            </a:pPr>
            <a:r>
              <a:rPr lang="en-US" b="1" dirty="0" smtClean="0">
                <a:latin typeface="Arial" charset="0"/>
                <a:ea typeface="ＭＳ Ｐゴシック" pitchFamily="34" charset="-128"/>
              </a:rPr>
              <a:t>Parents’ 2012 Adjusted Gross Income</a:t>
            </a:r>
          </a:p>
          <a:p>
            <a:pPr fontAlgn="auto">
              <a:spcBef>
                <a:spcPct val="0"/>
              </a:spcBef>
              <a:spcAft>
                <a:spcPts val="0"/>
              </a:spcAft>
              <a:defRPr/>
            </a:pPr>
            <a:endParaRPr lang="en-US" b="1" dirty="0" smtClean="0">
              <a:latin typeface="Arial" charset="0"/>
              <a:ea typeface="ＭＳ Ｐゴシック" pitchFamily="34" charset="-128"/>
            </a:endParaRPr>
          </a:p>
          <a:p>
            <a:pPr fontAlgn="auto">
              <a:spcBef>
                <a:spcPct val="0"/>
              </a:spcBef>
              <a:spcAft>
                <a:spcPts val="0"/>
              </a:spcAft>
              <a:defRPr/>
            </a:pPr>
            <a:r>
              <a:rPr lang="en-US" dirty="0" smtClean="0">
                <a:latin typeface="Arial" charset="0"/>
                <a:ea typeface="ＭＳ Ｐゴシック" pitchFamily="34" charset="-128"/>
              </a:rPr>
              <a:t>The next question asks about parents’ 2012 adjusted gross income (AGI).</a:t>
            </a:r>
          </a:p>
          <a:p>
            <a:pPr fontAlgn="auto">
              <a:spcBef>
                <a:spcPct val="0"/>
              </a:spcBef>
              <a:spcAft>
                <a:spcPts val="0"/>
              </a:spcAft>
              <a:defRPr/>
            </a:pPr>
            <a:endParaRPr lang="en-US" dirty="0" smtClean="0">
              <a:latin typeface="Arial" charset="0"/>
              <a:ea typeface="ＭＳ Ｐゴシック" pitchFamily="34" charset="-128"/>
            </a:endParaRPr>
          </a:p>
          <a:p>
            <a:pPr fontAlgn="auto">
              <a:spcBef>
                <a:spcPct val="0"/>
              </a:spcBef>
              <a:spcAft>
                <a:spcPts val="0"/>
              </a:spcAft>
              <a:defRPr/>
            </a:pPr>
            <a:r>
              <a:rPr lang="en-US" dirty="0" smtClean="0">
                <a:latin typeface="Arial" charset="0"/>
                <a:ea typeface="ＭＳ Ｐゴシック" pitchFamily="34" charset="-128"/>
              </a:rPr>
              <a:t>For parents who have not yet completed their 2012 federal tax return, the FOTW site provides an AGI Income Estimator which makes it easy to calculate an estimated AGI.</a:t>
            </a:r>
          </a:p>
          <a:p>
            <a:pPr fontAlgn="auto">
              <a:spcBef>
                <a:spcPct val="0"/>
              </a:spcBef>
              <a:spcAft>
                <a:spcPts val="0"/>
              </a:spcAft>
              <a:defRPr/>
            </a:pPr>
            <a:endParaRPr lang="en-US" dirty="0" smtClean="0">
              <a:latin typeface="Arial" charset="0"/>
              <a:ea typeface="ＭＳ Ｐゴシック" pitchFamily="34" charset="-128"/>
            </a:endParaRPr>
          </a:p>
          <a:p>
            <a:pPr fontAlgn="auto">
              <a:spcBef>
                <a:spcPct val="0"/>
              </a:spcBef>
              <a:spcAft>
                <a:spcPts val="0"/>
              </a:spcAft>
              <a:defRPr/>
            </a:pPr>
            <a:r>
              <a:rPr lang="en-US" dirty="0" smtClean="0">
                <a:latin typeface="Arial" charset="0"/>
                <a:ea typeface="ＭＳ Ｐゴシック" pitchFamily="34" charset="-128"/>
              </a:rPr>
              <a:t>Remember, if custodial parents have not yet filed their 2012 federal tax return, it is fine to use estimated 2012 income information on the FOTW.  There will be sufficient time to update this information when the parents complete their actual 2012 federal tax return.</a:t>
            </a:r>
          </a:p>
          <a:p>
            <a:pPr fontAlgn="auto">
              <a:spcBef>
                <a:spcPct val="0"/>
              </a:spcBef>
              <a:spcAft>
                <a:spcPts val="0"/>
              </a:spcAft>
              <a:defRPr/>
            </a:pPr>
            <a:endParaRPr lang="en-US" dirty="0" smtClean="0">
              <a:latin typeface="Arial" charset="0"/>
              <a:ea typeface="ＭＳ Ｐゴシック" pitchFamily="34" charset="-128"/>
            </a:endParaRPr>
          </a:p>
          <a:p>
            <a:pPr fontAlgn="auto">
              <a:spcBef>
                <a:spcPct val="0"/>
              </a:spcBef>
              <a:spcAft>
                <a:spcPts val="0"/>
              </a:spcAft>
              <a:defRPr/>
            </a:pPr>
            <a:r>
              <a:rPr lang="en-US" dirty="0" smtClean="0">
                <a:latin typeface="Arial" charset="0"/>
                <a:ea typeface="ＭＳ Ｐゴシック" pitchFamily="34" charset="-128"/>
              </a:rPr>
              <a:t>If parents have completed their 2012 federal tax return, they should use actual 2012 tax return information to complete this item – either by using the IRS Data Retrieval process or their actual 2012 federal income tax return.</a:t>
            </a:r>
          </a:p>
          <a:p>
            <a:pPr fontAlgn="auto">
              <a:spcBef>
                <a:spcPct val="0"/>
              </a:spcBef>
              <a:spcAft>
                <a:spcPts val="0"/>
              </a:spcAft>
              <a:defRPr/>
            </a:pPr>
            <a:endParaRPr lang="en-US" b="1" dirty="0" smtClean="0">
              <a:latin typeface="Arial" charset="0"/>
              <a:ea typeface="ＭＳ Ｐゴシック" pitchFamily="34" charset="-128"/>
            </a:endParaRPr>
          </a:p>
          <a:p>
            <a:pPr fontAlgn="auto">
              <a:spcBef>
                <a:spcPct val="0"/>
              </a:spcBef>
              <a:spcAft>
                <a:spcPts val="0"/>
              </a:spcAft>
              <a:defRPr/>
            </a:pPr>
            <a:r>
              <a:rPr lang="en-US" dirty="0" smtClean="0">
                <a:latin typeface="Arial" charset="0"/>
                <a:ea typeface="ＭＳ Ｐゴシック" pitchFamily="34" charset="-128"/>
              </a:rPr>
              <a:t>This question asks specifically about parents’ 2012 AGI.  That is, the total of all taxable income they will list on their 2012 federal income tax form. This figure includes their wages as well as other taxable income such as interest and dividend income, business and rental property income, unemployment, as well as the taxable portion of pensions, IRA distributions, and Social Security benefits.</a:t>
            </a:r>
          </a:p>
          <a:p>
            <a:pPr fontAlgn="auto">
              <a:spcBef>
                <a:spcPct val="0"/>
              </a:spcBef>
              <a:spcAft>
                <a:spcPts val="0"/>
              </a:spcAft>
              <a:defRPr/>
            </a:pPr>
            <a:endParaRPr lang="en-US" dirty="0" smtClean="0">
              <a:latin typeface="Arial" charset="0"/>
              <a:ea typeface="ＭＳ Ｐゴシック" pitchFamily="34" charset="-128"/>
            </a:endParaRPr>
          </a:p>
          <a:p>
            <a:pPr fontAlgn="auto">
              <a:spcBef>
                <a:spcPts val="0"/>
              </a:spcBef>
              <a:spcAft>
                <a:spcPts val="0"/>
              </a:spcAft>
              <a:defRPr/>
            </a:pPr>
            <a:endParaRPr lang="en-US" dirty="0" smtClean="0">
              <a:ea typeface="ＭＳ Ｐゴシック" pitchFamily="34"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fld id="{60496372-7B9D-4D63-9020-6090F26BEF0F}" type="slidenum">
              <a:rPr lang="en-US" sz="1700">
                <a:latin typeface="Times New Roman" pitchFamily="18" charset="0"/>
                <a:ea typeface="ＭＳ Ｐゴシック" pitchFamily="34" charset="-128"/>
              </a:rPr>
              <a:pPr eaLnBrk="0" fontAlgn="base" hangingPunct="0">
                <a:spcBef>
                  <a:spcPct val="0"/>
                </a:spcBef>
                <a:spcAft>
                  <a:spcPct val="0"/>
                </a:spcAft>
              </a:pPr>
              <a:t>34</a:t>
            </a:fld>
            <a:endParaRPr lang="en-US" sz="1700">
              <a:latin typeface="Times New Roman" pitchFamily="18" charset="0"/>
              <a:ea typeface="ＭＳ Ｐゴシック" pitchFamily="34" charset="-128"/>
            </a:endParaRPr>
          </a:p>
        </p:txBody>
      </p:sp>
      <p:sp>
        <p:nvSpPr>
          <p:cNvPr id="1771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715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z="400" b="1" smtClean="0">
              <a:latin typeface="Arial" pitchFamily="34" charset="0"/>
              <a:ea typeface="ＭＳ Ｐゴシック" pitchFamily="34" charset="-128"/>
            </a:endParaRPr>
          </a:p>
          <a:p>
            <a:pPr>
              <a:spcBef>
                <a:spcPct val="0"/>
              </a:spcBef>
            </a:pPr>
            <a:r>
              <a:rPr lang="en-US" b="1" smtClean="0">
                <a:latin typeface="Arial" pitchFamily="34" charset="0"/>
                <a:ea typeface="ＭＳ Ｐゴシック" pitchFamily="34" charset="-128"/>
              </a:rPr>
              <a:t>Money Earned from Work by Parents(s) in 2012</a:t>
            </a:r>
          </a:p>
          <a:p>
            <a:pPr>
              <a:spcBef>
                <a:spcPct val="0"/>
              </a:spcBef>
            </a:pPr>
            <a:endParaRPr lang="en-US" b="1" smtClean="0">
              <a:latin typeface="Arial" pitchFamily="34" charset="0"/>
              <a:ea typeface="ＭＳ Ｐゴシック" pitchFamily="34" charset="-128"/>
            </a:endParaRPr>
          </a:p>
          <a:p>
            <a:pPr>
              <a:spcBef>
                <a:spcPct val="0"/>
              </a:spcBef>
            </a:pPr>
            <a:r>
              <a:rPr lang="en-US" smtClean="0">
                <a:latin typeface="Arial" pitchFamily="34" charset="0"/>
                <a:ea typeface="ＭＳ Ｐゴシック" pitchFamily="34" charset="-128"/>
              </a:rPr>
              <a:t>These next questions ask about custodial parent earnings from sources such as wages, salaries and tips. These questions must be answered whether or not the parents file a tax return.  This information may be on their W-2 forms, or on IRS Form 1040, 1040A, or 1040EZ.</a:t>
            </a:r>
          </a:p>
          <a:p>
            <a:pPr>
              <a:spcBef>
                <a:spcPct val="0"/>
              </a:spcBef>
            </a:pPr>
            <a:endParaRPr lang="en-US" sz="400" smtClean="0">
              <a:latin typeface="Arial" pitchFamily="34" charset="0"/>
              <a:ea typeface="ＭＳ Ｐゴシック" pitchFamily="34" charset="-128"/>
            </a:endParaRPr>
          </a:p>
          <a:p>
            <a:pPr>
              <a:spcBef>
                <a:spcPct val="0"/>
              </a:spcBef>
            </a:pPr>
            <a:r>
              <a:rPr lang="en-US" smtClean="0">
                <a:latin typeface="Arial" pitchFamily="34" charset="0"/>
                <a:ea typeface="ＭＳ Ｐゴシック" pitchFamily="34" charset="-128"/>
              </a:rPr>
              <a:t>Parents who own a business or farm should report any income from these sources here as well so that Social Security taxes paid can be properly calculated.</a:t>
            </a:r>
          </a:p>
          <a:p>
            <a:pPr>
              <a:spcBef>
                <a:spcPct val="0"/>
              </a:spcBef>
            </a:pPr>
            <a:r>
              <a:rPr lang="en-US" smtClean="0">
                <a:latin typeface="Arial" pitchFamily="34" charset="0"/>
                <a:ea typeface="ＭＳ Ｐゴシック" pitchFamily="34" charset="-128"/>
              </a:rPr>
              <a:t>It is important to list earnings correctly, because when the U.S. Department of Education calculates the parents' Expected Family Contribution (EFC), certain allowances are subtracted from the parents' income for required taxes and necessary expenses (such as income and Social Security taxes and basic living costs). The parents' income earned from work will also be used in the EFC calculation as an income factor when no tax form is filed.</a:t>
            </a:r>
          </a:p>
          <a:p>
            <a:pPr>
              <a:spcBef>
                <a:spcPct val="0"/>
              </a:spcBef>
            </a:pPr>
            <a:endParaRPr lang="en-US" sz="600" smtClean="0">
              <a:latin typeface="Arial" pitchFamily="34" charset="0"/>
              <a:ea typeface="ＭＳ Ｐゴシック" pitchFamily="34" charset="-128"/>
            </a:endParaRPr>
          </a:p>
          <a:p>
            <a:pPr>
              <a:spcBef>
                <a:spcPct val="0"/>
              </a:spcBef>
            </a:pPr>
            <a:r>
              <a:rPr lang="en-US" b="1" smtClean="0">
                <a:latin typeface="Arial" pitchFamily="34" charset="0"/>
                <a:ea typeface="ＭＳ Ｐゴシック" pitchFamily="34" charset="-128"/>
              </a:rPr>
              <a:t>Note to Presenters</a:t>
            </a:r>
            <a:r>
              <a:rPr lang="en-US" smtClean="0">
                <a:latin typeface="Arial" pitchFamily="34" charset="0"/>
                <a:ea typeface="ＭＳ Ｐゴシック" pitchFamily="34" charset="-128"/>
              </a:rPr>
              <a:t>: FOTW asks separate questions about mother’s and/or father’s incomes from earnings.  These questions are combined on the slide.</a:t>
            </a:r>
          </a:p>
          <a:p>
            <a:pPr>
              <a:spcBef>
                <a:spcPct val="0"/>
              </a:spcBef>
            </a:pPr>
            <a:endParaRPr lang="en-US" smtClean="0">
              <a:latin typeface="Arial" pitchFamily="34" charset="0"/>
              <a:ea typeface="ＭＳ Ｐゴシック" pitchFamily="34" charset="-128"/>
            </a:endParaRPr>
          </a:p>
          <a:p>
            <a:pPr>
              <a:spcBef>
                <a:spcPct val="0"/>
              </a:spcBef>
            </a:pPr>
            <a:endParaRPr lang="en-US" smtClean="0">
              <a:ea typeface="ＭＳ Ｐゴシック" pitchFamily="34"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fld id="{F2BD5F72-9629-4846-B873-FDAD5250D622}" type="slidenum">
              <a:rPr lang="en-US" sz="1700">
                <a:latin typeface="Times New Roman" pitchFamily="18" charset="0"/>
                <a:ea typeface="ＭＳ Ｐゴシック" pitchFamily="34" charset="-128"/>
              </a:rPr>
              <a:pPr eaLnBrk="0" fontAlgn="base" hangingPunct="0">
                <a:spcBef>
                  <a:spcPct val="0"/>
                </a:spcBef>
                <a:spcAft>
                  <a:spcPct val="0"/>
                </a:spcAft>
              </a:pPr>
              <a:t>35</a:t>
            </a:fld>
            <a:endParaRPr lang="en-US" sz="1700">
              <a:latin typeface="Times New Roman" pitchFamily="18" charset="0"/>
              <a:ea typeface="ＭＳ Ｐゴシック" pitchFamily="34" charset="-128"/>
            </a:endParaRPr>
          </a:p>
        </p:txBody>
      </p:sp>
      <p:sp>
        <p:nvSpPr>
          <p:cNvPr id="1781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818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15000"/>
              </a:spcBef>
              <a:buClr>
                <a:srgbClr val="000099"/>
              </a:buClr>
            </a:pPr>
            <a:r>
              <a:rPr lang="en-US" b="1" smtClean="0">
                <a:latin typeface="Arial" pitchFamily="34" charset="0"/>
                <a:ea typeface="ＭＳ Ｐゴシック" pitchFamily="34" charset="-128"/>
              </a:rPr>
              <a:t>Parent Dislocated Worker</a:t>
            </a:r>
          </a:p>
          <a:p>
            <a:pPr>
              <a:spcBef>
                <a:spcPct val="15000"/>
              </a:spcBef>
              <a:buClr>
                <a:srgbClr val="000099"/>
              </a:buClr>
            </a:pPr>
            <a:r>
              <a:rPr lang="en-US" smtClean="0">
                <a:latin typeface="Arial" pitchFamily="34" charset="0"/>
                <a:ea typeface="ＭＳ Ｐゴシック" pitchFamily="34" charset="-128"/>
              </a:rPr>
              <a:t>The student will be asked if the father/stepfather and/or mother/stepmother is a dislocated worker.</a:t>
            </a:r>
          </a:p>
          <a:p>
            <a:pPr>
              <a:spcBef>
                <a:spcPct val="15000"/>
              </a:spcBef>
              <a:buClr>
                <a:srgbClr val="000099"/>
              </a:buClr>
            </a:pPr>
            <a:endParaRPr lang="en-US" sz="800" smtClean="0">
              <a:latin typeface="Arial" pitchFamily="34" charset="0"/>
              <a:ea typeface="ＭＳ Ｐゴシック" pitchFamily="34" charset="-128"/>
            </a:endParaRPr>
          </a:p>
          <a:p>
            <a:pPr>
              <a:spcBef>
                <a:spcPct val="15000"/>
              </a:spcBef>
              <a:buClr>
                <a:srgbClr val="000099"/>
              </a:buClr>
            </a:pPr>
            <a:r>
              <a:rPr lang="en-US" smtClean="0">
                <a:latin typeface="Arial" pitchFamily="34" charset="0"/>
                <a:ea typeface="ＭＳ Ｐゴシック" pitchFamily="34" charset="-128"/>
              </a:rPr>
              <a:t>A person may be considered a dislocated worker if he or she:</a:t>
            </a:r>
          </a:p>
          <a:p>
            <a:pPr marL="728663" lvl="1" indent="-279400">
              <a:spcBef>
                <a:spcPct val="0"/>
              </a:spcBef>
              <a:buFontTx/>
              <a:buChar char="•"/>
            </a:pPr>
            <a:r>
              <a:rPr lang="en-US" smtClean="0">
                <a:latin typeface="Arial" pitchFamily="34" charset="0"/>
                <a:ea typeface="ＭＳ Ｐゴシック" pitchFamily="34" charset="-128"/>
              </a:rPr>
              <a:t>is receiving unemployment benefits due to being laid off or losing a job and is unlikely to return to a previous occupation, or</a:t>
            </a:r>
          </a:p>
          <a:p>
            <a:pPr marL="728663" lvl="1" indent="-279400">
              <a:spcBef>
                <a:spcPct val="0"/>
              </a:spcBef>
              <a:buFontTx/>
              <a:buChar char="•"/>
            </a:pPr>
            <a:r>
              <a:rPr lang="en-US" smtClean="0">
                <a:latin typeface="Arial" pitchFamily="34" charset="0"/>
                <a:ea typeface="ＭＳ Ｐゴシック" pitchFamily="34" charset="-128"/>
              </a:rPr>
              <a:t>has been laid off or received a lay-off notice from a job, or</a:t>
            </a:r>
          </a:p>
          <a:p>
            <a:pPr marL="728663" lvl="1" indent="-279400">
              <a:spcBef>
                <a:spcPct val="0"/>
              </a:spcBef>
              <a:buFontTx/>
              <a:buChar char="•"/>
            </a:pPr>
            <a:r>
              <a:rPr lang="en-US" smtClean="0">
                <a:latin typeface="Arial" pitchFamily="34" charset="0"/>
                <a:ea typeface="ＭＳ Ｐゴシック" pitchFamily="34" charset="-128"/>
              </a:rPr>
              <a:t>was self-employed but is now unemployed due to economic conditions or natural disaster, or</a:t>
            </a:r>
          </a:p>
          <a:p>
            <a:pPr marL="728663" lvl="1" indent="-279400">
              <a:spcBef>
                <a:spcPct val="0"/>
              </a:spcBef>
              <a:buFontTx/>
              <a:buChar char="•"/>
            </a:pPr>
            <a:r>
              <a:rPr lang="en-US" smtClean="0">
                <a:latin typeface="Arial" pitchFamily="34" charset="0"/>
                <a:ea typeface="ＭＳ Ｐゴシック" pitchFamily="34" charset="-128"/>
              </a:rPr>
              <a:t>is a displaced homemaker.  </a:t>
            </a:r>
          </a:p>
          <a:p>
            <a:pPr marL="728663" lvl="1" indent="-279400">
              <a:spcBef>
                <a:spcPct val="0"/>
              </a:spcBef>
              <a:buFontTx/>
              <a:buChar char="•"/>
            </a:pPr>
            <a:endParaRPr lang="en-US" sz="800" smtClean="0">
              <a:latin typeface="Arial" pitchFamily="34" charset="0"/>
              <a:ea typeface="ＭＳ Ｐゴシック" pitchFamily="34" charset="-128"/>
            </a:endParaRPr>
          </a:p>
          <a:p>
            <a:pPr marL="728663" lvl="1" indent="-279400">
              <a:spcBef>
                <a:spcPct val="0"/>
              </a:spcBef>
              <a:buFontTx/>
              <a:buChar char="•"/>
            </a:pPr>
            <a:r>
              <a:rPr lang="en-US" b="1" smtClean="0">
                <a:latin typeface="Arial" pitchFamily="34" charset="0"/>
                <a:ea typeface="ＭＳ Ｐゴシック" pitchFamily="34" charset="-128"/>
              </a:rPr>
              <a:t>A displaced homemaker</a:t>
            </a:r>
            <a:r>
              <a:rPr lang="en-US" smtClean="0">
                <a:latin typeface="Arial" pitchFamily="34" charset="0"/>
                <a:ea typeface="ＭＳ Ｐゴシック" pitchFamily="34" charset="-128"/>
              </a:rPr>
              <a:t> is generally a person who previously provided unpaid services to the family, for example: </a:t>
            </a:r>
          </a:p>
          <a:p>
            <a:pPr marL="728663" lvl="1" indent="-279400">
              <a:spcBef>
                <a:spcPct val="0"/>
              </a:spcBef>
              <a:buFontTx/>
              <a:buChar char="•"/>
            </a:pPr>
            <a:r>
              <a:rPr lang="en-US" smtClean="0">
                <a:latin typeface="Arial" pitchFamily="34" charset="0"/>
                <a:ea typeface="ＭＳ Ｐゴシック" pitchFamily="34" charset="-128"/>
              </a:rPr>
              <a:t> a stay-at-home mom or dad who is</a:t>
            </a:r>
          </a:p>
          <a:p>
            <a:pPr marL="1122363" lvl="2" indent="-222250">
              <a:spcBef>
                <a:spcPct val="0"/>
              </a:spcBef>
              <a:buFontTx/>
              <a:buChar char="•"/>
            </a:pPr>
            <a:r>
              <a:rPr lang="en-US" smtClean="0">
                <a:latin typeface="Arial" pitchFamily="34" charset="0"/>
                <a:ea typeface="ＭＳ Ｐゴシック" pitchFamily="34" charset="-128"/>
              </a:rPr>
              <a:t> no longer supported by the husband or wife; and</a:t>
            </a:r>
          </a:p>
          <a:p>
            <a:pPr marL="1122363" lvl="2" indent="-222250">
              <a:spcBef>
                <a:spcPct val="0"/>
              </a:spcBef>
              <a:buFontTx/>
              <a:buChar char="•"/>
            </a:pPr>
            <a:r>
              <a:rPr lang="en-US" smtClean="0">
                <a:latin typeface="Arial" pitchFamily="34" charset="0"/>
                <a:ea typeface="ＭＳ Ｐゴシック" pitchFamily="34" charset="-128"/>
              </a:rPr>
              <a:t> is unemployed; and </a:t>
            </a:r>
          </a:p>
          <a:p>
            <a:pPr marL="1122363" lvl="2" indent="-222250">
              <a:spcBef>
                <a:spcPct val="0"/>
              </a:spcBef>
              <a:buFontTx/>
              <a:buChar char="•"/>
            </a:pPr>
            <a:r>
              <a:rPr lang="en-US" smtClean="0">
                <a:latin typeface="Arial" pitchFamily="34" charset="0"/>
                <a:ea typeface="ＭＳ Ｐゴシック" pitchFamily="34" charset="-128"/>
              </a:rPr>
              <a:t> is having trouble finding or upgrading employment.</a:t>
            </a:r>
          </a:p>
          <a:p>
            <a:pPr marL="1122363" lvl="2" indent="-222250">
              <a:spcBef>
                <a:spcPct val="0"/>
              </a:spcBef>
              <a:buFontTx/>
              <a:buChar char="•"/>
            </a:pPr>
            <a:endParaRPr lang="en-US" smtClean="0">
              <a:latin typeface="Arial" pitchFamily="34" charset="0"/>
              <a:ea typeface="ＭＳ Ｐゴシック" pitchFamily="34" charset="-128"/>
            </a:endParaRPr>
          </a:p>
          <a:p>
            <a:pPr>
              <a:spcBef>
                <a:spcPct val="0"/>
              </a:spcBef>
            </a:pPr>
            <a:r>
              <a:rPr lang="en-US" smtClean="0">
                <a:latin typeface="Arial" pitchFamily="34" charset="0"/>
                <a:ea typeface="ＭＳ Ｐゴシック" pitchFamily="34" charset="-128"/>
              </a:rPr>
              <a:t>These definitions will be available on FOTW, so don’t worry about remembering all this information.</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fld id="{30F390D8-CCFD-4C32-9ECD-4CE26F412149}" type="slidenum">
              <a:rPr lang="en-US" sz="1700">
                <a:latin typeface="Times New Roman" pitchFamily="18" charset="0"/>
                <a:ea typeface="ＭＳ Ｐゴシック" pitchFamily="34" charset="-128"/>
              </a:rPr>
              <a:pPr eaLnBrk="0" fontAlgn="base" hangingPunct="0">
                <a:spcBef>
                  <a:spcPct val="0"/>
                </a:spcBef>
                <a:spcAft>
                  <a:spcPct val="0"/>
                </a:spcAft>
              </a:pPr>
              <a:t>36</a:t>
            </a:fld>
            <a:endParaRPr lang="en-US" sz="1700">
              <a:latin typeface="Times New Roman" pitchFamily="18" charset="0"/>
              <a:ea typeface="ＭＳ Ｐゴシック" pitchFamily="34" charset="-128"/>
            </a:endParaRPr>
          </a:p>
        </p:txBody>
      </p:sp>
      <p:sp>
        <p:nvSpPr>
          <p:cNvPr id="1812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81252" name="Rectangle 3"/>
          <p:cNvSpPr>
            <a:spLocks noGrp="1" noChangeArrowheads="1"/>
          </p:cNvSpPr>
          <p:nvPr>
            <p:ph type="body" idx="1"/>
          </p:nvPr>
        </p:nvSpPr>
        <p:spPr bwMode="auto">
          <a:xfrm>
            <a:off x="685800" y="4267200"/>
            <a:ext cx="5486400" cy="4114800"/>
          </a:xfrm>
          <a:noFill/>
        </p:spPr>
        <p:txBody>
          <a:bodyPr wrap="square" numCol="1" anchor="t" anchorCtr="0" compatLnSpc="1">
            <a:prstTxWarp prst="textNoShape">
              <a:avLst/>
            </a:prstTxWarp>
          </a:bodyPr>
          <a:lstStyle/>
          <a:p>
            <a:pPr>
              <a:spcBef>
                <a:spcPct val="0"/>
              </a:spcBef>
            </a:pPr>
            <a:r>
              <a:rPr lang="en-US" b="1" smtClean="0">
                <a:latin typeface="Arial" pitchFamily="34" charset="0"/>
                <a:ea typeface="ＭＳ Ｐゴシック" pitchFamily="34" charset="-128"/>
              </a:rPr>
              <a:t>2012 Additional Financial Information</a:t>
            </a:r>
          </a:p>
          <a:p>
            <a:pPr>
              <a:spcBef>
                <a:spcPct val="0"/>
              </a:spcBef>
            </a:pPr>
            <a:endParaRPr lang="en-US" b="1" smtClean="0">
              <a:latin typeface="Arial" pitchFamily="34" charset="0"/>
              <a:ea typeface="ＭＳ Ｐゴシック" pitchFamily="34" charset="-128"/>
            </a:endParaRPr>
          </a:p>
          <a:p>
            <a:pPr>
              <a:spcBef>
                <a:spcPct val="0"/>
              </a:spcBef>
            </a:pPr>
            <a:r>
              <a:rPr lang="en-US" smtClean="0">
                <a:latin typeface="Arial" pitchFamily="34" charset="0"/>
                <a:ea typeface="ＭＳ Ｐゴシック" pitchFamily="34" charset="-128"/>
              </a:rPr>
              <a:t>This Additional Financial Information question asks about information not considered as part of parental income when calculating student need.  For example, if either of the custodial parents is paying child support for a child in another household, this amount will be subtracted from the total custodial parent income.</a:t>
            </a:r>
          </a:p>
          <a:p>
            <a:pPr>
              <a:spcBef>
                <a:spcPct val="0"/>
              </a:spcBef>
            </a:pPr>
            <a:endParaRPr lang="en-US" sz="800" smtClean="0">
              <a:latin typeface="Arial" pitchFamily="34" charset="0"/>
              <a:ea typeface="ＭＳ Ｐゴシック" pitchFamily="34" charset="-128"/>
            </a:endParaRPr>
          </a:p>
          <a:p>
            <a:pPr>
              <a:spcBef>
                <a:spcPct val="0"/>
              </a:spcBef>
            </a:pPr>
            <a:r>
              <a:rPr lang="en-US" smtClean="0">
                <a:latin typeface="Arial" pitchFamily="34" charset="0"/>
                <a:ea typeface="ＭＳ Ｐゴシック" pitchFamily="34" charset="-128"/>
              </a:rPr>
              <a:t>The student should check all that apply.  Online at FAFSA on the Web, the student may be asked to report his or her parents’ annual 2012 amounts for all boxes checked.</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fld id="{0F90C8D7-F53E-47BF-8D68-4CD0C2C527E1}" type="slidenum">
              <a:rPr lang="en-US" sz="1700">
                <a:latin typeface="Times New Roman" pitchFamily="18" charset="0"/>
                <a:ea typeface="ＭＳ Ｐゴシック" pitchFamily="34" charset="-128"/>
              </a:rPr>
              <a:pPr eaLnBrk="0" fontAlgn="base" hangingPunct="0">
                <a:spcBef>
                  <a:spcPct val="0"/>
                </a:spcBef>
                <a:spcAft>
                  <a:spcPct val="0"/>
                </a:spcAft>
              </a:pPr>
              <a:t>37</a:t>
            </a:fld>
            <a:endParaRPr lang="en-US" sz="1700">
              <a:latin typeface="Times New Roman" pitchFamily="18" charset="0"/>
              <a:ea typeface="ＭＳ Ｐゴシック" pitchFamily="34" charset="-128"/>
            </a:endParaRPr>
          </a:p>
        </p:txBody>
      </p:sp>
      <p:sp>
        <p:nvSpPr>
          <p:cNvPr id="1832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8330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b="1" smtClean="0">
                <a:latin typeface="Arial" pitchFamily="34" charset="0"/>
                <a:ea typeface="ＭＳ Ｐゴシック" pitchFamily="34" charset="-128"/>
              </a:rPr>
              <a:t>Parents’ Household 2011 or 2012 Benefits Received</a:t>
            </a:r>
          </a:p>
          <a:p>
            <a:pPr>
              <a:spcBef>
                <a:spcPct val="0"/>
              </a:spcBef>
            </a:pPr>
            <a:endParaRPr lang="en-US" b="1" smtClean="0">
              <a:latin typeface="Arial" pitchFamily="34" charset="0"/>
              <a:ea typeface="ＭＳ Ｐゴシック" pitchFamily="34" charset="-128"/>
            </a:endParaRPr>
          </a:p>
          <a:p>
            <a:pPr>
              <a:spcBef>
                <a:spcPct val="0"/>
              </a:spcBef>
            </a:pPr>
            <a:r>
              <a:rPr lang="en-US" smtClean="0">
                <a:latin typeface="Arial" pitchFamily="34" charset="0"/>
                <a:ea typeface="ＭＳ Ｐゴシック" pitchFamily="34" charset="-128"/>
              </a:rPr>
              <a:t>Receiving benefits from one of the federal programs listed on the FAFSA affects the way the U.S. Department of Education calculates the parent expected family contribution, or EFC.</a:t>
            </a:r>
          </a:p>
          <a:p>
            <a:pPr>
              <a:spcBef>
                <a:spcPct val="0"/>
              </a:spcBef>
            </a:pPr>
            <a:endParaRPr lang="en-US" smtClean="0">
              <a:latin typeface="Arial" pitchFamily="34" charset="0"/>
              <a:ea typeface="ＭＳ Ｐゴシック" pitchFamily="34" charset="-128"/>
            </a:endParaRPr>
          </a:p>
          <a:p>
            <a:pPr>
              <a:spcBef>
                <a:spcPct val="0"/>
              </a:spcBef>
            </a:pPr>
            <a:r>
              <a:rPr lang="en-US" smtClean="0">
                <a:latin typeface="Arial" pitchFamily="34" charset="0"/>
                <a:ea typeface="ＭＳ Ｐゴシック" pitchFamily="34" charset="-128"/>
              </a:rPr>
              <a:t>If the student, the student’s parents, or a member of the parents’ household received benefits from one of the following federal programs in 2011 or 2012, mark all that apply:</a:t>
            </a:r>
          </a:p>
          <a:p>
            <a:pPr lvl="2">
              <a:spcBef>
                <a:spcPct val="0"/>
              </a:spcBef>
            </a:pPr>
            <a:r>
              <a:rPr lang="en-US" smtClean="0">
                <a:latin typeface="Arial" pitchFamily="34" charset="0"/>
                <a:ea typeface="ＭＳ Ｐゴシック" pitchFamily="34" charset="-128"/>
              </a:rPr>
              <a:t>Supplemental Security Income (SSI)</a:t>
            </a:r>
          </a:p>
          <a:p>
            <a:pPr lvl="2">
              <a:spcBef>
                <a:spcPct val="0"/>
              </a:spcBef>
            </a:pPr>
            <a:r>
              <a:rPr lang="en-US" smtClean="0">
                <a:latin typeface="Arial" pitchFamily="34" charset="0"/>
                <a:ea typeface="ＭＳ Ｐゴシック" pitchFamily="34" charset="-128"/>
              </a:rPr>
              <a:t>Supplemental Nutrition Assistance Programs (SNAP) (formerly Food Stamps)</a:t>
            </a:r>
          </a:p>
          <a:p>
            <a:pPr lvl="2">
              <a:spcBef>
                <a:spcPct val="0"/>
              </a:spcBef>
            </a:pPr>
            <a:r>
              <a:rPr lang="en-US" smtClean="0">
                <a:latin typeface="Arial" pitchFamily="34" charset="0"/>
                <a:ea typeface="ＭＳ Ｐゴシック" pitchFamily="34" charset="-128"/>
              </a:rPr>
              <a:t>Free or Reduced Price Lunch</a:t>
            </a:r>
          </a:p>
          <a:p>
            <a:pPr lvl="2">
              <a:spcBef>
                <a:spcPct val="0"/>
              </a:spcBef>
            </a:pPr>
            <a:r>
              <a:rPr lang="en-US" smtClean="0">
                <a:latin typeface="Arial" pitchFamily="34" charset="0"/>
                <a:ea typeface="ＭＳ Ｐゴシック" pitchFamily="34" charset="-128"/>
              </a:rPr>
              <a:t>Temporary Assistance to Needy Families (TANF)</a:t>
            </a:r>
          </a:p>
          <a:p>
            <a:pPr lvl="2">
              <a:spcBef>
                <a:spcPct val="0"/>
              </a:spcBef>
            </a:pPr>
            <a:r>
              <a:rPr lang="en-US" smtClean="0">
                <a:latin typeface="Arial" pitchFamily="34" charset="0"/>
                <a:ea typeface="ＭＳ Ｐゴシック" pitchFamily="34" charset="-128"/>
              </a:rPr>
              <a:t>Special Supplemental Nutrition Program for Women, Infants, and Children (WIC)</a:t>
            </a:r>
          </a:p>
          <a:p>
            <a:pPr lvl="2">
              <a:spcBef>
                <a:spcPct val="0"/>
              </a:spcBef>
            </a:pPr>
            <a:r>
              <a:rPr lang="en-US" smtClean="0">
                <a:latin typeface="Arial" pitchFamily="34" charset="0"/>
                <a:ea typeface="ＭＳ Ｐゴシック" pitchFamily="34" charset="-128"/>
              </a:rPr>
              <a:t>None of the above	</a:t>
            </a:r>
          </a:p>
          <a:p>
            <a:pPr lvl="2">
              <a:spcBef>
                <a:spcPct val="0"/>
              </a:spcBef>
            </a:pPr>
            <a:endParaRPr lang="en-US" smtClean="0">
              <a:latin typeface="Arial" pitchFamily="34" charset="0"/>
              <a:ea typeface="ＭＳ Ｐゴシック" pitchFamily="34" charset="-128"/>
            </a:endParaRPr>
          </a:p>
          <a:p>
            <a:pPr>
              <a:spcBef>
                <a:spcPct val="0"/>
              </a:spcBef>
            </a:pPr>
            <a:endParaRPr lang="en-US" smtClean="0">
              <a:latin typeface="Arial" pitchFamily="34" charset="0"/>
              <a:ea typeface="ＭＳ Ｐゴシック" pitchFamily="34" charset="-128"/>
            </a:endParaRPr>
          </a:p>
          <a:p>
            <a:pPr>
              <a:spcBef>
                <a:spcPct val="0"/>
              </a:spcBef>
            </a:pPr>
            <a:endParaRPr lang="en-US" smtClean="0">
              <a:ea typeface="ＭＳ Ｐゴシック" pitchFamily="34"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fld id="{2C237838-EB8D-4D43-A1F5-8B44E7F9A4B3}" type="slidenum">
              <a:rPr lang="en-US" sz="1700">
                <a:latin typeface="Times New Roman" pitchFamily="18" charset="0"/>
                <a:ea typeface="ＭＳ Ｐゴシック" pitchFamily="34" charset="-128"/>
              </a:rPr>
              <a:pPr eaLnBrk="0" fontAlgn="base" hangingPunct="0">
                <a:spcBef>
                  <a:spcPct val="0"/>
                </a:spcBef>
                <a:spcAft>
                  <a:spcPct val="0"/>
                </a:spcAft>
              </a:pPr>
              <a:t>38</a:t>
            </a:fld>
            <a:endParaRPr lang="en-US" sz="1700">
              <a:latin typeface="Times New Roman" pitchFamily="18" charset="0"/>
              <a:ea typeface="ＭＳ Ｐゴシック" pitchFamily="34" charset="-128"/>
            </a:endParaRPr>
          </a:p>
        </p:txBody>
      </p:sp>
      <p:sp>
        <p:nvSpPr>
          <p:cNvPr id="1853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4629" name="Rectangle 3"/>
          <p:cNvSpPr>
            <a:spLocks noGrp="1" noChangeArrowheads="1"/>
          </p:cNvSpPr>
          <p:nvPr>
            <p:ph type="body" idx="1"/>
          </p:nvPr>
        </p:nvSpPr>
        <p:spPr>
          <a:xfrm>
            <a:off x="685800" y="4343400"/>
            <a:ext cx="5486400" cy="4800600"/>
          </a:xfrm>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rmAutofit fontScale="85000" lnSpcReduction="20000"/>
          </a:bodyPr>
          <a:lstStyle/>
          <a:p>
            <a:pPr fontAlgn="auto">
              <a:lnSpc>
                <a:spcPct val="120000"/>
              </a:lnSpc>
              <a:spcBef>
                <a:spcPts val="0"/>
              </a:spcBef>
              <a:spcAft>
                <a:spcPts val="0"/>
              </a:spcAft>
              <a:defRPr/>
            </a:pPr>
            <a:r>
              <a:rPr lang="en-US" sz="1400" b="1" dirty="0" smtClean="0">
                <a:latin typeface="Arial" charset="0"/>
                <a:ea typeface="ＭＳ Ｐゴシック" pitchFamily="34" charset="-128"/>
              </a:rPr>
              <a:t>Parent Assets</a:t>
            </a:r>
          </a:p>
          <a:p>
            <a:pPr fontAlgn="auto">
              <a:lnSpc>
                <a:spcPct val="120000"/>
              </a:lnSpc>
              <a:spcBef>
                <a:spcPts val="0"/>
              </a:spcBef>
              <a:spcAft>
                <a:spcPts val="0"/>
              </a:spcAft>
              <a:defRPr/>
            </a:pPr>
            <a:endParaRPr lang="en-US" b="1" dirty="0" smtClean="0">
              <a:latin typeface="Arial" charset="0"/>
              <a:ea typeface="ＭＳ Ｐゴシック" pitchFamily="34" charset="-128"/>
            </a:endParaRPr>
          </a:p>
          <a:p>
            <a:pPr fontAlgn="auto">
              <a:lnSpc>
                <a:spcPct val="120000"/>
              </a:lnSpc>
              <a:spcBef>
                <a:spcPts val="0"/>
              </a:spcBef>
              <a:spcAft>
                <a:spcPts val="0"/>
              </a:spcAft>
              <a:defRPr/>
            </a:pPr>
            <a:r>
              <a:rPr lang="en-US" dirty="0" smtClean="0">
                <a:latin typeface="Arial" charset="0"/>
                <a:ea typeface="ＭＳ Ｐゴシック" pitchFamily="34" charset="-128"/>
              </a:rPr>
              <a:t>Some parents may be asked to provide information about their assets depending on their level of income. </a:t>
            </a:r>
          </a:p>
          <a:p>
            <a:pPr fontAlgn="auto">
              <a:lnSpc>
                <a:spcPct val="120000"/>
              </a:lnSpc>
              <a:spcBef>
                <a:spcPts val="0"/>
              </a:spcBef>
              <a:spcAft>
                <a:spcPts val="0"/>
              </a:spcAft>
              <a:defRPr/>
            </a:pPr>
            <a:endParaRPr lang="en-US" sz="400" dirty="0">
              <a:latin typeface="Arial" charset="0"/>
              <a:ea typeface="ＭＳ Ｐゴシック" pitchFamily="34" charset="-128"/>
            </a:endParaRPr>
          </a:p>
          <a:p>
            <a:pPr fontAlgn="auto">
              <a:lnSpc>
                <a:spcPct val="120000"/>
              </a:lnSpc>
              <a:spcBef>
                <a:spcPts val="0"/>
              </a:spcBef>
              <a:spcAft>
                <a:spcPts val="0"/>
              </a:spcAft>
              <a:defRPr/>
            </a:pPr>
            <a:r>
              <a:rPr lang="en-US" dirty="0" smtClean="0">
                <a:latin typeface="Arial" charset="0"/>
                <a:ea typeface="ＭＳ Ｐゴシック" pitchFamily="34" charset="-128"/>
              </a:rPr>
              <a:t>An asset is defined as property that has an exchange value. The purpose of collecting asset information is to determine if the family’s assets are substantial enough to support a contribution toward the student’s educational expenses.</a:t>
            </a:r>
          </a:p>
          <a:p>
            <a:pPr fontAlgn="auto">
              <a:lnSpc>
                <a:spcPct val="120000"/>
              </a:lnSpc>
              <a:spcBef>
                <a:spcPts val="0"/>
              </a:spcBef>
              <a:spcAft>
                <a:spcPts val="0"/>
              </a:spcAft>
              <a:defRPr/>
            </a:pPr>
            <a:endParaRPr lang="en-US" sz="400" dirty="0">
              <a:latin typeface="Arial" charset="0"/>
              <a:ea typeface="ＭＳ Ｐゴシック" pitchFamily="34" charset="-128"/>
            </a:endParaRPr>
          </a:p>
          <a:p>
            <a:pPr fontAlgn="auto">
              <a:lnSpc>
                <a:spcPct val="120000"/>
              </a:lnSpc>
              <a:spcBef>
                <a:spcPts val="0"/>
              </a:spcBef>
              <a:spcAft>
                <a:spcPts val="0"/>
              </a:spcAft>
              <a:defRPr/>
            </a:pPr>
            <a:r>
              <a:rPr lang="en-US" dirty="0" smtClean="0">
                <a:latin typeface="Arial" charset="0"/>
                <a:ea typeface="ＭＳ Ｐゴシック" pitchFamily="34" charset="-128"/>
              </a:rPr>
              <a:t>Assets fall into three categories for the FAFSA on the Web.  These are:</a:t>
            </a:r>
          </a:p>
          <a:p>
            <a:pPr fontAlgn="auto">
              <a:lnSpc>
                <a:spcPct val="120000"/>
              </a:lnSpc>
              <a:spcBef>
                <a:spcPts val="0"/>
              </a:spcBef>
              <a:spcAft>
                <a:spcPts val="0"/>
              </a:spcAft>
              <a:defRPr/>
            </a:pPr>
            <a:r>
              <a:rPr lang="en-US" dirty="0" smtClean="0">
                <a:latin typeface="Arial" charset="0"/>
                <a:ea typeface="ＭＳ Ｐゴシック" pitchFamily="34" charset="-128"/>
              </a:rPr>
              <a:t>	Cash, savings and checking</a:t>
            </a:r>
          </a:p>
          <a:p>
            <a:pPr fontAlgn="auto">
              <a:lnSpc>
                <a:spcPct val="120000"/>
              </a:lnSpc>
              <a:spcBef>
                <a:spcPts val="0"/>
              </a:spcBef>
              <a:spcAft>
                <a:spcPts val="0"/>
              </a:spcAft>
              <a:defRPr/>
            </a:pPr>
            <a:r>
              <a:rPr lang="en-US" dirty="0" smtClean="0">
                <a:latin typeface="Arial" charset="0"/>
                <a:ea typeface="ＭＳ Ｐゴシック" pitchFamily="34" charset="-128"/>
              </a:rPr>
              <a:t>	Investments</a:t>
            </a:r>
          </a:p>
          <a:p>
            <a:pPr fontAlgn="auto">
              <a:lnSpc>
                <a:spcPct val="120000"/>
              </a:lnSpc>
              <a:spcBef>
                <a:spcPts val="0"/>
              </a:spcBef>
              <a:spcAft>
                <a:spcPts val="0"/>
              </a:spcAft>
              <a:defRPr/>
            </a:pPr>
            <a:r>
              <a:rPr lang="en-US" dirty="0" smtClean="0">
                <a:latin typeface="Arial" charset="0"/>
                <a:ea typeface="ＭＳ Ｐゴシック" pitchFamily="34" charset="-128"/>
              </a:rPr>
              <a:t>	Business or Investment farm value</a:t>
            </a:r>
          </a:p>
          <a:p>
            <a:pPr fontAlgn="auto">
              <a:lnSpc>
                <a:spcPct val="120000"/>
              </a:lnSpc>
              <a:spcBef>
                <a:spcPts val="0"/>
              </a:spcBef>
              <a:spcAft>
                <a:spcPts val="0"/>
              </a:spcAft>
              <a:defRPr/>
            </a:pPr>
            <a:endParaRPr lang="en-US" sz="400" dirty="0">
              <a:latin typeface="Arial" charset="0"/>
              <a:ea typeface="ＭＳ Ｐゴシック" pitchFamily="34" charset="-128"/>
            </a:endParaRPr>
          </a:p>
          <a:p>
            <a:pPr fontAlgn="auto">
              <a:lnSpc>
                <a:spcPct val="120000"/>
              </a:lnSpc>
              <a:spcBef>
                <a:spcPts val="0"/>
              </a:spcBef>
              <a:spcAft>
                <a:spcPts val="0"/>
              </a:spcAft>
              <a:defRPr/>
            </a:pPr>
            <a:r>
              <a:rPr lang="en-US" dirty="0" smtClean="0">
                <a:latin typeface="Arial" charset="0"/>
                <a:ea typeface="ＭＳ Ｐゴシック" pitchFamily="34" charset="-128"/>
              </a:rPr>
              <a:t>Cash, savings and checking are liquid funds that parents have as of the day the student and his or her family complete the FAFSA.  </a:t>
            </a:r>
          </a:p>
          <a:p>
            <a:pPr fontAlgn="auto">
              <a:lnSpc>
                <a:spcPct val="120000"/>
              </a:lnSpc>
              <a:spcBef>
                <a:spcPts val="0"/>
              </a:spcBef>
              <a:spcAft>
                <a:spcPts val="0"/>
              </a:spcAft>
              <a:defRPr/>
            </a:pPr>
            <a:r>
              <a:rPr lang="en-US" dirty="0" smtClean="0">
                <a:latin typeface="Arial" charset="0"/>
                <a:ea typeface="ＭＳ Ｐゴシック" pitchFamily="34" charset="-128"/>
              </a:rPr>
              <a:t>Investments include some of the following: real estate (other than the parents’ primary home), trust funds, UGMA and UTMA accounts, money market and mutual funds, certificates of deposit, stock and stock options, bonds and other securities, Coverdell Education IRAs, college savings plans including 529(c) plans owned by parents, installment and land sale contracts, and commodities. </a:t>
            </a:r>
          </a:p>
          <a:p>
            <a:pPr fontAlgn="auto">
              <a:lnSpc>
                <a:spcPct val="120000"/>
              </a:lnSpc>
              <a:spcBef>
                <a:spcPts val="0"/>
              </a:spcBef>
              <a:spcAft>
                <a:spcPts val="0"/>
              </a:spcAft>
              <a:defRPr/>
            </a:pPr>
            <a:endParaRPr lang="en-US" sz="400" dirty="0">
              <a:latin typeface="Arial" charset="0"/>
              <a:ea typeface="ＭＳ Ｐゴシック" pitchFamily="34" charset="-128"/>
            </a:endParaRPr>
          </a:p>
          <a:p>
            <a:pPr fontAlgn="auto">
              <a:lnSpc>
                <a:spcPct val="120000"/>
              </a:lnSpc>
              <a:spcBef>
                <a:spcPts val="0"/>
              </a:spcBef>
              <a:spcAft>
                <a:spcPts val="0"/>
              </a:spcAft>
              <a:defRPr/>
            </a:pPr>
            <a:r>
              <a:rPr lang="en-US" dirty="0" smtClean="0">
                <a:latin typeface="Arial" charset="0"/>
                <a:ea typeface="ＭＳ Ｐゴシック" pitchFamily="34" charset="-128"/>
              </a:rPr>
              <a:t>Business and investments farms include the market value of land, buildings, machinery, equipment, and inventory.  Debt means only those debts for which the business/investment farm was used as collateral.  </a:t>
            </a:r>
          </a:p>
          <a:p>
            <a:pPr fontAlgn="auto">
              <a:lnSpc>
                <a:spcPct val="120000"/>
              </a:lnSpc>
              <a:spcBef>
                <a:spcPts val="0"/>
              </a:spcBef>
              <a:spcAft>
                <a:spcPts val="0"/>
              </a:spcAft>
              <a:defRPr/>
            </a:pPr>
            <a:endParaRPr lang="en-US" sz="400" dirty="0">
              <a:latin typeface="Arial" charset="0"/>
              <a:ea typeface="ＭＳ Ｐゴシック" pitchFamily="34" charset="-128"/>
            </a:endParaRPr>
          </a:p>
          <a:p>
            <a:pPr fontAlgn="auto">
              <a:lnSpc>
                <a:spcPct val="120000"/>
              </a:lnSpc>
              <a:spcBef>
                <a:spcPts val="0"/>
              </a:spcBef>
              <a:spcAft>
                <a:spcPts val="0"/>
              </a:spcAft>
              <a:defRPr/>
            </a:pPr>
            <a:r>
              <a:rPr lang="en-US" dirty="0" smtClean="0">
                <a:latin typeface="Arial" charset="0"/>
                <a:ea typeface="ＭＳ Ｐゴシック" pitchFamily="34" charset="-128"/>
              </a:rPr>
              <a:t>Keep in mind that only the net worth (the current value minus debt) of assets should be reported. </a:t>
            </a:r>
          </a:p>
          <a:p>
            <a:pPr fontAlgn="auto">
              <a:lnSpc>
                <a:spcPct val="120000"/>
              </a:lnSpc>
              <a:spcBef>
                <a:spcPts val="0"/>
              </a:spcBef>
              <a:spcAft>
                <a:spcPts val="0"/>
              </a:spcAft>
              <a:defRPr/>
            </a:pPr>
            <a:endParaRPr lang="en-US" sz="400" dirty="0">
              <a:latin typeface="Arial" charset="0"/>
              <a:ea typeface="ＭＳ Ｐゴシック" pitchFamily="34" charset="-128"/>
            </a:endParaRPr>
          </a:p>
          <a:p>
            <a:pPr fontAlgn="auto">
              <a:lnSpc>
                <a:spcPct val="120000"/>
              </a:lnSpc>
              <a:spcBef>
                <a:spcPts val="0"/>
              </a:spcBef>
              <a:spcAft>
                <a:spcPts val="0"/>
              </a:spcAft>
              <a:defRPr/>
            </a:pPr>
            <a:r>
              <a:rPr lang="en-US" dirty="0" smtClean="0">
                <a:latin typeface="Arial" charset="0"/>
                <a:ea typeface="ＭＳ Ｐゴシック" pitchFamily="34" charset="-128"/>
              </a:rPr>
              <a:t>Remember, parents should not report assets such as the family home, the value of any life insurance, or the value of a family-owned and controlled small business . (A small business is defined as one with 100 or fewer full-time or full-time equivalent employees). And, most importantly, any </a:t>
            </a:r>
            <a:r>
              <a:rPr lang="en-US" b="1" dirty="0" smtClean="0">
                <a:latin typeface="Arial" charset="0"/>
                <a:ea typeface="ＭＳ Ｐゴシック" pitchFamily="34" charset="-128"/>
              </a:rPr>
              <a:t>accumulated</a:t>
            </a:r>
            <a:r>
              <a:rPr lang="en-US" dirty="0" smtClean="0">
                <a:latin typeface="Arial" charset="0"/>
                <a:ea typeface="ＭＳ Ｐゴシック" pitchFamily="34" charset="-128"/>
              </a:rPr>
              <a:t> funds in retirement accounts such as Roth or traditional IRAs, pension funds, Keogh, 401K, 403B, or other plans should </a:t>
            </a:r>
            <a:r>
              <a:rPr lang="en-US" b="1" dirty="0" smtClean="0">
                <a:latin typeface="Arial" charset="0"/>
                <a:ea typeface="ＭＳ Ｐゴシック" pitchFamily="34" charset="-128"/>
              </a:rPr>
              <a:t>not</a:t>
            </a:r>
            <a:r>
              <a:rPr lang="en-US" dirty="0" smtClean="0">
                <a:latin typeface="Arial" charset="0"/>
                <a:ea typeface="ＭＳ Ｐゴシック" pitchFamily="34" charset="-128"/>
              </a:rPr>
              <a:t> be reported.</a:t>
            </a:r>
          </a:p>
          <a:p>
            <a:pPr fontAlgn="auto">
              <a:lnSpc>
                <a:spcPct val="110000"/>
              </a:lnSpc>
              <a:spcBef>
                <a:spcPts val="0"/>
              </a:spcBef>
              <a:spcAft>
                <a:spcPts val="0"/>
              </a:spcAft>
              <a:defRPr/>
            </a:pPr>
            <a:endParaRPr lang="en-US" dirty="0" smtClean="0">
              <a:latin typeface="Arial" charset="0"/>
              <a:ea typeface="ＭＳ Ｐゴシック" pitchFamily="34" charset="-128"/>
            </a:endParaRPr>
          </a:p>
          <a:p>
            <a:pPr fontAlgn="auto">
              <a:lnSpc>
                <a:spcPct val="110000"/>
              </a:lnSpc>
              <a:spcBef>
                <a:spcPts val="0"/>
              </a:spcBef>
              <a:spcAft>
                <a:spcPts val="0"/>
              </a:spcAft>
              <a:defRPr/>
            </a:pPr>
            <a:endParaRPr lang="en-US" dirty="0" smtClean="0">
              <a:ea typeface="ＭＳ Ｐゴシック" pitchFamily="34" charset="-128"/>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fld id="{4B6F34AC-9A33-45D5-B293-0E8C3780E9F4}" type="slidenum">
              <a:rPr lang="en-US" sz="1700">
                <a:latin typeface="Times New Roman" pitchFamily="18" charset="0"/>
                <a:ea typeface="ＭＳ Ｐゴシック" pitchFamily="34" charset="-128"/>
              </a:rPr>
              <a:pPr eaLnBrk="0" fontAlgn="base" hangingPunct="0">
                <a:spcBef>
                  <a:spcPct val="0"/>
                </a:spcBef>
                <a:spcAft>
                  <a:spcPct val="0"/>
                </a:spcAft>
              </a:pPr>
              <a:t>39</a:t>
            </a:fld>
            <a:endParaRPr lang="en-US" sz="1700">
              <a:latin typeface="Times New Roman" pitchFamily="18" charset="0"/>
              <a:ea typeface="ＭＳ Ｐゴシック" pitchFamily="34" charset="-128"/>
            </a:endParaRPr>
          </a:p>
        </p:txBody>
      </p:sp>
      <p:sp>
        <p:nvSpPr>
          <p:cNvPr id="187395" name="Rectangle 2"/>
          <p:cNvSpPr>
            <a:spLocks noGrp="1" noRot="1" noChangeAspect="1" noChangeArrowheads="1" noTextEdit="1"/>
          </p:cNvSpPr>
          <p:nvPr>
            <p:ph type="sldImg"/>
          </p:nvPr>
        </p:nvSpPr>
        <p:spPr bwMode="auto">
          <a:xfrm>
            <a:off x="1716088" y="285750"/>
            <a:ext cx="3441700" cy="2582863"/>
          </a:xfrm>
          <a:noFill/>
          <a:ln cap="flat">
            <a:solidFill>
              <a:srgbClr val="000000"/>
            </a:solidFill>
            <a:miter lim="800000"/>
            <a:headEnd/>
            <a:tailEnd/>
          </a:ln>
        </p:spPr>
      </p:sp>
      <p:sp>
        <p:nvSpPr>
          <p:cNvPr id="187396" name="Rectangle 3"/>
          <p:cNvSpPr>
            <a:spLocks noGrp="1" noChangeArrowheads="1"/>
          </p:cNvSpPr>
          <p:nvPr>
            <p:ph type="body" idx="1"/>
          </p:nvPr>
        </p:nvSpPr>
        <p:spPr bwMode="auto">
          <a:xfrm>
            <a:off x="762000" y="3200400"/>
            <a:ext cx="5486400" cy="4114800"/>
          </a:xfrm>
          <a:noFill/>
        </p:spPr>
        <p:txBody>
          <a:bodyPr wrap="square" numCol="1" anchor="t" anchorCtr="0" compatLnSpc="1">
            <a:prstTxWarp prst="textNoShape">
              <a:avLst/>
            </a:prstTxWarp>
          </a:bodyPr>
          <a:lstStyle/>
          <a:p>
            <a:pPr>
              <a:spcBef>
                <a:spcPct val="0"/>
              </a:spcBef>
            </a:pPr>
            <a:r>
              <a:rPr lang="en-US" b="1" smtClean="0">
                <a:latin typeface="Arial" pitchFamily="34" charset="0"/>
                <a:ea typeface="ＭＳ Ｐゴシック" pitchFamily="34" charset="-128"/>
              </a:rPr>
              <a:t>Student Financial Information</a:t>
            </a:r>
          </a:p>
          <a:p>
            <a:pPr>
              <a:spcBef>
                <a:spcPct val="0"/>
              </a:spcBef>
            </a:pPr>
            <a:endParaRPr lang="en-US" b="1" smtClean="0">
              <a:latin typeface="Arial" pitchFamily="34" charset="0"/>
              <a:ea typeface="ＭＳ Ｐゴシック" pitchFamily="34" charset="-128"/>
            </a:endParaRPr>
          </a:p>
          <a:p>
            <a:pPr>
              <a:spcBef>
                <a:spcPct val="0"/>
              </a:spcBef>
            </a:pPr>
            <a:r>
              <a:rPr lang="en-US" smtClean="0">
                <a:latin typeface="Arial" pitchFamily="34" charset="0"/>
                <a:ea typeface="ＭＳ Ｐゴシック" pitchFamily="34" charset="-128"/>
              </a:rPr>
              <a:t>The student questions in Section 5 concerning student finances are identical to those for the parents we have already covered.  We will not review the student income information in this section in any detail.  </a:t>
            </a:r>
          </a:p>
          <a:p>
            <a:pPr>
              <a:spcBef>
                <a:spcPct val="0"/>
              </a:spcBef>
            </a:pPr>
            <a:endParaRPr lang="en-US" sz="800" smtClean="0">
              <a:latin typeface="Arial" pitchFamily="34" charset="0"/>
              <a:ea typeface="ＭＳ Ｐゴシック" pitchFamily="34" charset="-128"/>
            </a:endParaRPr>
          </a:p>
          <a:p>
            <a:pPr>
              <a:spcBef>
                <a:spcPct val="0"/>
              </a:spcBef>
            </a:pPr>
            <a:r>
              <a:rPr lang="en-US" smtClean="0">
                <a:latin typeface="Arial" pitchFamily="34" charset="0"/>
                <a:ea typeface="ＭＳ Ｐゴシック" pitchFamily="34" charset="-128"/>
              </a:rPr>
              <a:t>If the student is married at the time the FOTW is submitted, the spouse’s 2012 income and current value of combined student and spousal assets must be included, even if the student was not married in 2012.</a:t>
            </a:r>
          </a:p>
          <a:p>
            <a:pPr>
              <a:spcBef>
                <a:spcPct val="0"/>
              </a:spcBef>
            </a:pPr>
            <a:endParaRPr lang="en-US" sz="800" smtClean="0">
              <a:latin typeface="Arial" pitchFamily="34" charset="0"/>
              <a:ea typeface="ＭＳ Ｐゴシック" pitchFamily="34" charset="-128"/>
            </a:endParaRPr>
          </a:p>
          <a:p>
            <a:pPr>
              <a:spcBef>
                <a:spcPct val="0"/>
              </a:spcBef>
            </a:pPr>
            <a:r>
              <a:rPr lang="en-US" smtClean="0">
                <a:latin typeface="Arial" pitchFamily="34" charset="0"/>
                <a:ea typeface="ＭＳ Ｐゴシック" pitchFamily="34" charset="-128"/>
              </a:rPr>
              <a:t>How many students here today are considered independent for purposes of completing the FOTW?</a:t>
            </a:r>
          </a:p>
          <a:p>
            <a:pPr>
              <a:spcBef>
                <a:spcPct val="0"/>
              </a:spcBef>
            </a:pPr>
            <a:endParaRPr lang="en-US" sz="800" smtClean="0">
              <a:latin typeface="Arial" pitchFamily="34" charset="0"/>
              <a:ea typeface="ＭＳ Ｐゴシック" pitchFamily="34" charset="-128"/>
            </a:endParaRPr>
          </a:p>
          <a:p>
            <a:pPr>
              <a:spcBef>
                <a:spcPct val="0"/>
              </a:spcBef>
            </a:pPr>
            <a:r>
              <a:rPr lang="en-US" b="1" smtClean="0">
                <a:latin typeface="Arial" pitchFamily="34" charset="0"/>
                <a:ea typeface="ＭＳ Ｐゴシック" pitchFamily="34" charset="-128"/>
              </a:rPr>
              <a:t>NOTE TO PRESENTERS:</a:t>
            </a:r>
            <a:r>
              <a:rPr lang="en-US" smtClean="0">
                <a:latin typeface="Arial" pitchFamily="34" charset="0"/>
                <a:ea typeface="ＭＳ Ｐゴシック" pitchFamily="34" charset="-128"/>
              </a:rPr>
              <a:t>  Based on the number of participants in the audience who respond affirmatively to being independent, either have the students see you after the formal presentation or review Slides 67-71 at this point.</a:t>
            </a:r>
            <a:endParaRPr lang="en-US" smtClean="0">
              <a:ea typeface="ＭＳ Ｐゴシック" pitchFamily="34" charset="-128"/>
            </a:endParaRPr>
          </a:p>
          <a:p>
            <a:pPr>
              <a:spcBef>
                <a:spcPct val="0"/>
              </a:spcBef>
            </a:pPr>
            <a:endParaRPr lang="en-US" smtClean="0">
              <a:latin typeface="Arial" pitchFamily="34" charset="0"/>
              <a:ea typeface="ＭＳ Ｐゴシック" pitchFamily="34" charset="-128"/>
            </a:endParaRPr>
          </a:p>
          <a:p>
            <a:pPr>
              <a:spcBef>
                <a:spcPct val="0"/>
              </a:spcBef>
            </a:pPr>
            <a:endParaRPr lang="en-US" smtClean="0">
              <a:latin typeface="Arial" pitchFamily="34" charset="0"/>
              <a:ea typeface="ＭＳ Ｐゴシック" pitchFamily="34" charset="-128"/>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fld id="{9D6E77BF-E2ED-4B83-AE33-F6D85BE48AE5}" type="slidenum">
              <a:rPr lang="en-US" sz="1700">
                <a:latin typeface="Times New Roman" pitchFamily="18" charset="0"/>
                <a:ea typeface="ＭＳ Ｐゴシック" pitchFamily="34" charset="-128"/>
              </a:rPr>
              <a:pPr eaLnBrk="0" fontAlgn="base" hangingPunct="0">
                <a:spcBef>
                  <a:spcPct val="0"/>
                </a:spcBef>
                <a:spcAft>
                  <a:spcPct val="0"/>
                </a:spcAft>
              </a:pPr>
              <a:t>40</a:t>
            </a:fld>
            <a:endParaRPr lang="en-US" sz="1700">
              <a:latin typeface="Times New Roman" pitchFamily="18" charset="0"/>
              <a:ea typeface="ＭＳ Ｐゴシック" pitchFamily="34" charset="-128"/>
            </a:endParaRPr>
          </a:p>
        </p:txBody>
      </p:sp>
      <p:sp>
        <p:nvSpPr>
          <p:cNvPr id="200707" name="Rectangle 2"/>
          <p:cNvSpPr>
            <a:spLocks noGrp="1" noRot="1" noChangeAspect="1" noChangeArrowheads="1" noTextEdit="1"/>
          </p:cNvSpPr>
          <p:nvPr>
            <p:ph type="sldImg"/>
          </p:nvPr>
        </p:nvSpPr>
        <p:spPr bwMode="auto">
          <a:xfrm>
            <a:off x="1760538" y="255588"/>
            <a:ext cx="3517900" cy="2640012"/>
          </a:xfrm>
          <a:noFill/>
          <a:ln cap="flat">
            <a:solidFill>
              <a:srgbClr val="000000"/>
            </a:solidFill>
            <a:miter lim="800000"/>
            <a:headEnd/>
            <a:tailEnd/>
          </a:ln>
        </p:spPr>
      </p:sp>
      <p:sp>
        <p:nvSpPr>
          <p:cNvPr id="200708" name="Rectangle 3"/>
          <p:cNvSpPr>
            <a:spLocks noGrp="1" noChangeArrowheads="1"/>
          </p:cNvSpPr>
          <p:nvPr>
            <p:ph type="body" idx="1"/>
          </p:nvPr>
        </p:nvSpPr>
        <p:spPr bwMode="auto">
          <a:xfrm>
            <a:off x="762000" y="3333750"/>
            <a:ext cx="5715000" cy="5657850"/>
          </a:xfrm>
          <a:noFill/>
        </p:spPr>
        <p:txBody>
          <a:bodyPr wrap="square" numCol="1" anchor="t" anchorCtr="0" compatLnSpc="1">
            <a:prstTxWarp prst="textNoShape">
              <a:avLst/>
            </a:prstTxWarp>
          </a:bodyPr>
          <a:lstStyle/>
          <a:p>
            <a:pPr>
              <a:lnSpc>
                <a:spcPct val="90000"/>
              </a:lnSpc>
              <a:spcBef>
                <a:spcPct val="0"/>
              </a:spcBef>
            </a:pPr>
            <a:r>
              <a:rPr lang="en-US" b="1" smtClean="0">
                <a:latin typeface="Arial" pitchFamily="34" charset="0"/>
                <a:ea typeface="ＭＳ Ｐゴシック" pitchFamily="34" charset="-128"/>
              </a:rPr>
              <a:t>What Happens Next</a:t>
            </a:r>
          </a:p>
          <a:p>
            <a:pPr>
              <a:lnSpc>
                <a:spcPct val="90000"/>
              </a:lnSpc>
              <a:spcBef>
                <a:spcPct val="0"/>
              </a:spcBef>
            </a:pPr>
            <a:endParaRPr lang="en-US" b="1" smtClean="0">
              <a:latin typeface="Arial" pitchFamily="34" charset="0"/>
              <a:ea typeface="ＭＳ Ｐゴシック" pitchFamily="34" charset="-128"/>
            </a:endParaRPr>
          </a:p>
          <a:p>
            <a:pPr>
              <a:lnSpc>
                <a:spcPct val="90000"/>
              </a:lnSpc>
              <a:spcBef>
                <a:spcPct val="0"/>
              </a:spcBef>
            </a:pPr>
            <a:r>
              <a:rPr lang="en-US" sz="1100" smtClean="0">
                <a:latin typeface="Arial" pitchFamily="34" charset="0"/>
                <a:ea typeface="ＭＳ Ｐゴシック" pitchFamily="34" charset="-128"/>
              </a:rPr>
              <a:t>Shortly after completing the FOTW, the student should receive a Student Aid Report (SAR) from the federal processor.  The SAR summarizes the information the family provided on the FAFSA. Each school listed on the SAR will also receive the information electronically.  If the student does not receive the SAR within two weeks, he/she should contact the federal processor to check on the status of the FAFSA. Call 1-800-4-FED AID (that’s 1-800-433-3243) or check on the status of your FAFSA by going to FAFSA.gov using the student PIN.</a:t>
            </a:r>
          </a:p>
          <a:p>
            <a:pPr>
              <a:lnSpc>
                <a:spcPct val="90000"/>
              </a:lnSpc>
              <a:spcBef>
                <a:spcPct val="0"/>
              </a:spcBef>
            </a:pPr>
            <a:endParaRPr lang="en-US" sz="800" smtClean="0">
              <a:latin typeface="Arial" pitchFamily="34" charset="0"/>
              <a:ea typeface="ＭＳ Ｐゴシック" pitchFamily="34" charset="-128"/>
            </a:endParaRPr>
          </a:p>
          <a:p>
            <a:pPr>
              <a:lnSpc>
                <a:spcPct val="90000"/>
              </a:lnSpc>
              <a:spcBef>
                <a:spcPct val="0"/>
              </a:spcBef>
            </a:pPr>
            <a:r>
              <a:rPr lang="en-US" sz="1100" smtClean="0">
                <a:latin typeface="Arial" pitchFamily="34" charset="0"/>
                <a:ea typeface="ＭＳ Ｐゴシック" pitchFamily="34" charset="-128"/>
              </a:rPr>
              <a:t>When the California Student Aid Commission evaluates the student’s FAFSA and Cal Grant GPA Verification Form, the student will receive a California Aid Report (CAR) that will provide the student with information about his/her Cal Grant eligibility. </a:t>
            </a:r>
          </a:p>
          <a:p>
            <a:pPr>
              <a:lnSpc>
                <a:spcPct val="90000"/>
              </a:lnSpc>
              <a:spcBef>
                <a:spcPct val="0"/>
              </a:spcBef>
            </a:pPr>
            <a:endParaRPr lang="en-US" sz="800" smtClean="0">
              <a:latin typeface="Arial" pitchFamily="34" charset="0"/>
              <a:ea typeface="ＭＳ Ｐゴシック" pitchFamily="34" charset="-128"/>
            </a:endParaRPr>
          </a:p>
          <a:p>
            <a:pPr>
              <a:lnSpc>
                <a:spcPct val="90000"/>
              </a:lnSpc>
              <a:spcBef>
                <a:spcPct val="0"/>
              </a:spcBef>
            </a:pPr>
            <a:r>
              <a:rPr lang="en-US" sz="1100" smtClean="0">
                <a:latin typeface="Arial" pitchFamily="34" charset="0"/>
                <a:ea typeface="ＭＳ Ｐゴシック" pitchFamily="34" charset="-128"/>
              </a:rPr>
              <a:t>Once each school receives the electronic SAR and all other required financial aid forms, and confirms the student’s admission status, the financial aid office will determine the student’s financial aid eligibility. Some schools may request that the student submit income documentation such as student and parent 2012 federal income tax returns (including W-2s and all schedules and attachments) or 2012 Federal IRS Tax Transcripts, before sending the student a final determination of eligibility. The school will use these and any other requested information to verify the accuracy of the data provided on the FAFSA.  Schools understand that many families have used estimated data.</a:t>
            </a:r>
          </a:p>
          <a:p>
            <a:pPr>
              <a:lnSpc>
                <a:spcPct val="90000"/>
              </a:lnSpc>
              <a:spcBef>
                <a:spcPct val="0"/>
              </a:spcBef>
            </a:pPr>
            <a:endParaRPr lang="en-US" sz="800" smtClean="0">
              <a:latin typeface="Arial" pitchFamily="34" charset="0"/>
              <a:ea typeface="ＭＳ Ｐゴシック" pitchFamily="34" charset="-128"/>
            </a:endParaRPr>
          </a:p>
          <a:p>
            <a:pPr>
              <a:lnSpc>
                <a:spcPct val="90000"/>
              </a:lnSpc>
              <a:spcBef>
                <a:spcPct val="0"/>
              </a:spcBef>
            </a:pPr>
            <a:r>
              <a:rPr lang="en-US" sz="1100" smtClean="0">
                <a:latin typeface="Arial" pitchFamily="34" charset="0"/>
                <a:ea typeface="ＭＳ Ｐゴシック" pitchFamily="34" charset="-128"/>
              </a:rPr>
              <a:t>A financial aid notification (commonly referred to as an award letter) describing the amounts and sources of aid the student has been awarded will be prepared for the student when the student’s financial aid application is complete. Most schools will wait until the student has been accepted for admission to notify him or her about financial aid eligibility.  Some schools will mail a paper notification to the student; others may provide the it electronically.</a:t>
            </a:r>
          </a:p>
          <a:p>
            <a:pPr>
              <a:lnSpc>
                <a:spcPct val="90000"/>
              </a:lnSpc>
              <a:spcBef>
                <a:spcPct val="0"/>
              </a:spcBef>
            </a:pPr>
            <a:endParaRPr lang="en-US" sz="800" smtClean="0">
              <a:latin typeface="Arial" pitchFamily="34" charset="0"/>
              <a:ea typeface="ＭＳ Ｐゴシック" pitchFamily="34" charset="-128"/>
            </a:endParaRPr>
          </a:p>
          <a:p>
            <a:pPr>
              <a:lnSpc>
                <a:spcPct val="90000"/>
              </a:lnSpc>
              <a:spcBef>
                <a:spcPct val="0"/>
              </a:spcBef>
            </a:pPr>
            <a:r>
              <a:rPr lang="en-US" sz="1100" smtClean="0">
                <a:latin typeface="Arial" pitchFamily="34" charset="0"/>
                <a:ea typeface="ＭＳ Ｐゴシック" pitchFamily="34" charset="-128"/>
              </a:rPr>
              <a:t>In some cases, the student will be required to sign and return a copy of the financial aid notification, indicating whether he/she accepts or declines each source of aid.</a:t>
            </a:r>
          </a:p>
          <a:p>
            <a:pPr>
              <a:lnSpc>
                <a:spcPct val="90000"/>
              </a:lnSpc>
              <a:spcBef>
                <a:spcPct val="0"/>
              </a:spcBef>
            </a:pPr>
            <a:endParaRPr lang="en-US" sz="800" smtClean="0">
              <a:latin typeface="Arial" pitchFamily="34" charset="0"/>
              <a:ea typeface="ＭＳ Ｐゴシック" pitchFamily="34" charset="-128"/>
            </a:endParaRPr>
          </a:p>
          <a:p>
            <a:pPr>
              <a:lnSpc>
                <a:spcPct val="90000"/>
              </a:lnSpc>
              <a:spcBef>
                <a:spcPct val="0"/>
              </a:spcBef>
            </a:pPr>
            <a:r>
              <a:rPr lang="en-US" sz="1100" smtClean="0">
                <a:latin typeface="Arial" pitchFamily="34" charset="0"/>
                <a:ea typeface="ＭＳ Ｐゴシック" pitchFamily="34" charset="-128"/>
              </a:rPr>
              <a:t>If family circumstances change after the student completes the FAFSA and other required financial aid documents</a:t>
            </a:r>
            <a:r>
              <a:rPr lang="en-US" smtClean="0">
                <a:latin typeface="Arial" pitchFamily="34" charset="0"/>
                <a:ea typeface="ＭＳ Ｐゴシック" pitchFamily="34" charset="-128"/>
              </a:rPr>
              <a:t>, </a:t>
            </a:r>
            <a:r>
              <a:rPr lang="en-US" sz="1100" smtClean="0">
                <a:latin typeface="Arial" pitchFamily="34" charset="0"/>
                <a:ea typeface="ＭＳ Ｐゴシック" pitchFamily="34" charset="-128"/>
              </a:rPr>
              <a:t>make sure to contact the financial aid office at each school as soon as possible.</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fld id="{E1844AD4-2820-4B6A-8DE8-EF3B515CEB0C}" type="slidenum">
              <a:rPr lang="en-US" sz="1700">
                <a:latin typeface="Times New Roman" pitchFamily="18" charset="0"/>
                <a:ea typeface="ＭＳ Ｐゴシック" pitchFamily="34" charset="-128"/>
              </a:rPr>
              <a:pPr eaLnBrk="0" fontAlgn="base" hangingPunct="0">
                <a:spcBef>
                  <a:spcPct val="0"/>
                </a:spcBef>
                <a:spcAft>
                  <a:spcPct val="0"/>
                </a:spcAft>
              </a:pPr>
              <a:t>41</a:t>
            </a:fld>
            <a:endParaRPr lang="en-US" sz="1700">
              <a:latin typeface="Times New Roman" pitchFamily="18" charset="0"/>
              <a:ea typeface="ＭＳ Ｐゴシック" pitchFamily="34" charset="-128"/>
            </a:endParaRPr>
          </a:p>
        </p:txBody>
      </p:sp>
      <p:sp>
        <p:nvSpPr>
          <p:cNvPr id="202755" name="Rectangle 2"/>
          <p:cNvSpPr>
            <a:spLocks noGrp="1" noRot="1" noChangeAspect="1" noChangeArrowheads="1" noTextEdit="1"/>
          </p:cNvSpPr>
          <p:nvPr>
            <p:ph type="sldImg"/>
          </p:nvPr>
        </p:nvSpPr>
        <p:spPr bwMode="auto">
          <a:xfrm>
            <a:off x="1154113" y="679450"/>
            <a:ext cx="4549775" cy="3413125"/>
          </a:xfrm>
          <a:noFill/>
          <a:ln cap="flat">
            <a:solidFill>
              <a:srgbClr val="000000"/>
            </a:solidFill>
            <a:miter lim="800000"/>
            <a:headEnd/>
            <a:tailEnd/>
          </a:ln>
        </p:spPr>
      </p:sp>
      <p:sp>
        <p:nvSpPr>
          <p:cNvPr id="202756" name="Rectangle 3"/>
          <p:cNvSpPr>
            <a:spLocks noGrp="1" noChangeArrowheads="1"/>
          </p:cNvSpPr>
          <p:nvPr>
            <p:ph type="body" idx="1"/>
          </p:nvPr>
        </p:nvSpPr>
        <p:spPr bwMode="auto">
          <a:xfrm>
            <a:off x="904875" y="4191000"/>
            <a:ext cx="5383213" cy="4495800"/>
          </a:xfrm>
          <a:noFill/>
        </p:spPr>
        <p:txBody>
          <a:bodyPr wrap="square" lIns="88929" tIns="44466" rIns="88929" bIns="44466" numCol="1" anchor="t" anchorCtr="0" compatLnSpc="1">
            <a:prstTxWarp prst="textNoShape">
              <a:avLst/>
            </a:prstTxWarp>
          </a:bodyPr>
          <a:lstStyle/>
          <a:p>
            <a:pPr>
              <a:lnSpc>
                <a:spcPct val="90000"/>
              </a:lnSpc>
              <a:spcBef>
                <a:spcPct val="0"/>
              </a:spcBef>
            </a:pPr>
            <a:r>
              <a:rPr lang="en-US" b="1" smtClean="0">
                <a:latin typeface="Arial" pitchFamily="34" charset="0"/>
                <a:ea typeface="ＭＳ Ｐゴシック" pitchFamily="34" charset="-128"/>
                <a:cs typeface="Arial" pitchFamily="34" charset="0"/>
              </a:rPr>
              <a:t>Federal Verification</a:t>
            </a:r>
          </a:p>
          <a:p>
            <a:pPr>
              <a:lnSpc>
                <a:spcPct val="90000"/>
              </a:lnSpc>
              <a:spcBef>
                <a:spcPct val="0"/>
              </a:spcBef>
            </a:pPr>
            <a:endParaRPr lang="en-US" b="1" smtClean="0">
              <a:latin typeface="Arial" pitchFamily="34" charset="0"/>
              <a:ea typeface="ＭＳ Ｐゴシック" pitchFamily="34" charset="-128"/>
              <a:cs typeface="Arial" pitchFamily="34" charset="0"/>
            </a:endParaRPr>
          </a:p>
          <a:p>
            <a:pPr>
              <a:lnSpc>
                <a:spcPct val="90000"/>
              </a:lnSpc>
              <a:spcBef>
                <a:spcPct val="0"/>
              </a:spcBef>
            </a:pPr>
            <a:r>
              <a:rPr lang="en-US" smtClean="0">
                <a:latin typeface="Arial" pitchFamily="34" charset="0"/>
                <a:ea typeface="ＭＳ Ｐゴシック" pitchFamily="34" charset="-128"/>
                <a:cs typeface="Arial" pitchFamily="34" charset="0"/>
              </a:rPr>
              <a:t>In order to assure that information provided by students and parents is accurate, the U.S. Department of Education requires colleges and universities to verify the accuracy of financial and other demographic information provided on the FAFSA. Verification of FAFSA data helps colleges and universities accurately and equitably determine the types and amounts of federal funding students will receive.  </a:t>
            </a:r>
          </a:p>
          <a:p>
            <a:pPr>
              <a:lnSpc>
                <a:spcPct val="90000"/>
              </a:lnSpc>
              <a:spcBef>
                <a:spcPct val="0"/>
              </a:spcBef>
            </a:pPr>
            <a:endParaRPr lang="en-US" sz="800" smtClean="0">
              <a:latin typeface="Arial" pitchFamily="34" charset="0"/>
              <a:ea typeface="ＭＳ Ｐゴシック" pitchFamily="34" charset="-128"/>
              <a:cs typeface="Arial" pitchFamily="34" charset="0"/>
            </a:endParaRPr>
          </a:p>
          <a:p>
            <a:pPr>
              <a:lnSpc>
                <a:spcPct val="90000"/>
              </a:lnSpc>
              <a:spcBef>
                <a:spcPct val="0"/>
              </a:spcBef>
            </a:pPr>
            <a:r>
              <a:rPr lang="en-US" smtClean="0">
                <a:latin typeface="Arial" pitchFamily="34" charset="0"/>
                <a:ea typeface="ＭＳ Ｐゴシック" pitchFamily="34" charset="-128"/>
                <a:cs typeface="Arial" pitchFamily="34" charset="0"/>
              </a:rPr>
              <a:t>If selected for verification, the tax information of federal tax filers will be verified through</a:t>
            </a:r>
          </a:p>
          <a:p>
            <a:pPr lvl="1">
              <a:lnSpc>
                <a:spcPct val="90000"/>
              </a:lnSpc>
              <a:spcBef>
                <a:spcPct val="0"/>
              </a:spcBef>
            </a:pPr>
            <a:r>
              <a:rPr lang="en-US" smtClean="0">
                <a:latin typeface="Arial" pitchFamily="34" charset="0"/>
                <a:ea typeface="ＭＳ Ｐゴシック" pitchFamily="34" charset="-128"/>
                <a:cs typeface="Arial" pitchFamily="34" charset="0"/>
              </a:rPr>
              <a:t>The IRS Data Retrieval Process, or</a:t>
            </a:r>
          </a:p>
          <a:p>
            <a:pPr lvl="1">
              <a:lnSpc>
                <a:spcPct val="90000"/>
              </a:lnSpc>
              <a:spcBef>
                <a:spcPct val="0"/>
              </a:spcBef>
            </a:pPr>
            <a:r>
              <a:rPr lang="en-US" smtClean="0">
                <a:latin typeface="Arial" pitchFamily="34" charset="0"/>
                <a:ea typeface="ＭＳ Ｐゴシック" pitchFamily="34" charset="-128"/>
                <a:cs typeface="Arial" pitchFamily="34" charset="0"/>
              </a:rPr>
              <a:t>IRS Tax Transcripts if requested by the college or university</a:t>
            </a:r>
          </a:p>
          <a:p>
            <a:pPr lvl="1">
              <a:lnSpc>
                <a:spcPct val="90000"/>
              </a:lnSpc>
              <a:spcBef>
                <a:spcPct val="0"/>
              </a:spcBef>
            </a:pPr>
            <a:endParaRPr lang="en-US" sz="800" smtClean="0">
              <a:latin typeface="Arial" pitchFamily="34" charset="0"/>
              <a:ea typeface="ＭＳ Ｐゴシック" pitchFamily="34" charset="-128"/>
              <a:cs typeface="Arial" pitchFamily="34" charset="0"/>
            </a:endParaRPr>
          </a:p>
          <a:p>
            <a:pPr>
              <a:lnSpc>
                <a:spcPct val="90000"/>
              </a:lnSpc>
              <a:spcBef>
                <a:spcPct val="0"/>
              </a:spcBef>
            </a:pPr>
            <a:r>
              <a:rPr lang="en-US" smtClean="0">
                <a:latin typeface="Arial" pitchFamily="34" charset="0"/>
                <a:ea typeface="ＭＳ Ｐゴシック" pitchFamily="34" charset="-128"/>
                <a:cs typeface="Arial" pitchFamily="34" charset="0"/>
              </a:rPr>
              <a:t>Non-Tax filers selected for verification may be asked to provide</a:t>
            </a:r>
          </a:p>
          <a:p>
            <a:pPr lvl="1">
              <a:lnSpc>
                <a:spcPct val="90000"/>
              </a:lnSpc>
              <a:spcBef>
                <a:spcPct val="0"/>
              </a:spcBef>
            </a:pPr>
            <a:r>
              <a:rPr lang="en-US" smtClean="0">
                <a:latin typeface="Arial" pitchFamily="34" charset="0"/>
                <a:ea typeface="ＭＳ Ｐゴシック" pitchFamily="34" charset="-128"/>
                <a:cs typeface="Arial" pitchFamily="34" charset="0"/>
              </a:rPr>
              <a:t>Signed statements confirming that they did not file a 2012 federal tax return and were not required by IRS to do so; and </a:t>
            </a:r>
          </a:p>
          <a:p>
            <a:pPr lvl="1">
              <a:lnSpc>
                <a:spcPct val="90000"/>
              </a:lnSpc>
              <a:spcBef>
                <a:spcPct val="0"/>
              </a:spcBef>
            </a:pPr>
            <a:r>
              <a:rPr lang="en-US" smtClean="0">
                <a:latin typeface="Arial" pitchFamily="34" charset="0"/>
                <a:ea typeface="ＭＳ Ｐゴシック" pitchFamily="34" charset="-128"/>
                <a:cs typeface="Arial" pitchFamily="34" charset="0"/>
              </a:rPr>
              <a:t>Copies of W-2s or other documentation from each employer, if any income was earned from work.</a:t>
            </a:r>
          </a:p>
          <a:p>
            <a:pPr>
              <a:lnSpc>
                <a:spcPct val="90000"/>
              </a:lnSpc>
              <a:spcBef>
                <a:spcPct val="0"/>
              </a:spcBef>
            </a:pPr>
            <a:endParaRPr lang="en-US" sz="800" smtClean="0">
              <a:latin typeface="Arial" pitchFamily="34" charset="0"/>
              <a:ea typeface="ＭＳ Ｐゴシック" pitchFamily="34" charset="-128"/>
              <a:cs typeface="Arial" pitchFamily="34" charset="0"/>
            </a:endParaRPr>
          </a:p>
          <a:p>
            <a:pPr>
              <a:lnSpc>
                <a:spcPct val="90000"/>
              </a:lnSpc>
              <a:spcBef>
                <a:spcPct val="0"/>
              </a:spcBef>
            </a:pPr>
            <a:r>
              <a:rPr lang="en-US" smtClean="0">
                <a:latin typeface="Arial" pitchFamily="34" charset="0"/>
                <a:ea typeface="ＭＳ Ｐゴシック" pitchFamily="34" charset="-128"/>
                <a:cs typeface="Arial" pitchFamily="34" charset="0"/>
              </a:rPr>
              <a:t>All selected aid applicants will also be asked to verify certain demographic data listed such as</a:t>
            </a:r>
          </a:p>
          <a:p>
            <a:pPr lvl="1">
              <a:lnSpc>
                <a:spcPct val="90000"/>
              </a:lnSpc>
              <a:spcBef>
                <a:spcPct val="0"/>
              </a:spcBef>
            </a:pPr>
            <a:r>
              <a:rPr lang="en-US" smtClean="0">
                <a:latin typeface="Arial" pitchFamily="34" charset="0"/>
                <a:ea typeface="ＭＳ Ｐゴシック" pitchFamily="34" charset="-128"/>
                <a:cs typeface="Arial" pitchFamily="34" charset="0"/>
              </a:rPr>
              <a:t>Household size and number in college,</a:t>
            </a:r>
          </a:p>
          <a:p>
            <a:pPr lvl="1">
              <a:lnSpc>
                <a:spcPct val="90000"/>
              </a:lnSpc>
              <a:spcBef>
                <a:spcPct val="0"/>
              </a:spcBef>
            </a:pPr>
            <a:r>
              <a:rPr lang="en-US" smtClean="0">
                <a:latin typeface="Arial" pitchFamily="34" charset="0"/>
                <a:ea typeface="ＭＳ Ｐゴシック" pitchFamily="34" charset="-128"/>
                <a:cs typeface="Arial" pitchFamily="34" charset="0"/>
              </a:rPr>
              <a:t>Child Support paid and SNAP, if reported on the FAFSA</a:t>
            </a:r>
          </a:p>
          <a:p>
            <a:pPr lvl="1">
              <a:lnSpc>
                <a:spcPct val="90000"/>
              </a:lnSpc>
              <a:spcBef>
                <a:spcPct val="0"/>
              </a:spcBef>
            </a:pPr>
            <a:endParaRPr lang="en-US" sz="800" smtClean="0">
              <a:latin typeface="Arial" pitchFamily="34" charset="0"/>
              <a:ea typeface="ＭＳ Ｐゴシック" pitchFamily="34" charset="-128"/>
              <a:cs typeface="Arial" pitchFamily="34" charset="0"/>
            </a:endParaRPr>
          </a:p>
          <a:p>
            <a:pPr>
              <a:lnSpc>
                <a:spcPct val="90000"/>
              </a:lnSpc>
              <a:spcBef>
                <a:spcPct val="0"/>
              </a:spcBef>
            </a:pPr>
            <a:r>
              <a:rPr lang="en-US" smtClean="0">
                <a:latin typeface="Arial" pitchFamily="34" charset="0"/>
                <a:ea typeface="ＭＳ Ｐゴシック" pitchFamily="34" charset="-128"/>
                <a:cs typeface="Arial" pitchFamily="34" charset="0"/>
              </a:rPr>
              <a:t>Some colleges and universities may require the verification of additional information for determining eligibility for state and their own student aid funds.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fld id="{083B97FC-8ABA-4027-B17E-3A38BAA8B6CD}" type="slidenum">
              <a:rPr lang="en-US" sz="1700">
                <a:latin typeface="Times New Roman" pitchFamily="18" charset="0"/>
                <a:ea typeface="ＭＳ Ｐゴシック" pitchFamily="34" charset="-128"/>
              </a:rPr>
              <a:pPr eaLnBrk="0" fontAlgn="base" hangingPunct="0">
                <a:spcBef>
                  <a:spcPct val="0"/>
                </a:spcBef>
                <a:spcAft>
                  <a:spcPct val="0"/>
                </a:spcAft>
              </a:pPr>
              <a:t>5</a:t>
            </a:fld>
            <a:endParaRPr lang="en-US" sz="1700">
              <a:latin typeface="Times New Roman" pitchFamily="18" charset="0"/>
              <a:ea typeface="ＭＳ Ｐゴシック" pitchFamily="34" charset="-128"/>
            </a:endParaRPr>
          </a:p>
        </p:txBody>
      </p:sp>
      <p:sp>
        <p:nvSpPr>
          <p:cNvPr id="131075" name="Rectangle 2"/>
          <p:cNvSpPr>
            <a:spLocks noGrp="1" noRot="1" noChangeAspect="1" noChangeArrowheads="1" noTextEdit="1"/>
          </p:cNvSpPr>
          <p:nvPr>
            <p:ph type="sldImg"/>
          </p:nvPr>
        </p:nvSpPr>
        <p:spPr bwMode="auto">
          <a:xfrm>
            <a:off x="1597025" y="682625"/>
            <a:ext cx="3530600" cy="2647950"/>
          </a:xfrm>
          <a:noFill/>
          <a:ln>
            <a:solidFill>
              <a:srgbClr val="000000"/>
            </a:solidFill>
            <a:miter lim="800000"/>
            <a:headEnd/>
            <a:tailEnd/>
          </a:ln>
        </p:spPr>
      </p:sp>
      <p:sp>
        <p:nvSpPr>
          <p:cNvPr id="100357" name="Rectangle 3"/>
          <p:cNvSpPr>
            <a:spLocks noGrp="1" noChangeArrowheads="1"/>
          </p:cNvSpPr>
          <p:nvPr>
            <p:ph type="body" idx="1"/>
          </p:nvPr>
        </p:nvSpPr>
        <p:spPr>
          <a:xfrm>
            <a:off x="457200" y="3429000"/>
            <a:ext cx="6170613" cy="5340350"/>
          </a:xfrm>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40" tIns="46021" rIns="92040" bIns="46021"/>
          <a:lstStyle/>
          <a:p>
            <a:pPr fontAlgn="auto">
              <a:lnSpc>
                <a:spcPct val="110000"/>
              </a:lnSpc>
              <a:spcBef>
                <a:spcPts val="0"/>
              </a:spcBef>
              <a:spcAft>
                <a:spcPts val="0"/>
              </a:spcAft>
              <a:defRPr/>
            </a:pPr>
            <a:r>
              <a:rPr lang="en-US" sz="1050" dirty="0" smtClean="0">
                <a:latin typeface="Arial" charset="0"/>
                <a:ea typeface="ＭＳ Ｐゴシック" pitchFamily="34" charset="-128"/>
              </a:rPr>
              <a:t>The</a:t>
            </a:r>
            <a:r>
              <a:rPr lang="en-US" sz="1100" dirty="0" smtClean="0">
                <a:latin typeface="Arial" charset="0"/>
                <a:ea typeface="ＭＳ Ｐゴシック" pitchFamily="34" charset="-128"/>
              </a:rPr>
              <a:t>r</a:t>
            </a:r>
            <a:r>
              <a:rPr lang="en-US" sz="1050" dirty="0" smtClean="0">
                <a:latin typeface="Arial" charset="0"/>
                <a:ea typeface="ＭＳ Ｐゴシック" pitchFamily="34" charset="-128"/>
              </a:rPr>
              <a:t>e are a number of important financial aid forms:</a:t>
            </a:r>
          </a:p>
          <a:p>
            <a:pPr fontAlgn="auto">
              <a:lnSpc>
                <a:spcPct val="110000"/>
              </a:lnSpc>
              <a:spcBef>
                <a:spcPts val="0"/>
              </a:spcBef>
              <a:spcAft>
                <a:spcPts val="0"/>
              </a:spcAft>
              <a:defRPr/>
            </a:pPr>
            <a:endParaRPr lang="en-US" sz="1050" dirty="0" smtClean="0">
              <a:latin typeface="Arial" charset="0"/>
              <a:ea typeface="ＭＳ Ｐゴシック" pitchFamily="34" charset="-128"/>
            </a:endParaRPr>
          </a:p>
          <a:p>
            <a:pPr marL="120650" lvl="1" indent="-68263" fontAlgn="auto">
              <a:lnSpc>
                <a:spcPct val="110000"/>
              </a:lnSpc>
              <a:spcBef>
                <a:spcPts val="0"/>
              </a:spcBef>
              <a:spcAft>
                <a:spcPts val="0"/>
              </a:spcAft>
              <a:buFont typeface="Wingdings" pitchFamily="2" charset="2"/>
              <a:buNone/>
              <a:defRPr/>
            </a:pPr>
            <a:r>
              <a:rPr lang="en-US" sz="1050" dirty="0" smtClean="0">
                <a:latin typeface="Arial" charset="0"/>
                <a:ea typeface="ＭＳ Ｐゴシック" pitchFamily="34" charset="-128"/>
              </a:rPr>
              <a:t>-</a:t>
            </a:r>
            <a:r>
              <a:rPr lang="en-US" sz="1050" b="1" dirty="0" smtClean="0">
                <a:latin typeface="Arial" charset="0"/>
                <a:ea typeface="ＭＳ Ｐゴシック" pitchFamily="34" charset="-128"/>
              </a:rPr>
              <a:t>The Free Application for Federal Student Aid</a:t>
            </a:r>
            <a:r>
              <a:rPr lang="en-US" sz="1050" dirty="0" smtClean="0">
                <a:latin typeface="Arial" charset="0"/>
                <a:ea typeface="ＭＳ Ｐゴシック" pitchFamily="34" charset="-128"/>
              </a:rPr>
              <a:t> (FAFSA) is required by all colleges and universities for the awarding of federal and state aid.  Every student should complete the FAFSA. In some instances, a school may use the FAFSA for institutional aid as well. The FAFSA should be completed by students and their families in electronic format (FAFSA on the Web). We will discuss the FAFSA on the Web in greater detail in just a few minutes</a:t>
            </a:r>
          </a:p>
          <a:p>
            <a:pPr marL="120650" lvl="1" indent="-68263" fontAlgn="auto">
              <a:lnSpc>
                <a:spcPct val="110000"/>
              </a:lnSpc>
              <a:spcBef>
                <a:spcPts val="0"/>
              </a:spcBef>
              <a:spcAft>
                <a:spcPts val="0"/>
              </a:spcAft>
              <a:buFont typeface="Wingdings" pitchFamily="2" charset="2"/>
              <a:buNone/>
              <a:defRPr/>
            </a:pPr>
            <a:r>
              <a:rPr lang="en-US" sz="1050" dirty="0" smtClean="0">
                <a:latin typeface="Arial" charset="0"/>
                <a:ea typeface="ＭＳ Ｐゴシック" pitchFamily="34" charset="-128"/>
              </a:rPr>
              <a:t>- Undocumented students covered under AB540 should complete the California Dream Application.</a:t>
            </a:r>
          </a:p>
          <a:p>
            <a:pPr marL="120650" lvl="1" indent="-68263" fontAlgn="auto">
              <a:lnSpc>
                <a:spcPct val="110000"/>
              </a:lnSpc>
              <a:spcBef>
                <a:spcPts val="0"/>
              </a:spcBef>
              <a:spcAft>
                <a:spcPts val="0"/>
              </a:spcAft>
              <a:buFont typeface="Wingdings" pitchFamily="2" charset="2"/>
              <a:buNone/>
              <a:defRPr/>
            </a:pPr>
            <a:r>
              <a:rPr lang="en-US" sz="1050" dirty="0" smtClean="0">
                <a:latin typeface="Arial" charset="0"/>
                <a:ea typeface="ＭＳ Ｐゴシック" pitchFamily="34" charset="-128"/>
              </a:rPr>
              <a:t>-As previously mentioned, in order to be considered for a Cal Grant, students must also complete the </a:t>
            </a:r>
            <a:r>
              <a:rPr lang="en-US" sz="1050" b="1" dirty="0" smtClean="0">
                <a:latin typeface="Arial" charset="0"/>
                <a:ea typeface="ＭＳ Ｐゴシック" pitchFamily="34" charset="-128"/>
              </a:rPr>
              <a:t>Cal Grant GPA Verification Form</a:t>
            </a:r>
            <a:r>
              <a:rPr lang="en-US" sz="1050" dirty="0" smtClean="0">
                <a:latin typeface="Arial" charset="0"/>
                <a:ea typeface="ＭＳ Ｐゴシック" pitchFamily="34" charset="-128"/>
              </a:rPr>
              <a:t>. This form must be certified by their high school and submitted to the California Student Aid Commission (CSAC) by March 2, 2013.</a:t>
            </a:r>
          </a:p>
          <a:p>
            <a:pPr marL="120650" lvl="1" indent="-68263" fontAlgn="auto">
              <a:lnSpc>
                <a:spcPct val="110000"/>
              </a:lnSpc>
              <a:spcBef>
                <a:spcPts val="0"/>
              </a:spcBef>
              <a:spcAft>
                <a:spcPts val="0"/>
              </a:spcAft>
              <a:buFont typeface="Wingdings" pitchFamily="2" charset="2"/>
              <a:buNone/>
              <a:defRPr/>
            </a:pPr>
            <a:r>
              <a:rPr lang="en-US" sz="1050" dirty="0" smtClean="0">
                <a:latin typeface="Arial" charset="0"/>
                <a:ea typeface="ＭＳ Ｐゴシック" pitchFamily="34" charset="-128"/>
              </a:rPr>
              <a:t>-The </a:t>
            </a:r>
            <a:r>
              <a:rPr lang="en-US" sz="1050" b="1" dirty="0" smtClean="0">
                <a:latin typeface="Arial" charset="0"/>
                <a:ea typeface="ＭＳ Ｐゴシック" pitchFamily="34" charset="-128"/>
              </a:rPr>
              <a:t>CSS/Financial Aid PROFILE</a:t>
            </a:r>
            <a:r>
              <a:rPr lang="en-US" sz="1050" dirty="0" smtClean="0">
                <a:latin typeface="Arial" charset="0"/>
                <a:ea typeface="ＭＳ Ｐゴシック" pitchFamily="34" charset="-128"/>
              </a:rPr>
              <a:t> is used by many private or independent colleges and universities as well as a few public universities outside of California to determine eligibility for their own funds.  Some scholarship competitions may also require the CSS PROFILE.</a:t>
            </a:r>
          </a:p>
          <a:p>
            <a:pPr marL="120650" lvl="1" indent="-68263" fontAlgn="auto">
              <a:lnSpc>
                <a:spcPct val="110000"/>
              </a:lnSpc>
              <a:spcBef>
                <a:spcPts val="0"/>
              </a:spcBef>
              <a:spcAft>
                <a:spcPts val="0"/>
              </a:spcAft>
              <a:buFont typeface="Wingdings" pitchFamily="2" charset="2"/>
              <a:buNone/>
              <a:defRPr/>
            </a:pPr>
            <a:r>
              <a:rPr lang="en-US" sz="1050" dirty="0" smtClean="0">
                <a:latin typeface="Arial" charset="0"/>
                <a:ea typeface="ＭＳ Ｐゴシック" pitchFamily="34" charset="-128"/>
              </a:rPr>
              <a:t>-Some colleges or universities may require their own scholarship or financial aid applications in addition to the FAFSA.  The additional forms , such as those for the Community College Board of Governors (BOG) Fee Waiver, may collect information not requested on the FAFSA. These forms help the institution award its own funds and must be returned to the college or university directly.</a:t>
            </a:r>
          </a:p>
          <a:p>
            <a:pPr marL="120650" lvl="1" indent="-68263" fontAlgn="auto">
              <a:lnSpc>
                <a:spcPct val="110000"/>
              </a:lnSpc>
              <a:spcBef>
                <a:spcPts val="0"/>
              </a:spcBef>
              <a:spcAft>
                <a:spcPts val="0"/>
              </a:spcAft>
              <a:buFont typeface="Wingdings" pitchFamily="2" charset="2"/>
              <a:buNone/>
              <a:defRPr/>
            </a:pPr>
            <a:r>
              <a:rPr lang="en-US" sz="1050" dirty="0" smtClean="0">
                <a:latin typeface="Arial" charset="0"/>
                <a:ea typeface="ＭＳ Ｐゴシック" pitchFamily="34" charset="-128"/>
              </a:rPr>
              <a:t>-As noted earlier, many employers, organizations, and community-based agencies offering scholarships require students to complete separate applications.</a:t>
            </a:r>
          </a:p>
          <a:p>
            <a:pPr marL="120650" lvl="1" indent="-68263" fontAlgn="auto">
              <a:lnSpc>
                <a:spcPct val="110000"/>
              </a:lnSpc>
              <a:spcBef>
                <a:spcPts val="0"/>
              </a:spcBef>
              <a:spcAft>
                <a:spcPts val="0"/>
              </a:spcAft>
              <a:buFont typeface="Wingdings" pitchFamily="2" charset="2"/>
              <a:buNone/>
              <a:defRPr/>
            </a:pPr>
            <a:r>
              <a:rPr lang="en-US" sz="1050" dirty="0" smtClean="0">
                <a:latin typeface="Arial" charset="0"/>
                <a:ea typeface="ＭＳ Ｐゴシック" pitchFamily="34" charset="-128"/>
              </a:rPr>
              <a:t>-Many colleges will request copies of student and parent 2012 federal tax returns and other income documentation. We suggest the student and parents complete their 2012 federal income tax forms as soon as possible. Make sure to keep copies of these forms along with all schedules and W-2’s.</a:t>
            </a:r>
          </a:p>
          <a:p>
            <a:pPr marL="120650" lvl="1" indent="-68263" fontAlgn="auto">
              <a:lnSpc>
                <a:spcPct val="110000"/>
              </a:lnSpc>
              <a:spcBef>
                <a:spcPts val="0"/>
              </a:spcBef>
              <a:spcAft>
                <a:spcPts val="0"/>
              </a:spcAft>
              <a:buFont typeface="Wingdings" pitchFamily="2" charset="2"/>
              <a:buNone/>
              <a:defRPr/>
            </a:pPr>
            <a:r>
              <a:rPr lang="en-US" sz="1050" dirty="0" smtClean="0">
                <a:latin typeface="Arial" charset="0"/>
                <a:ea typeface="ＭＳ Ｐゴシック" pitchFamily="34" charset="-128"/>
              </a:rPr>
              <a:t>-Also be sure to submit any required applications or requested documents by the published deadlines.  At many institutions, failure to meet a deadline may jeopardize student eligibility for grants and other types of aid. We cannot emphasize this enough – </a:t>
            </a:r>
            <a:r>
              <a:rPr lang="en-US" sz="1050" b="1" dirty="0" smtClean="0">
                <a:latin typeface="Arial" charset="0"/>
                <a:ea typeface="ＭＳ Ｐゴシック" pitchFamily="34" charset="-128"/>
              </a:rPr>
              <a:t>don’t miss out by missing a deadline.</a:t>
            </a:r>
          </a:p>
          <a:p>
            <a:pPr marL="52388" lvl="1" fontAlgn="auto">
              <a:lnSpc>
                <a:spcPct val="110000"/>
              </a:lnSpc>
              <a:spcBef>
                <a:spcPts val="0"/>
              </a:spcBef>
              <a:spcAft>
                <a:spcPts val="0"/>
              </a:spcAft>
              <a:buFont typeface="Wingdings" pitchFamily="2" charset="2"/>
              <a:buNone/>
              <a:defRPr/>
            </a:pPr>
            <a:endParaRPr lang="en-US" b="1" dirty="0" smtClean="0">
              <a:latin typeface="Arial" charset="0"/>
              <a:ea typeface="ＭＳ Ｐゴシック" pitchFamily="34" charset="-128"/>
            </a:endParaRPr>
          </a:p>
          <a:p>
            <a:pPr marL="52388" algn="ctr" fontAlgn="auto">
              <a:lnSpc>
                <a:spcPct val="110000"/>
              </a:lnSpc>
              <a:spcBef>
                <a:spcPts val="0"/>
              </a:spcBef>
              <a:spcAft>
                <a:spcPts val="0"/>
              </a:spcAft>
              <a:defRPr/>
            </a:pPr>
            <a:endParaRPr lang="en-US" sz="1000" b="1" dirty="0">
              <a:latin typeface="Arial" charset="0"/>
              <a:ea typeface="ＭＳ Ｐゴシック" pitchFamily="34" charset="-128"/>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fld id="{74ABDCE9-0FF8-4764-A6EA-F2868E325811}" type="slidenum">
              <a:rPr lang="en-US" sz="1700">
                <a:latin typeface="Times New Roman" pitchFamily="18" charset="0"/>
                <a:ea typeface="ＭＳ Ｐゴシック" pitchFamily="34" charset="-128"/>
              </a:rPr>
              <a:pPr eaLnBrk="0" fontAlgn="base" hangingPunct="0">
                <a:spcBef>
                  <a:spcPct val="0"/>
                </a:spcBef>
                <a:spcAft>
                  <a:spcPct val="0"/>
                </a:spcAft>
              </a:pPr>
              <a:t>42</a:t>
            </a:fld>
            <a:endParaRPr lang="en-US" sz="1700">
              <a:latin typeface="Times New Roman" pitchFamily="18" charset="0"/>
              <a:ea typeface="ＭＳ Ｐゴシック" pitchFamily="34" charset="-128"/>
            </a:endParaRPr>
          </a:p>
        </p:txBody>
      </p:sp>
      <p:sp>
        <p:nvSpPr>
          <p:cNvPr id="203779"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203780" name="Rectangle 3"/>
          <p:cNvSpPr>
            <a:spLocks noGrp="1" noChangeArrowheads="1"/>
          </p:cNvSpPr>
          <p:nvPr>
            <p:ph type="body" idx="1"/>
          </p:nvPr>
        </p:nvSpPr>
        <p:spPr bwMode="auto">
          <a:xfrm>
            <a:off x="762000" y="4419600"/>
            <a:ext cx="5638800" cy="4078288"/>
          </a:xfrm>
          <a:noFill/>
        </p:spPr>
        <p:txBody>
          <a:bodyPr wrap="square" numCol="1" anchor="t" anchorCtr="0" compatLnSpc="1">
            <a:prstTxWarp prst="textNoShape">
              <a:avLst/>
            </a:prstTxWarp>
          </a:bodyPr>
          <a:lstStyle/>
          <a:p>
            <a:pPr>
              <a:spcBef>
                <a:spcPct val="0"/>
              </a:spcBef>
            </a:pPr>
            <a:r>
              <a:rPr lang="en-US" b="1" smtClean="0">
                <a:latin typeface="Arial" pitchFamily="34" charset="0"/>
                <a:ea typeface="ＭＳ Ｐゴシック" pitchFamily="34" charset="-128"/>
                <a:cs typeface="Arial" pitchFamily="34" charset="0"/>
              </a:rPr>
              <a:t>Check Your Cal Grant</a:t>
            </a:r>
          </a:p>
          <a:p>
            <a:pPr>
              <a:spcBef>
                <a:spcPct val="0"/>
              </a:spcBef>
            </a:pPr>
            <a:endParaRPr lang="en-US" b="1" smtClean="0">
              <a:latin typeface="Arial" pitchFamily="34" charset="0"/>
              <a:ea typeface="ＭＳ Ｐゴシック" pitchFamily="34" charset="-128"/>
              <a:cs typeface="Arial" pitchFamily="34" charset="0"/>
            </a:endParaRPr>
          </a:p>
          <a:p>
            <a:pPr>
              <a:spcBef>
                <a:spcPct val="0"/>
              </a:spcBef>
            </a:pPr>
            <a:r>
              <a:rPr lang="en-US" smtClean="0">
                <a:latin typeface="Arial" pitchFamily="34" charset="0"/>
                <a:ea typeface="ＭＳ Ｐゴシック" pitchFamily="34" charset="-128"/>
                <a:cs typeface="Arial" pitchFamily="34" charset="0"/>
              </a:rPr>
              <a:t>Students are encouraged to open a WebGrants account to manage their         Cal Grant.  After doing so, they can</a:t>
            </a:r>
          </a:p>
          <a:p>
            <a:pPr>
              <a:spcBef>
                <a:spcPct val="0"/>
              </a:spcBef>
            </a:pPr>
            <a:r>
              <a:rPr lang="en-US" smtClean="0">
                <a:latin typeface="Arial" pitchFamily="34" charset="0"/>
                <a:ea typeface="ＭＳ Ｐゴシック" pitchFamily="34" charset="-128"/>
                <a:cs typeface="Arial" pitchFamily="34" charset="0"/>
              </a:rPr>
              <a:t>            - Check their Cal Grant application and award status 24/7 </a:t>
            </a:r>
          </a:p>
          <a:p>
            <a:pPr>
              <a:spcBef>
                <a:spcPct val="0"/>
              </a:spcBef>
            </a:pPr>
            <a:r>
              <a:rPr lang="en-US" smtClean="0">
                <a:latin typeface="Arial" pitchFamily="34" charset="0"/>
                <a:ea typeface="ＭＳ Ｐゴシック" pitchFamily="34" charset="-128"/>
                <a:cs typeface="Arial" pitchFamily="34" charset="0"/>
              </a:rPr>
              <a:t>            - Confirm their high school graduation as is required to receive Cal Grant    	payment</a:t>
            </a:r>
          </a:p>
          <a:p>
            <a:pPr lvl="1">
              <a:spcBef>
                <a:spcPct val="0"/>
              </a:spcBef>
              <a:buFont typeface="Wingdings" pitchFamily="2" charset="2"/>
              <a:buNone/>
            </a:pPr>
            <a:r>
              <a:rPr lang="en-US" smtClean="0">
                <a:latin typeface="Arial" pitchFamily="34" charset="0"/>
                <a:ea typeface="ＭＳ Ｐゴシック" pitchFamily="34" charset="-128"/>
                <a:cs typeface="Arial" pitchFamily="34" charset="0"/>
              </a:rPr>
              <a:t> - Make changes to their Cal Grant school choices </a:t>
            </a:r>
          </a:p>
          <a:p>
            <a:pPr lvl="1">
              <a:spcBef>
                <a:spcPct val="0"/>
              </a:spcBef>
              <a:buFont typeface="Wingdings" pitchFamily="2" charset="2"/>
              <a:buNone/>
            </a:pPr>
            <a:r>
              <a:rPr lang="en-US" smtClean="0">
                <a:latin typeface="Arial" pitchFamily="34" charset="0"/>
                <a:ea typeface="ＭＳ Ｐゴシック" pitchFamily="34" charset="-128"/>
                <a:cs typeface="Arial" pitchFamily="34" charset="0"/>
              </a:rPr>
              <a:t> - View how much their Cal Grant may be worth at different California 	colleges and universities as well as </a:t>
            </a:r>
          </a:p>
          <a:p>
            <a:pPr lvl="1">
              <a:spcBef>
                <a:spcPct val="0"/>
              </a:spcBef>
              <a:buFont typeface="Wingdings" pitchFamily="2" charset="2"/>
              <a:buNone/>
            </a:pPr>
            <a:r>
              <a:rPr lang="en-US" smtClean="0">
                <a:latin typeface="Arial" pitchFamily="34" charset="0"/>
                <a:ea typeface="ＭＳ Ｐゴシック" pitchFamily="34" charset="-128"/>
                <a:cs typeface="Arial" pitchFamily="34" charset="0"/>
              </a:rPr>
              <a:t> - View their Cal Grant payment history </a:t>
            </a:r>
          </a:p>
          <a:p>
            <a:pPr lvl="1">
              <a:spcBef>
                <a:spcPct val="0"/>
              </a:spcBef>
              <a:buFont typeface="Wingdings" pitchFamily="2" charset="2"/>
              <a:buNone/>
            </a:pPr>
            <a:endParaRPr lang="en-US" smtClean="0">
              <a:latin typeface="Arial" pitchFamily="34" charset="0"/>
              <a:ea typeface="ＭＳ Ｐゴシック" pitchFamily="34" charset="-128"/>
              <a:cs typeface="Arial" pitchFamily="34" charset="0"/>
            </a:endParaRPr>
          </a:p>
          <a:p>
            <a:pPr>
              <a:spcBef>
                <a:spcPct val="0"/>
              </a:spcBef>
            </a:pPr>
            <a:r>
              <a:rPr lang="en-US" smtClean="0">
                <a:latin typeface="Arial" pitchFamily="34" charset="0"/>
                <a:ea typeface="ＭＳ Ｐゴシック" pitchFamily="34" charset="-128"/>
                <a:cs typeface="Arial" pitchFamily="34" charset="0"/>
              </a:rPr>
              <a:t>In addition,  they can click on links to other financial aid information and web sites.</a:t>
            </a:r>
          </a:p>
          <a:p>
            <a:pPr>
              <a:spcBef>
                <a:spcPct val="0"/>
              </a:spcBef>
            </a:pPr>
            <a:r>
              <a:rPr lang="en-US" smtClean="0">
                <a:latin typeface="Arial" pitchFamily="34" charset="0"/>
                <a:ea typeface="ＭＳ Ｐゴシック" pitchFamily="34" charset="-128"/>
                <a:cs typeface="Arial" pitchFamily="34" charset="0"/>
              </a:rPr>
              <a:t>	</a:t>
            </a:r>
          </a:p>
          <a:p>
            <a:pPr>
              <a:spcBef>
                <a:spcPct val="0"/>
              </a:spcBef>
            </a:pPr>
            <a:r>
              <a:rPr lang="en-US" smtClean="0">
                <a:latin typeface="Arial" pitchFamily="34" charset="0"/>
                <a:ea typeface="ＭＳ Ｐゴシック" pitchFamily="34" charset="-128"/>
                <a:cs typeface="Arial" pitchFamily="34" charset="0"/>
              </a:rPr>
              <a:t>Students can create a WebGrants account at: </a:t>
            </a:r>
            <a:r>
              <a:rPr lang="en-US" b="1" smtClean="0">
                <a:solidFill>
                  <a:srgbClr val="000099"/>
                </a:solidFill>
                <a:latin typeface="Arial" pitchFamily="34" charset="0"/>
                <a:ea typeface="ＭＳ Ｐゴシック" pitchFamily="34" charset="-128"/>
                <a:cs typeface="Arial" pitchFamily="34" charset="0"/>
              </a:rPr>
              <a:t>webgrants4students.org </a:t>
            </a:r>
          </a:p>
          <a:p>
            <a:pPr>
              <a:spcBef>
                <a:spcPct val="0"/>
              </a:spcBef>
            </a:pPr>
            <a:r>
              <a:rPr lang="en-US" smtClean="0">
                <a:ea typeface="ＭＳ Ｐゴシック" pitchFamily="34" charset="-128"/>
                <a:cs typeface="Arial" pitchFamily="34" charset="0"/>
              </a:rPr>
              <a:t/>
            </a:r>
            <a:br>
              <a:rPr lang="en-US" smtClean="0">
                <a:ea typeface="ＭＳ Ｐゴシック" pitchFamily="34" charset="-128"/>
                <a:cs typeface="Arial" pitchFamily="34" charset="0"/>
              </a:rPr>
            </a:br>
            <a:endParaRPr lang="en-US" smtClean="0">
              <a:latin typeface="Arial" pitchFamily="34" charset="0"/>
              <a:ea typeface="ＭＳ Ｐゴシック" pitchFamily="34" charset="-128"/>
              <a:cs typeface="Arial"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3074"/>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206851" name="Rectangle 3075"/>
          <p:cNvSpPr>
            <a:spLocks noGrp="1" noChangeArrowheads="1"/>
          </p:cNvSpPr>
          <p:nvPr>
            <p:ph type="body" idx="1"/>
          </p:nvPr>
        </p:nvSpPr>
        <p:spPr bwMode="auto">
          <a:xfrm>
            <a:off x="914400" y="4346575"/>
            <a:ext cx="5029200" cy="4122738"/>
          </a:xfrm>
          <a:noFill/>
        </p:spPr>
        <p:txBody>
          <a:bodyPr wrap="square" numCol="1" anchor="t" anchorCtr="0" compatLnSpc="1">
            <a:prstTxWarp prst="textNoShape">
              <a:avLst/>
            </a:prstTxWarp>
          </a:bodyPr>
          <a:lstStyle/>
          <a:p>
            <a:pPr>
              <a:spcBef>
                <a:spcPct val="0"/>
              </a:spcBef>
            </a:pPr>
            <a:r>
              <a:rPr lang="en-US" b="1" smtClean="0">
                <a:latin typeface="Arial" pitchFamily="34" charset="0"/>
                <a:ea typeface="ＭＳ Ｐゴシック" pitchFamily="34" charset="-128"/>
                <a:cs typeface="Arial" pitchFamily="34" charset="0"/>
              </a:rPr>
              <a:t>Questions and Answers</a:t>
            </a:r>
          </a:p>
          <a:p>
            <a:pPr>
              <a:spcBef>
                <a:spcPct val="0"/>
              </a:spcBef>
            </a:pPr>
            <a:endParaRPr lang="en-US" b="1" smtClean="0">
              <a:latin typeface="Arial" pitchFamily="34" charset="0"/>
              <a:ea typeface="ＭＳ Ｐゴシック" pitchFamily="34" charset="-128"/>
              <a:cs typeface="Arial" pitchFamily="34" charset="0"/>
            </a:endParaRPr>
          </a:p>
          <a:p>
            <a:pPr>
              <a:spcBef>
                <a:spcPct val="0"/>
              </a:spcBef>
            </a:pPr>
            <a:r>
              <a:rPr lang="en-US" smtClean="0">
                <a:latin typeface="Arial" pitchFamily="34" charset="0"/>
                <a:ea typeface="ＭＳ Ｐゴシック" pitchFamily="34" charset="-128"/>
                <a:cs typeface="Arial" pitchFamily="34" charset="0"/>
              </a:rPr>
              <a:t>We hope you have found this workshop helpful.</a:t>
            </a:r>
          </a:p>
          <a:p>
            <a:pPr>
              <a:spcBef>
                <a:spcPct val="0"/>
              </a:spcBef>
            </a:pPr>
            <a:endParaRPr lang="en-US" smtClean="0">
              <a:latin typeface="Arial" pitchFamily="34" charset="0"/>
              <a:ea typeface="ＭＳ Ｐゴシック" pitchFamily="34" charset="-128"/>
              <a:cs typeface="Arial" pitchFamily="34" charset="0"/>
            </a:endParaRPr>
          </a:p>
          <a:p>
            <a:pPr>
              <a:spcBef>
                <a:spcPct val="0"/>
              </a:spcBef>
            </a:pPr>
            <a:r>
              <a:rPr lang="en-US" smtClean="0">
                <a:latin typeface="Arial" pitchFamily="34" charset="0"/>
                <a:ea typeface="ＭＳ Ｐゴシック" pitchFamily="34" charset="-128"/>
                <a:cs typeface="Arial" pitchFamily="34" charset="0"/>
              </a:rPr>
              <a:t>We will now be glad to answer any general questions you and your family might have.</a:t>
            </a:r>
          </a:p>
          <a:p>
            <a:pPr>
              <a:spcBef>
                <a:spcPct val="0"/>
              </a:spcBef>
            </a:pPr>
            <a:endParaRPr lang="en-US" smtClean="0">
              <a:latin typeface="Arial" pitchFamily="34" charset="0"/>
              <a:ea typeface="ＭＳ Ｐゴシック" pitchFamily="34" charset="-128"/>
              <a:cs typeface="Arial" pitchFamily="34" charset="0"/>
            </a:endParaRPr>
          </a:p>
          <a:p>
            <a:pPr>
              <a:spcBef>
                <a:spcPct val="0"/>
              </a:spcBef>
            </a:pPr>
            <a:r>
              <a:rPr lang="en-US" smtClean="0">
                <a:latin typeface="Arial" pitchFamily="34" charset="0"/>
                <a:ea typeface="ＭＳ Ｐゴシック" pitchFamily="34" charset="-128"/>
                <a:cs typeface="Arial" pitchFamily="34" charset="0"/>
              </a:rPr>
              <a:t>After a brief question and answer period, volunteers will be available to help you complete the 2013-14 FAFSA on the Web, the 2013-14 Cal Grant GPA Verification Forms, and answer any questions about other financial aid documents.</a:t>
            </a:r>
          </a:p>
          <a:p>
            <a:pPr>
              <a:spcBef>
                <a:spcPct val="0"/>
              </a:spcBef>
            </a:pPr>
            <a:endParaRPr lang="en-US" smtClean="0">
              <a:ea typeface="ＭＳ Ｐゴシック" pitchFamily="34" charset="-128"/>
            </a:endParaRPr>
          </a:p>
          <a:p>
            <a:pPr>
              <a:spcBef>
                <a:spcPct val="0"/>
              </a:spcBef>
            </a:pPr>
            <a:endParaRPr lang="en-US" smtClean="0">
              <a:ea typeface="ＭＳ Ｐゴシック" pitchFamily="34" charset="-128"/>
            </a:endParaRPr>
          </a:p>
        </p:txBody>
      </p:sp>
      <p:sp>
        <p:nvSpPr>
          <p:cNvPr id="2068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7DB4FBF-7DAC-48F8-B97B-EBCFC7D53E6E}" type="slidenum">
              <a:rPr lang="en-US" sz="1700">
                <a:latin typeface="Times New Roman" pitchFamily="18" charset="0"/>
                <a:cs typeface="Times New Roman" pitchFamily="18" charset="0"/>
              </a:rPr>
              <a:pPr fontAlgn="base">
                <a:spcBef>
                  <a:spcPct val="0"/>
                </a:spcBef>
                <a:spcAft>
                  <a:spcPct val="0"/>
                </a:spcAft>
              </a:pPr>
              <a:t>43</a:t>
            </a:fld>
            <a:endParaRPr lang="en-US" sz="1700">
              <a:latin typeface="Times New Roman" pitchFamily="18" charset="0"/>
              <a:cs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fld id="{CE6EBB15-00C8-483B-A5EB-93C87DAA3EF7}" type="slidenum">
              <a:rPr lang="en-US" sz="1700">
                <a:latin typeface="Times New Roman" pitchFamily="18" charset="0"/>
                <a:ea typeface="ＭＳ Ｐゴシック" pitchFamily="34" charset="-128"/>
              </a:rPr>
              <a:pPr eaLnBrk="0" fontAlgn="base" hangingPunct="0">
                <a:spcBef>
                  <a:spcPct val="0"/>
                </a:spcBef>
                <a:spcAft>
                  <a:spcPct val="0"/>
                </a:spcAft>
              </a:pPr>
              <a:t>7</a:t>
            </a:fld>
            <a:endParaRPr lang="en-US" sz="1700">
              <a:latin typeface="Times New Roman" pitchFamily="18" charset="0"/>
              <a:ea typeface="ＭＳ Ｐゴシック" pitchFamily="34" charset="-128"/>
            </a:endParaRPr>
          </a:p>
        </p:txBody>
      </p:sp>
      <p:sp>
        <p:nvSpPr>
          <p:cNvPr id="1249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4932" name="Rectangle 3"/>
          <p:cNvSpPr>
            <a:spLocks noGrp="1" noChangeArrowheads="1"/>
          </p:cNvSpPr>
          <p:nvPr>
            <p:ph type="body" idx="1"/>
          </p:nvPr>
        </p:nvSpPr>
        <p:spPr bwMode="auto">
          <a:xfrm>
            <a:off x="490538" y="4267200"/>
            <a:ext cx="5867400" cy="4648200"/>
          </a:xfrm>
          <a:noFill/>
        </p:spPr>
        <p:txBody>
          <a:bodyPr wrap="square" numCol="1" anchor="t" anchorCtr="0" compatLnSpc="1">
            <a:prstTxWarp prst="textNoShape">
              <a:avLst/>
            </a:prstTxWarp>
          </a:bodyPr>
          <a:lstStyle/>
          <a:p>
            <a:pPr>
              <a:spcBef>
                <a:spcPct val="0"/>
              </a:spcBef>
            </a:pPr>
            <a:r>
              <a:rPr lang="en-US" sz="800" smtClean="0">
                <a:latin typeface="Arial" pitchFamily="34" charset="0"/>
                <a:ea typeface="ＭＳ Ｐゴシック" pitchFamily="34" charset="-128"/>
                <a:cs typeface="Arial" pitchFamily="34" charset="0"/>
              </a:rPr>
              <a:t>Let’s talk about Cal Grants – an important source of grant funds provided by the state of California for California students. Students planning to attend a California college or university may be eligible to receive one of the following Cal Grants.  High school Grade Point Average (usually referred to as the GPA) is an important eligibility criterion for these grants. The Cal Grant GPA is calculated using grades from sophomore and junior years of high school and any summer grades after each of those years.</a:t>
            </a:r>
          </a:p>
          <a:p>
            <a:pPr>
              <a:spcBef>
                <a:spcPct val="0"/>
              </a:spcBef>
            </a:pPr>
            <a:endParaRPr lang="en-US" sz="800" smtClean="0">
              <a:latin typeface="Arial" pitchFamily="34" charset="0"/>
              <a:ea typeface="ＭＳ Ｐゴシック" pitchFamily="34" charset="-128"/>
              <a:cs typeface="Arial" pitchFamily="34" charset="0"/>
            </a:endParaRPr>
          </a:p>
          <a:p>
            <a:pPr>
              <a:spcBef>
                <a:spcPct val="0"/>
              </a:spcBef>
            </a:pPr>
            <a:r>
              <a:rPr lang="en-US" sz="800" smtClean="0">
                <a:latin typeface="Arial" pitchFamily="34" charset="0"/>
                <a:ea typeface="ＭＳ Ｐゴシック" pitchFamily="34" charset="-128"/>
                <a:cs typeface="Arial" pitchFamily="34" charset="0"/>
              </a:rPr>
              <a:t>Please note: for purposes of the Cal Grant A and B Entitlement Awards,  a “recent high school graduate” is defined as a student who is applying for a Cal Grant within 18 months of high school graduation.</a:t>
            </a:r>
          </a:p>
          <a:p>
            <a:pPr>
              <a:spcBef>
                <a:spcPct val="0"/>
              </a:spcBef>
            </a:pPr>
            <a:endParaRPr lang="en-US" sz="800" smtClean="0">
              <a:latin typeface="Arial" pitchFamily="34" charset="0"/>
              <a:ea typeface="ＭＳ Ｐゴシック" pitchFamily="34" charset="-128"/>
              <a:cs typeface="Arial" pitchFamily="34" charset="0"/>
            </a:endParaRPr>
          </a:p>
          <a:p>
            <a:pPr marL="1347788" lvl="1" indent="-898525">
              <a:spcBef>
                <a:spcPct val="0"/>
              </a:spcBef>
            </a:pPr>
            <a:r>
              <a:rPr lang="en-US" sz="800" b="1" smtClean="0">
                <a:latin typeface="Arial" pitchFamily="34" charset="0"/>
                <a:ea typeface="ＭＳ Ｐゴシック" pitchFamily="34" charset="-128"/>
                <a:cs typeface="Arial" pitchFamily="34" charset="0"/>
              </a:rPr>
              <a:t>Cal Grant A</a:t>
            </a:r>
            <a:r>
              <a:rPr lang="en-US" sz="800" smtClean="0">
                <a:latin typeface="Arial" pitchFamily="34" charset="0"/>
                <a:ea typeface="ＭＳ Ｐゴシック" pitchFamily="34" charset="-128"/>
                <a:cs typeface="Arial" pitchFamily="34" charset="0"/>
              </a:rPr>
              <a:t>  - To be eligible, students need a minimum 3.0 GPA  - that is a B average on a 4.0 scale - and must demonstrate financial need of at least $1,500 at the college they plan to attend. Their families must also have income and assets that are lower than the state-established ceilings. This grant currently covers system-wide fees at the California State University and University of California campuses and up to $9,223 of tuition and fees at independent California colleges and universities.  The grant may be renewable for three additional years if student and family continue to meet state-established income and asset ceilings.</a:t>
            </a:r>
          </a:p>
          <a:p>
            <a:pPr marL="1347788" lvl="1" indent="-898525">
              <a:spcBef>
                <a:spcPct val="0"/>
              </a:spcBef>
            </a:pPr>
            <a:r>
              <a:rPr lang="en-US" sz="800" smtClean="0">
                <a:latin typeface="Arial" pitchFamily="34" charset="0"/>
                <a:ea typeface="ＭＳ Ｐゴシック" pitchFamily="34" charset="-128"/>
                <a:cs typeface="Arial" pitchFamily="34" charset="0"/>
              </a:rPr>
              <a:t> </a:t>
            </a:r>
          </a:p>
          <a:p>
            <a:pPr marL="1347788" lvl="1" indent="-898525">
              <a:spcBef>
                <a:spcPct val="0"/>
              </a:spcBef>
            </a:pPr>
            <a:r>
              <a:rPr lang="en-US" sz="800" b="1" smtClean="0">
                <a:latin typeface="Arial" pitchFamily="34" charset="0"/>
                <a:ea typeface="ＭＳ Ｐゴシック" pitchFamily="34" charset="-128"/>
                <a:cs typeface="Arial" pitchFamily="34" charset="0"/>
              </a:rPr>
              <a:t>Cal Grant B</a:t>
            </a:r>
            <a:r>
              <a:rPr lang="en-US" sz="800" smtClean="0">
                <a:latin typeface="Arial" pitchFamily="34" charset="0"/>
                <a:ea typeface="ＭＳ Ｐゴシック" pitchFamily="34" charset="-128"/>
                <a:cs typeface="Arial" pitchFamily="34" charset="0"/>
              </a:rPr>
              <a:t> -  This grant is for students who have a minimum  2.0 GPA  - that is a C average, financial need of at least $700, and who come from very low-income families.  Students must also meet the other criteria mentioned already. This grant provides a small stipend of about $1,551 per year for up to four years to help with living expenses at all schools. In addition, the grant covers system-wide fees at California public 4-year institutions and up to $9,223 of tuition and fees at independent 4-year California schools. In most cases, the tuition and fee portion of the Cal Grant B is available to students in their 2</a:t>
            </a:r>
            <a:r>
              <a:rPr lang="en-US" sz="800" baseline="30000" smtClean="0">
                <a:latin typeface="Arial" pitchFamily="34" charset="0"/>
                <a:ea typeface="ＭＳ Ｐゴシック" pitchFamily="34" charset="-128"/>
                <a:cs typeface="Arial" pitchFamily="34" charset="0"/>
              </a:rPr>
              <a:t>nd</a:t>
            </a:r>
            <a:r>
              <a:rPr lang="en-US" sz="800" smtClean="0">
                <a:latin typeface="Arial" pitchFamily="34" charset="0"/>
                <a:ea typeface="ＭＳ Ｐゴシック" pitchFamily="34" charset="-128"/>
                <a:cs typeface="Arial" pitchFamily="34" charset="0"/>
              </a:rPr>
              <a:t> through 4</a:t>
            </a:r>
            <a:r>
              <a:rPr lang="en-US" sz="800" baseline="30000" smtClean="0">
                <a:latin typeface="Arial" pitchFamily="34" charset="0"/>
                <a:ea typeface="ＭＳ Ｐゴシック" pitchFamily="34" charset="-128"/>
                <a:cs typeface="Arial" pitchFamily="34" charset="0"/>
              </a:rPr>
              <a:t>th</a:t>
            </a:r>
            <a:r>
              <a:rPr lang="en-US" sz="800" smtClean="0">
                <a:latin typeface="Arial" pitchFamily="34" charset="0"/>
                <a:ea typeface="ＭＳ Ｐゴシック" pitchFamily="34" charset="-128"/>
                <a:cs typeface="Arial" pitchFamily="34" charset="0"/>
              </a:rPr>
              <a:t> years only. </a:t>
            </a:r>
          </a:p>
          <a:p>
            <a:pPr marL="1347788" lvl="1" indent="-898525">
              <a:spcBef>
                <a:spcPct val="0"/>
              </a:spcBef>
            </a:pPr>
            <a:endParaRPr lang="en-US" sz="800" smtClean="0">
              <a:latin typeface="Arial" pitchFamily="34" charset="0"/>
              <a:ea typeface="ＭＳ Ｐゴシック" pitchFamily="34" charset="-128"/>
              <a:cs typeface="Arial" pitchFamily="34" charset="0"/>
            </a:endParaRPr>
          </a:p>
          <a:p>
            <a:pPr marL="1347788" lvl="1" indent="-898525">
              <a:spcBef>
                <a:spcPct val="0"/>
              </a:spcBef>
            </a:pPr>
            <a:r>
              <a:rPr lang="en-US" sz="800" b="1" smtClean="0">
                <a:latin typeface="Arial" pitchFamily="34" charset="0"/>
                <a:ea typeface="ＭＳ Ｐゴシック" pitchFamily="34" charset="-128"/>
                <a:cs typeface="Arial" pitchFamily="34" charset="0"/>
              </a:rPr>
              <a:t>Cal Grant C</a:t>
            </a:r>
            <a:r>
              <a:rPr lang="en-US" sz="800" smtClean="0">
                <a:latin typeface="Arial" pitchFamily="34" charset="0"/>
                <a:ea typeface="ＭＳ Ｐゴシック" pitchFamily="34" charset="-128"/>
                <a:cs typeface="Arial" pitchFamily="34" charset="0"/>
              </a:rPr>
              <a:t> - This grant is for students from low income families attending occupational or vocational schools including community college programs of less than 24 months in length. The Cal Grant C may renewable for one additional year if student and family continue to meet state-established income and asset ceilings.</a:t>
            </a:r>
          </a:p>
          <a:p>
            <a:pPr>
              <a:spcBef>
                <a:spcPct val="0"/>
              </a:spcBef>
            </a:pPr>
            <a:r>
              <a:rPr lang="en-US" sz="800" smtClean="0">
                <a:solidFill>
                  <a:srgbClr val="C0504D"/>
                </a:solidFill>
                <a:latin typeface="Arial" pitchFamily="34" charset="0"/>
                <a:cs typeface="Arial" pitchFamily="34" charset="0"/>
              </a:rPr>
              <a:t>		</a:t>
            </a:r>
          </a:p>
          <a:p>
            <a:pPr>
              <a:spcBef>
                <a:spcPct val="0"/>
              </a:spcBef>
            </a:pPr>
            <a:r>
              <a:rPr lang="en-US" sz="800" smtClean="0">
                <a:solidFill>
                  <a:srgbClr val="C0504D"/>
                </a:solidFill>
                <a:latin typeface="Arial" pitchFamily="34" charset="0"/>
                <a:cs typeface="Arial" pitchFamily="34" charset="0"/>
              </a:rPr>
              <a:t>	</a:t>
            </a:r>
            <a:r>
              <a:rPr lang="en-US" sz="800" smtClean="0">
                <a:latin typeface="Arial" pitchFamily="34" charset="0"/>
                <a:cs typeface="Arial" pitchFamily="34" charset="0"/>
              </a:rPr>
              <a:t>             Priority for Cal Grant C now given based on Occupational Goals that meet two of the following:</a:t>
            </a:r>
          </a:p>
          <a:p>
            <a:pPr>
              <a:spcBef>
                <a:spcPct val="0"/>
              </a:spcBef>
            </a:pPr>
            <a:r>
              <a:rPr lang="en-US" sz="800" smtClean="0">
                <a:latin typeface="Arial" pitchFamily="34" charset="0"/>
                <a:cs typeface="Arial" pitchFamily="34" charset="0"/>
              </a:rPr>
              <a:t>	      	</a:t>
            </a:r>
          </a:p>
          <a:p>
            <a:pPr>
              <a:spcBef>
                <a:spcPct val="0"/>
              </a:spcBef>
            </a:pPr>
            <a:r>
              <a:rPr lang="en-US" sz="800" smtClean="0">
                <a:latin typeface="Arial" pitchFamily="34" charset="0"/>
                <a:cs typeface="Arial" pitchFamily="34" charset="0"/>
              </a:rPr>
              <a:t>		high employment need:</a:t>
            </a:r>
          </a:p>
          <a:p>
            <a:pPr>
              <a:spcBef>
                <a:spcPct val="0"/>
              </a:spcBef>
            </a:pPr>
            <a:r>
              <a:rPr lang="en-US" sz="800" smtClean="0">
                <a:latin typeface="Arial" pitchFamily="34" charset="0"/>
                <a:cs typeface="Arial" pitchFamily="34" charset="0"/>
              </a:rPr>
              <a:t>		high employment growth; </a:t>
            </a:r>
          </a:p>
          <a:p>
            <a:pPr>
              <a:spcBef>
                <a:spcPct val="0"/>
              </a:spcBef>
            </a:pPr>
            <a:r>
              <a:rPr lang="en-US" sz="800" smtClean="0">
                <a:latin typeface="Arial" pitchFamily="34" charset="0"/>
                <a:cs typeface="Arial" pitchFamily="34" charset="0"/>
              </a:rPr>
              <a:t>		and high wages.</a:t>
            </a:r>
          </a:p>
          <a:p>
            <a:pPr marL="1347788" lvl="1" indent="-898525">
              <a:spcBef>
                <a:spcPct val="0"/>
              </a:spcBef>
            </a:pPr>
            <a:endParaRPr lang="en-US" sz="800" smtClean="0">
              <a:solidFill>
                <a:srgbClr val="C0504D"/>
              </a:solidFill>
              <a:latin typeface="Arial" pitchFamily="34" charset="0"/>
              <a:ea typeface="ＭＳ Ｐゴシック" pitchFamily="34" charset="-128"/>
              <a:cs typeface="Arial" pitchFamily="34" charset="0"/>
            </a:endParaRPr>
          </a:p>
          <a:p>
            <a:pPr marL="1347788" lvl="1" indent="-898525">
              <a:spcBef>
                <a:spcPct val="0"/>
              </a:spcBef>
            </a:pPr>
            <a:r>
              <a:rPr lang="en-US" sz="800" smtClean="0">
                <a:solidFill>
                  <a:srgbClr val="C0504D"/>
                </a:solidFill>
                <a:latin typeface="Arial" pitchFamily="34" charset="0"/>
                <a:ea typeface="ＭＳ Ｐゴシック" pitchFamily="34" charset="-128"/>
                <a:cs typeface="Arial" pitchFamily="34" charset="0"/>
              </a:rPr>
              <a:t>. </a:t>
            </a:r>
          </a:p>
          <a:p>
            <a:pPr>
              <a:spcBef>
                <a:spcPct val="0"/>
              </a:spcBef>
              <a:buFont typeface="Symbol" pitchFamily="18" charset="2"/>
              <a:buNone/>
            </a:pPr>
            <a:endParaRPr lang="en-US" sz="800" smtClean="0">
              <a:solidFill>
                <a:srgbClr val="C0504D"/>
              </a:solidFill>
              <a:latin typeface="Arial" pitchFamily="34" charset="0"/>
              <a:ea typeface="ＭＳ Ｐゴシック" pitchFamily="34" charset="-128"/>
              <a:cs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25955" name="Rectangle 3"/>
          <p:cNvSpPr>
            <a:spLocks noGrp="1" noChangeArrowheads="1"/>
          </p:cNvSpPr>
          <p:nvPr>
            <p:ph type="body" idx="1"/>
          </p:nvPr>
        </p:nvSpPr>
        <p:spPr bwMode="auto">
          <a:xfrm>
            <a:off x="533400" y="4379913"/>
            <a:ext cx="5867400" cy="4230687"/>
          </a:xfrm>
          <a:noFill/>
        </p:spPr>
        <p:txBody>
          <a:bodyPr wrap="square" numCol="1" anchor="t" anchorCtr="0" compatLnSpc="1">
            <a:prstTxWarp prst="textNoShape">
              <a:avLst/>
            </a:prstTxWarp>
          </a:bodyPr>
          <a:lstStyle/>
          <a:p>
            <a:pPr>
              <a:spcBef>
                <a:spcPct val="0"/>
              </a:spcBef>
            </a:pPr>
            <a:r>
              <a:rPr lang="en-US" smtClean="0">
                <a:latin typeface="Arial" pitchFamily="34" charset="0"/>
                <a:ea typeface="ＭＳ Ｐゴシック" pitchFamily="34" charset="-128"/>
              </a:rPr>
              <a:t>To be eligible for a Cal Grant, the student must also:</a:t>
            </a:r>
          </a:p>
          <a:p>
            <a:pPr marL="622300" lvl="1" indent="-173038">
              <a:spcBef>
                <a:spcPct val="70000"/>
              </a:spcBef>
              <a:buFontTx/>
              <a:buChar char="•"/>
            </a:pPr>
            <a:r>
              <a:rPr lang="en-US" smtClean="0">
                <a:latin typeface="Arial" pitchFamily="34" charset="0"/>
                <a:ea typeface="ＭＳ Ｐゴシック" pitchFamily="34" charset="-128"/>
              </a:rPr>
              <a:t>be a U.S. citizen or eligible noncitizen as defined in the Free Application for Federal Student Aid (FAFSA).. If a student qualifies under AB540, he/she may qualify for Cal Grant. We’ll talk more about what this means later in the session</a:t>
            </a:r>
          </a:p>
          <a:p>
            <a:pPr marL="622300" lvl="1" indent="-173038">
              <a:spcBef>
                <a:spcPct val="70000"/>
              </a:spcBef>
              <a:buFontTx/>
              <a:buChar char="•"/>
            </a:pPr>
            <a:r>
              <a:rPr lang="en-US" smtClean="0">
                <a:latin typeface="Arial" pitchFamily="34" charset="0"/>
                <a:ea typeface="ＭＳ Ｐゴシック" pitchFamily="34" charset="-128"/>
              </a:rPr>
              <a:t>be a California resident</a:t>
            </a:r>
          </a:p>
          <a:p>
            <a:pPr marL="622300" lvl="1" indent="-173038">
              <a:spcBef>
                <a:spcPct val="70000"/>
              </a:spcBef>
              <a:buFontTx/>
              <a:buChar char="•"/>
            </a:pPr>
            <a:r>
              <a:rPr lang="en-US" smtClean="0">
                <a:latin typeface="Arial" pitchFamily="34" charset="0"/>
                <a:ea typeface="ＭＳ Ｐゴシック" pitchFamily="34" charset="-128"/>
              </a:rPr>
              <a:t>attend an accredited California college or university at least half-time in the 2013-2014 academic year and each term the student is enrolled.</a:t>
            </a:r>
          </a:p>
        </p:txBody>
      </p:sp>
      <p:sp>
        <p:nvSpPr>
          <p:cNvPr id="1259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94F4344-B82D-40D8-8211-31588F2FE7A2}" type="slidenum">
              <a:rPr lang="en-US" sz="1700">
                <a:latin typeface="Times New Roman" pitchFamily="18" charset="0"/>
                <a:cs typeface="Times New Roman" pitchFamily="18" charset="0"/>
              </a:rPr>
              <a:pPr fontAlgn="base">
                <a:spcBef>
                  <a:spcPct val="0"/>
                </a:spcBef>
                <a:spcAft>
                  <a:spcPct val="0"/>
                </a:spcAft>
              </a:pPr>
              <a:t>8</a:t>
            </a:fld>
            <a:endParaRPr lang="en-US" sz="1700">
              <a:latin typeface="Times New Roman" pitchFamily="18" charset="0"/>
              <a:cs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fld id="{2590DE1B-1C44-4B52-90AC-5414FD792A65}" type="slidenum">
              <a:rPr lang="en-US" sz="1700">
                <a:latin typeface="Times New Roman" pitchFamily="18" charset="0"/>
                <a:ea typeface="ＭＳ Ｐゴシック" pitchFamily="34" charset="-128"/>
              </a:rPr>
              <a:pPr eaLnBrk="0" fontAlgn="base" hangingPunct="0">
                <a:spcBef>
                  <a:spcPct val="0"/>
                </a:spcBef>
                <a:spcAft>
                  <a:spcPct val="0"/>
                </a:spcAft>
              </a:pPr>
              <a:t>9</a:t>
            </a:fld>
            <a:endParaRPr lang="en-US" sz="1700">
              <a:latin typeface="Times New Roman" pitchFamily="18" charset="0"/>
              <a:ea typeface="ＭＳ Ｐゴシック" pitchFamily="34" charset="-128"/>
            </a:endParaRPr>
          </a:p>
        </p:txBody>
      </p:sp>
      <p:sp>
        <p:nvSpPr>
          <p:cNvPr id="1300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0052" name="Rectangle 3"/>
          <p:cNvSpPr>
            <a:spLocks noGrp="1" noChangeArrowheads="1"/>
          </p:cNvSpPr>
          <p:nvPr>
            <p:ph type="body" idx="1"/>
          </p:nvPr>
        </p:nvSpPr>
        <p:spPr bwMode="auto">
          <a:xfrm>
            <a:off x="1219200" y="4267200"/>
            <a:ext cx="4903788" cy="4419600"/>
          </a:xfrm>
          <a:noFill/>
        </p:spPr>
        <p:txBody>
          <a:bodyPr wrap="square" lIns="91179" tIns="45590" rIns="91179" bIns="45590" numCol="1" anchor="t" anchorCtr="0" compatLnSpc="1">
            <a:prstTxWarp prst="textNoShape">
              <a:avLst/>
            </a:prstTxWarp>
          </a:bodyPr>
          <a:lstStyle/>
          <a:p>
            <a:pPr>
              <a:spcBef>
                <a:spcPct val="0"/>
              </a:spcBef>
            </a:pPr>
            <a:r>
              <a:rPr lang="en-US" smtClean="0">
                <a:latin typeface="Arial" pitchFamily="34" charset="0"/>
                <a:ea typeface="ＭＳ Ｐゴシック" pitchFamily="34" charset="-128"/>
              </a:rPr>
              <a:t>If the student is a foster youth, the California Chafee Grant may provide some additional financial aid for college. If you are the foster parent or know a foster youth, tell him/her about this special program for foster children.</a:t>
            </a:r>
          </a:p>
          <a:p>
            <a:pPr>
              <a:spcBef>
                <a:spcPct val="0"/>
              </a:spcBef>
            </a:pPr>
            <a:endParaRPr lang="en-US" smtClean="0">
              <a:latin typeface="Arial" pitchFamily="34" charset="0"/>
              <a:ea typeface="ＭＳ Ｐゴシック" pitchFamily="34" charset="-128"/>
            </a:endParaRPr>
          </a:p>
          <a:p>
            <a:pPr>
              <a:spcBef>
                <a:spcPct val="0"/>
              </a:spcBef>
            </a:pPr>
            <a:r>
              <a:rPr lang="en-US" smtClean="0">
                <a:latin typeface="Arial" pitchFamily="34" charset="0"/>
                <a:ea typeface="ＭＳ Ｐゴシック" pitchFamily="34" charset="-128"/>
              </a:rPr>
              <a:t>The California Chafee Grant program provides up to $5,000 annually to current and former foster youth for college or vocational training at any accredited college in the U.S.  The continued availability of this grant is dependent on available funding.</a:t>
            </a:r>
          </a:p>
          <a:p>
            <a:pPr>
              <a:spcBef>
                <a:spcPct val="0"/>
              </a:spcBef>
            </a:pPr>
            <a:endParaRPr lang="en-US" smtClean="0">
              <a:latin typeface="Arial" pitchFamily="34" charset="0"/>
              <a:ea typeface="ＭＳ Ｐゴシック" pitchFamily="34" charset="-128"/>
            </a:endParaRPr>
          </a:p>
          <a:p>
            <a:pPr>
              <a:spcBef>
                <a:spcPct val="0"/>
              </a:spcBef>
            </a:pPr>
            <a:r>
              <a:rPr lang="en-US" smtClean="0">
                <a:latin typeface="Arial" pitchFamily="34" charset="0"/>
                <a:ea typeface="ＭＳ Ｐゴシック" pitchFamily="34" charset="-128"/>
              </a:rPr>
              <a:t>To be eligible, foster youth must have been in California foster care on their 16th birthday and may not have reached their 22nd birthday before July 1, 2013.</a:t>
            </a:r>
          </a:p>
          <a:p>
            <a:pPr>
              <a:spcBef>
                <a:spcPct val="0"/>
              </a:spcBef>
            </a:pPr>
            <a:endParaRPr lang="en-US" smtClean="0">
              <a:latin typeface="Arial" pitchFamily="34" charset="0"/>
              <a:ea typeface="ＭＳ Ｐゴシック" pitchFamily="34" charset="-128"/>
            </a:endParaRPr>
          </a:p>
          <a:p>
            <a:pPr>
              <a:spcBef>
                <a:spcPct val="0"/>
              </a:spcBef>
            </a:pPr>
            <a:r>
              <a:rPr lang="en-US" smtClean="0">
                <a:latin typeface="Arial" pitchFamily="34" charset="0"/>
                <a:ea typeface="ＭＳ Ｐゴシック" pitchFamily="34" charset="-128"/>
              </a:rPr>
              <a:t>Students are encouraged to apply during their senior year of high school.</a:t>
            </a:r>
          </a:p>
          <a:p>
            <a:pPr>
              <a:spcBef>
                <a:spcPct val="0"/>
              </a:spcBef>
            </a:pPr>
            <a:endParaRPr lang="en-US" smtClean="0">
              <a:latin typeface="Arial" pitchFamily="34" charset="0"/>
              <a:ea typeface="ＭＳ Ｐゴシック" pitchFamily="34" charset="-128"/>
            </a:endParaRPr>
          </a:p>
          <a:p>
            <a:pPr>
              <a:spcBef>
                <a:spcPct val="0"/>
              </a:spcBef>
            </a:pPr>
            <a:r>
              <a:rPr lang="en-US" smtClean="0">
                <a:latin typeface="Arial" pitchFamily="34" charset="0"/>
                <a:ea typeface="ＭＳ Ｐゴシック" pitchFamily="34" charset="-128"/>
              </a:rPr>
              <a:t>To apply, the foster youth must complete:</a:t>
            </a:r>
          </a:p>
          <a:p>
            <a:pPr lvl="1">
              <a:spcBef>
                <a:spcPct val="0"/>
              </a:spcBef>
            </a:pPr>
            <a:r>
              <a:rPr lang="en-US" smtClean="0">
                <a:latin typeface="Arial" pitchFamily="34" charset="0"/>
                <a:ea typeface="ＭＳ Ｐゴシック" pitchFamily="34" charset="-128"/>
              </a:rPr>
              <a:t>- 2013-14 FAFSA</a:t>
            </a:r>
          </a:p>
          <a:p>
            <a:pPr lvl="1">
              <a:spcBef>
                <a:spcPct val="0"/>
              </a:spcBef>
            </a:pPr>
            <a:r>
              <a:rPr lang="en-US" smtClean="0">
                <a:latin typeface="Arial" pitchFamily="34" charset="0"/>
                <a:ea typeface="ＭＳ Ｐゴシック" pitchFamily="34" charset="-128"/>
              </a:rPr>
              <a:t>- AB540 students should complete the California Dream Act  	Application in place of the FAFSA </a:t>
            </a:r>
          </a:p>
          <a:p>
            <a:pPr lvl="1">
              <a:spcBef>
                <a:spcPct val="0"/>
              </a:spcBef>
            </a:pPr>
            <a:r>
              <a:rPr lang="en-US" smtClean="0">
                <a:latin typeface="Arial" pitchFamily="34" charset="0"/>
                <a:ea typeface="ＭＳ Ｐゴシック" pitchFamily="34" charset="-128"/>
              </a:rPr>
              <a:t>- California Chafee Grant Program Application</a:t>
            </a:r>
          </a:p>
          <a:p>
            <a:pPr>
              <a:spcBef>
                <a:spcPct val="0"/>
              </a:spcBef>
            </a:pPr>
            <a:r>
              <a:rPr lang="en-US" smtClean="0">
                <a:latin typeface="Arial" pitchFamily="34" charset="0"/>
                <a:ea typeface="ＭＳ Ｐゴシック" pitchFamily="34" charset="-128"/>
              </a:rPr>
              <a:t> </a:t>
            </a:r>
          </a:p>
          <a:p>
            <a:pPr>
              <a:spcBef>
                <a:spcPct val="0"/>
              </a:spcBef>
            </a:pPr>
            <a:r>
              <a:rPr lang="en-US" smtClean="0">
                <a:latin typeface="Arial" pitchFamily="34" charset="0"/>
                <a:ea typeface="ＭＳ Ｐゴシック" pitchFamily="34" charset="-128"/>
              </a:rPr>
              <a:t>To learn more about the Chafee Grant, go to</a:t>
            </a:r>
          </a:p>
          <a:p>
            <a:pPr algn="ctr">
              <a:spcBef>
                <a:spcPct val="0"/>
              </a:spcBef>
            </a:pPr>
            <a:r>
              <a:rPr lang="en-US" b="1" smtClean="0">
                <a:solidFill>
                  <a:srgbClr val="000099"/>
                </a:solidFill>
                <a:latin typeface="Arial" pitchFamily="34" charset="0"/>
                <a:ea typeface="ＭＳ Ｐゴシック" pitchFamily="34" charset="-128"/>
              </a:rPr>
              <a:t>www.chafee.csac.ca.gov</a:t>
            </a:r>
          </a:p>
          <a:p>
            <a:pPr lvl="1">
              <a:spcBef>
                <a:spcPct val="0"/>
              </a:spcBef>
              <a:buFont typeface="Wingdings" pitchFamily="2" charset="2"/>
              <a:buNone/>
            </a:pPr>
            <a:endParaRPr lang="en-US" b="1" smtClean="0">
              <a:solidFill>
                <a:srgbClr val="0000CC"/>
              </a:solidFill>
              <a:latin typeface="Arial" pitchFamily="34" charset="0"/>
              <a:ea typeface="ＭＳ Ｐゴシック" pitchFamily="34" charset="-128"/>
            </a:endParaRPr>
          </a:p>
          <a:p>
            <a:pPr lvl="1">
              <a:spcBef>
                <a:spcPct val="0"/>
              </a:spcBef>
              <a:buFont typeface="Wingdings" pitchFamily="2" charset="2"/>
              <a:buNone/>
            </a:pPr>
            <a:endParaRPr lang="en-US" smtClean="0">
              <a:latin typeface="Arial" pitchFamily="34" charset="0"/>
              <a:ea typeface="ＭＳ Ｐゴシック"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fld id="{F575B6FB-37DD-4B43-832D-EEFAA4B0D77F}" type="slidenum">
              <a:rPr lang="en-US" sz="1700">
                <a:latin typeface="Times New Roman" pitchFamily="18" charset="0"/>
                <a:ea typeface="ＭＳ Ｐゴシック" pitchFamily="34" charset="-128"/>
              </a:rPr>
              <a:pPr eaLnBrk="0" fontAlgn="base" hangingPunct="0">
                <a:spcBef>
                  <a:spcPct val="0"/>
                </a:spcBef>
                <a:spcAft>
                  <a:spcPct val="0"/>
                </a:spcAft>
              </a:pPr>
              <a:t>10</a:t>
            </a:fld>
            <a:endParaRPr lang="en-US" sz="1700">
              <a:latin typeface="Times New Roman" pitchFamily="18" charset="0"/>
              <a:ea typeface="ＭＳ Ｐゴシック" pitchFamily="34" charset="-128"/>
            </a:endParaRPr>
          </a:p>
        </p:txBody>
      </p:sp>
      <p:sp>
        <p:nvSpPr>
          <p:cNvPr id="146435" name="Rectangle 2"/>
          <p:cNvSpPr>
            <a:spLocks noGrp="1" noRot="1" noChangeAspect="1" noChangeArrowheads="1" noTextEdit="1"/>
          </p:cNvSpPr>
          <p:nvPr>
            <p:ph type="sldImg"/>
          </p:nvPr>
        </p:nvSpPr>
        <p:spPr bwMode="auto">
          <a:xfrm>
            <a:off x="1711325" y="315913"/>
            <a:ext cx="3441700" cy="2581275"/>
          </a:xfrm>
          <a:noFill/>
          <a:ln cap="flat">
            <a:solidFill>
              <a:srgbClr val="000000"/>
            </a:solidFill>
            <a:miter lim="800000"/>
            <a:headEnd/>
            <a:tailEnd/>
          </a:ln>
        </p:spPr>
      </p:sp>
      <p:sp>
        <p:nvSpPr>
          <p:cNvPr id="115717" name="Rectangle 3"/>
          <p:cNvSpPr>
            <a:spLocks noGrp="1" noChangeArrowheads="1"/>
          </p:cNvSpPr>
          <p:nvPr>
            <p:ph type="body" idx="1"/>
          </p:nvPr>
        </p:nvSpPr>
        <p:spPr>
          <a:xfrm>
            <a:off x="304800" y="2971800"/>
            <a:ext cx="6324600" cy="6019800"/>
          </a:xfrm>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Autofit/>
          </a:bodyPr>
          <a:lstStyle/>
          <a:p>
            <a:pPr fontAlgn="auto">
              <a:lnSpc>
                <a:spcPts val="1200"/>
              </a:lnSpc>
              <a:spcBef>
                <a:spcPct val="0"/>
              </a:spcBef>
              <a:spcAft>
                <a:spcPts val="0"/>
              </a:spcAft>
              <a:defRPr/>
            </a:pPr>
            <a:r>
              <a:rPr lang="en-US" sz="800" dirty="0">
                <a:solidFill>
                  <a:srgbClr val="000000"/>
                </a:solidFill>
                <a:latin typeface="Arial" charset="0"/>
                <a:ea typeface="ＭＳ Ｐゴシック" pitchFamily="34" charset="-128"/>
                <a:cs typeface="Arial" charset="0"/>
              </a:rPr>
              <a:t>If the student is undocumented, he/she may qualify for in-state tuition/fee costs through state law (</a:t>
            </a:r>
            <a:r>
              <a:rPr lang="en-US" sz="800" dirty="0" smtClean="0">
                <a:solidFill>
                  <a:srgbClr val="000000"/>
                </a:solidFill>
                <a:latin typeface="Arial" charset="0"/>
                <a:ea typeface="ＭＳ Ｐゴシック" pitchFamily="34" charset="-128"/>
                <a:cs typeface="Arial" charset="0"/>
              </a:rPr>
              <a:t>AB540</a:t>
            </a:r>
            <a:r>
              <a:rPr lang="en-US" sz="800" dirty="0">
                <a:solidFill>
                  <a:srgbClr val="000000"/>
                </a:solidFill>
                <a:latin typeface="Arial" charset="0"/>
                <a:ea typeface="ＭＳ Ｐゴシック" pitchFamily="34" charset="-128"/>
                <a:cs typeface="Arial" charset="0"/>
              </a:rPr>
              <a:t>). The California Dream Act (</a:t>
            </a:r>
            <a:r>
              <a:rPr lang="en-US" sz="800" dirty="0" smtClean="0">
                <a:solidFill>
                  <a:srgbClr val="000000"/>
                </a:solidFill>
                <a:latin typeface="Arial" charset="0"/>
                <a:ea typeface="ＭＳ Ｐゴシック" pitchFamily="34" charset="-128"/>
                <a:cs typeface="Arial" charset="0"/>
              </a:rPr>
              <a:t>AB130 </a:t>
            </a:r>
            <a:r>
              <a:rPr lang="en-US" sz="800" dirty="0">
                <a:solidFill>
                  <a:srgbClr val="000000"/>
                </a:solidFill>
                <a:latin typeface="Arial" charset="0"/>
                <a:ea typeface="ＭＳ Ｐゴシック" pitchFamily="34" charset="-128"/>
                <a:cs typeface="Arial" charset="0"/>
              </a:rPr>
              <a:t>and 131) </a:t>
            </a:r>
            <a:r>
              <a:rPr lang="en-US" sz="800" dirty="0" smtClean="0">
                <a:solidFill>
                  <a:srgbClr val="000000"/>
                </a:solidFill>
                <a:latin typeface="Arial" charset="0"/>
                <a:ea typeface="ＭＳ Ｐゴシック" pitchFamily="34" charset="-128"/>
                <a:cs typeface="Arial" charset="0"/>
              </a:rPr>
              <a:t>provides access </a:t>
            </a:r>
            <a:r>
              <a:rPr lang="en-US" sz="800" dirty="0">
                <a:solidFill>
                  <a:srgbClr val="000000"/>
                </a:solidFill>
                <a:latin typeface="Arial" charset="0"/>
                <a:ea typeface="ＭＳ Ｐゴシック" pitchFamily="34" charset="-128"/>
                <a:cs typeface="Arial" charset="0"/>
              </a:rPr>
              <a:t>to private scholarships administered  by public </a:t>
            </a:r>
            <a:r>
              <a:rPr lang="en-US" sz="800" dirty="0" smtClean="0">
                <a:solidFill>
                  <a:srgbClr val="000000"/>
                </a:solidFill>
                <a:latin typeface="Arial" charset="0"/>
                <a:ea typeface="ＭＳ Ｐゴシック" pitchFamily="34" charset="-128"/>
                <a:cs typeface="Arial" charset="0"/>
              </a:rPr>
              <a:t>colleges and </a:t>
            </a:r>
            <a:r>
              <a:rPr lang="en-US" sz="800" dirty="0">
                <a:solidFill>
                  <a:srgbClr val="000000"/>
                </a:solidFill>
                <a:latin typeface="Arial" charset="0"/>
                <a:ea typeface="ＭＳ Ｐゴシック" pitchFamily="34" charset="-128"/>
                <a:cs typeface="Arial" charset="0"/>
              </a:rPr>
              <a:t>universities and </a:t>
            </a:r>
            <a:r>
              <a:rPr lang="en-US" sz="800" dirty="0" smtClean="0">
                <a:solidFill>
                  <a:srgbClr val="000000"/>
                </a:solidFill>
                <a:latin typeface="Arial" charset="0"/>
                <a:ea typeface="ＭＳ Ｐゴシック" pitchFamily="34" charset="-128"/>
                <a:cs typeface="Arial" charset="0"/>
              </a:rPr>
              <a:t>state </a:t>
            </a:r>
            <a:r>
              <a:rPr lang="en-US" sz="800" dirty="0">
                <a:solidFill>
                  <a:srgbClr val="000000"/>
                </a:solidFill>
                <a:latin typeface="Arial" charset="0"/>
                <a:ea typeface="ＭＳ Ｐゴシック" pitchFamily="34" charset="-128"/>
                <a:cs typeface="Arial" charset="0"/>
              </a:rPr>
              <a:t>financial </a:t>
            </a:r>
            <a:r>
              <a:rPr lang="en-US" sz="800" dirty="0" smtClean="0">
                <a:solidFill>
                  <a:srgbClr val="000000"/>
                </a:solidFill>
                <a:latin typeface="Arial" charset="0"/>
                <a:ea typeface="ＭＳ Ｐゴシック" pitchFamily="34" charset="-128"/>
                <a:cs typeface="Arial" charset="0"/>
              </a:rPr>
              <a:t>aid. </a:t>
            </a:r>
            <a:endParaRPr lang="en-US" sz="800" dirty="0">
              <a:solidFill>
                <a:srgbClr val="000000"/>
              </a:solidFill>
              <a:latin typeface="Arial" charset="0"/>
              <a:ea typeface="ＭＳ Ｐゴシック" pitchFamily="34" charset="-128"/>
              <a:cs typeface="Arial" charset="0"/>
            </a:endParaRPr>
          </a:p>
          <a:p>
            <a:pPr fontAlgn="auto">
              <a:lnSpc>
                <a:spcPts val="1200"/>
              </a:lnSpc>
              <a:spcBef>
                <a:spcPct val="0"/>
              </a:spcBef>
              <a:spcAft>
                <a:spcPts val="0"/>
              </a:spcAft>
              <a:defRPr/>
            </a:pPr>
            <a:r>
              <a:rPr lang="en-US" sz="800" dirty="0" smtClean="0">
                <a:solidFill>
                  <a:srgbClr val="000000"/>
                </a:solidFill>
                <a:latin typeface="Arial" charset="0"/>
                <a:ea typeface="ＭＳ Ｐゴシック" pitchFamily="34" charset="-128"/>
                <a:cs typeface="Arial" charset="0"/>
              </a:rPr>
              <a:t>Learn </a:t>
            </a:r>
            <a:r>
              <a:rPr lang="en-US" sz="800" dirty="0">
                <a:solidFill>
                  <a:srgbClr val="000000"/>
                </a:solidFill>
                <a:latin typeface="Arial" charset="0"/>
                <a:ea typeface="ＭＳ Ｐゴシック" pitchFamily="34" charset="-128"/>
                <a:cs typeface="Arial" charset="0"/>
              </a:rPr>
              <a:t>more about the Dream Act, go to the California Student Aid Commissions website at www.caldreamact.org.</a:t>
            </a:r>
          </a:p>
          <a:p>
            <a:pPr fontAlgn="auto">
              <a:lnSpc>
                <a:spcPts val="1200"/>
              </a:lnSpc>
              <a:spcBef>
                <a:spcPct val="0"/>
              </a:spcBef>
              <a:spcAft>
                <a:spcPts val="0"/>
              </a:spcAft>
              <a:defRPr/>
            </a:pPr>
            <a:r>
              <a:rPr lang="en-US" sz="800" dirty="0" smtClean="0">
                <a:solidFill>
                  <a:srgbClr val="000000"/>
                </a:solidFill>
                <a:latin typeface="Arial" charset="0"/>
                <a:ea typeface="ＭＳ Ｐゴシック" pitchFamily="34" charset="-128"/>
                <a:cs typeface="Arial" charset="0"/>
              </a:rPr>
              <a:t>AB130 </a:t>
            </a:r>
            <a:r>
              <a:rPr lang="en-US" sz="800" dirty="0">
                <a:solidFill>
                  <a:srgbClr val="000000"/>
                </a:solidFill>
                <a:latin typeface="Arial" charset="0"/>
                <a:ea typeface="ＭＳ Ｐゴシック" pitchFamily="34" charset="-128"/>
                <a:cs typeface="Arial" charset="0"/>
              </a:rPr>
              <a:t>– Part 1 CA Dream Act</a:t>
            </a:r>
          </a:p>
          <a:p>
            <a:pPr fontAlgn="auto">
              <a:lnSpc>
                <a:spcPts val="1200"/>
              </a:lnSpc>
              <a:spcBef>
                <a:spcPct val="0"/>
              </a:spcBef>
              <a:spcAft>
                <a:spcPts val="0"/>
              </a:spcAft>
              <a:buClr>
                <a:srgbClr val="4F81BD"/>
              </a:buClr>
              <a:buSzPct val="65000"/>
              <a:buFont typeface="Wingdings" pitchFamily="2" charset="2"/>
              <a:buChar char="n"/>
              <a:defRPr/>
            </a:pPr>
            <a:r>
              <a:rPr lang="en-US" sz="800" dirty="0">
                <a:solidFill>
                  <a:srgbClr val="000000"/>
                </a:solidFill>
                <a:latin typeface="Arial" charset="0"/>
                <a:ea typeface="ＭＳ Ｐゴシック" pitchFamily="34" charset="-128"/>
                <a:cs typeface="Arial" charset="0"/>
              </a:rPr>
              <a:t>Signed into law on July 25, </a:t>
            </a:r>
            <a:r>
              <a:rPr lang="en-US" sz="800" dirty="0" smtClean="0">
                <a:solidFill>
                  <a:srgbClr val="000000"/>
                </a:solidFill>
                <a:latin typeface="Arial" charset="0"/>
                <a:ea typeface="ＭＳ Ｐゴシック" pitchFamily="34" charset="-128"/>
                <a:cs typeface="Arial" charset="0"/>
              </a:rPr>
              <a:t>2011</a:t>
            </a:r>
          </a:p>
          <a:p>
            <a:pPr fontAlgn="auto">
              <a:lnSpc>
                <a:spcPts val="1200"/>
              </a:lnSpc>
              <a:spcBef>
                <a:spcPct val="0"/>
              </a:spcBef>
              <a:spcAft>
                <a:spcPts val="0"/>
              </a:spcAft>
              <a:buClr>
                <a:srgbClr val="4F81BD"/>
              </a:buClr>
              <a:buSzPct val="65000"/>
              <a:buFont typeface="Wingdings" pitchFamily="2" charset="2"/>
              <a:buChar char="n"/>
              <a:defRPr/>
            </a:pPr>
            <a:r>
              <a:rPr lang="en-US" sz="800" dirty="0" smtClean="0">
                <a:solidFill>
                  <a:srgbClr val="000000"/>
                </a:solidFill>
                <a:latin typeface="Arial" charset="0"/>
                <a:ea typeface="ＭＳ Ｐゴシック" pitchFamily="34" charset="-128"/>
                <a:cs typeface="Arial" charset="0"/>
              </a:rPr>
              <a:t>Became </a:t>
            </a:r>
            <a:r>
              <a:rPr lang="en-US" sz="800" dirty="0">
                <a:solidFill>
                  <a:srgbClr val="000000"/>
                </a:solidFill>
                <a:latin typeface="Arial" charset="0"/>
                <a:ea typeface="ＭＳ Ｐゴシック" pitchFamily="34" charset="-128"/>
                <a:cs typeface="Arial" charset="0"/>
              </a:rPr>
              <a:t>effective January </a:t>
            </a:r>
            <a:r>
              <a:rPr lang="en-US" sz="800" dirty="0" smtClean="0">
                <a:solidFill>
                  <a:srgbClr val="000000"/>
                </a:solidFill>
                <a:latin typeface="Arial" charset="0"/>
                <a:ea typeface="ＭＳ Ｐゴシック" pitchFamily="34" charset="-128"/>
                <a:cs typeface="Arial" charset="0"/>
              </a:rPr>
              <a:t>1, 2012</a:t>
            </a:r>
            <a:endParaRPr lang="en-US" sz="800" dirty="0">
              <a:solidFill>
                <a:srgbClr val="000000"/>
              </a:solidFill>
              <a:latin typeface="Arial" charset="0"/>
              <a:ea typeface="ＭＳ Ｐゴシック" pitchFamily="34" charset="-128"/>
              <a:cs typeface="Arial" charset="0"/>
            </a:endParaRPr>
          </a:p>
          <a:p>
            <a:pPr fontAlgn="auto">
              <a:lnSpc>
                <a:spcPts val="1200"/>
              </a:lnSpc>
              <a:spcBef>
                <a:spcPct val="0"/>
              </a:spcBef>
              <a:spcAft>
                <a:spcPts val="0"/>
              </a:spcAft>
              <a:buClr>
                <a:srgbClr val="4F81BD"/>
              </a:buClr>
              <a:buSzPct val="65000"/>
              <a:buFont typeface="Wingdings" pitchFamily="2" charset="2"/>
              <a:buChar char="n"/>
              <a:defRPr/>
            </a:pPr>
            <a:r>
              <a:rPr lang="en-US" sz="800" dirty="0">
                <a:solidFill>
                  <a:srgbClr val="000000"/>
                </a:solidFill>
                <a:latin typeface="Arial" charset="0"/>
                <a:ea typeface="ＭＳ Ｐゴシック" pitchFamily="34" charset="-128"/>
                <a:cs typeface="Arial" charset="0"/>
              </a:rPr>
              <a:t> Allows students who meet </a:t>
            </a:r>
            <a:r>
              <a:rPr lang="en-US" sz="800" dirty="0" smtClean="0">
                <a:solidFill>
                  <a:srgbClr val="000000"/>
                </a:solidFill>
                <a:latin typeface="Arial" charset="0"/>
                <a:ea typeface="ＭＳ Ｐゴシック" pitchFamily="34" charset="-128"/>
                <a:cs typeface="Arial" charset="0"/>
              </a:rPr>
              <a:t>AB540 </a:t>
            </a:r>
            <a:r>
              <a:rPr lang="en-US" sz="800" dirty="0">
                <a:solidFill>
                  <a:srgbClr val="000000"/>
                </a:solidFill>
                <a:latin typeface="Arial" charset="0"/>
                <a:ea typeface="ＭＳ Ｐゴシック" pitchFamily="34" charset="-128"/>
                <a:cs typeface="Arial" charset="0"/>
              </a:rPr>
              <a:t>criteria to apply for </a:t>
            </a:r>
            <a:r>
              <a:rPr lang="en-US" sz="800" dirty="0" smtClean="0">
                <a:solidFill>
                  <a:srgbClr val="000000"/>
                </a:solidFill>
                <a:latin typeface="Arial" charset="0"/>
                <a:ea typeface="ＭＳ Ｐゴシック" pitchFamily="34" charset="-128"/>
                <a:cs typeface="Arial" charset="0"/>
              </a:rPr>
              <a:t>and receive available private scholarships administered through the </a:t>
            </a:r>
            <a:r>
              <a:rPr lang="en-US" sz="800" dirty="0">
                <a:solidFill>
                  <a:srgbClr val="000000"/>
                </a:solidFill>
                <a:latin typeface="Arial" charset="0"/>
                <a:ea typeface="ＭＳ Ｐゴシック" pitchFamily="34" charset="-128"/>
                <a:cs typeface="Arial" charset="0"/>
              </a:rPr>
              <a:t>public colleges and universities, including scholarships funded through private donors, alumni contributions, or individual departmental efforts</a:t>
            </a:r>
          </a:p>
          <a:p>
            <a:pPr fontAlgn="auto">
              <a:lnSpc>
                <a:spcPts val="1200"/>
              </a:lnSpc>
              <a:spcBef>
                <a:spcPct val="0"/>
              </a:spcBef>
              <a:spcAft>
                <a:spcPts val="0"/>
              </a:spcAft>
              <a:buClr>
                <a:srgbClr val="4F81BD"/>
              </a:buClr>
              <a:buSzPct val="65000"/>
              <a:buFont typeface="Wingdings" pitchFamily="2" charset="2"/>
              <a:buChar char="n"/>
              <a:defRPr/>
            </a:pPr>
            <a:r>
              <a:rPr lang="en-US" sz="800" dirty="0">
                <a:solidFill>
                  <a:srgbClr val="000000"/>
                </a:solidFill>
                <a:latin typeface="Arial" charset="0"/>
                <a:ea typeface="ＭＳ Ｐゴシック" pitchFamily="34" charset="-128"/>
                <a:cs typeface="Arial" charset="0"/>
              </a:rPr>
              <a:t> For information about how and when to apply, </a:t>
            </a:r>
            <a:r>
              <a:rPr lang="en-US" sz="800" dirty="0" smtClean="0">
                <a:solidFill>
                  <a:srgbClr val="000000"/>
                </a:solidFill>
                <a:latin typeface="Arial" charset="0"/>
                <a:ea typeface="ＭＳ Ｐゴシック" pitchFamily="34" charset="-128"/>
                <a:cs typeface="Arial" charset="0"/>
              </a:rPr>
              <a:t>AB540 </a:t>
            </a:r>
            <a:r>
              <a:rPr lang="en-US" sz="800" dirty="0">
                <a:solidFill>
                  <a:srgbClr val="000000"/>
                </a:solidFill>
                <a:latin typeface="Arial" charset="0"/>
                <a:ea typeface="ＭＳ Ｐゴシック" pitchFamily="34" charset="-128"/>
                <a:cs typeface="Arial" charset="0"/>
              </a:rPr>
              <a:t>students must contact their </a:t>
            </a:r>
            <a:r>
              <a:rPr lang="en-US" sz="800" dirty="0" smtClean="0">
                <a:solidFill>
                  <a:srgbClr val="000000"/>
                </a:solidFill>
                <a:latin typeface="Arial" charset="0"/>
                <a:ea typeface="ＭＳ Ｐゴシック" pitchFamily="34" charset="-128"/>
                <a:cs typeface="Arial" charset="0"/>
              </a:rPr>
              <a:t>public college/university financial </a:t>
            </a:r>
            <a:r>
              <a:rPr lang="en-US" sz="800" dirty="0">
                <a:solidFill>
                  <a:srgbClr val="000000"/>
                </a:solidFill>
                <a:latin typeface="Arial" charset="0"/>
                <a:ea typeface="ＭＳ Ｐゴシック" pitchFamily="34" charset="-128"/>
                <a:cs typeface="Arial" charset="0"/>
              </a:rPr>
              <a:t>aid </a:t>
            </a:r>
            <a:r>
              <a:rPr lang="en-US" sz="800" dirty="0" smtClean="0">
                <a:solidFill>
                  <a:srgbClr val="000000"/>
                </a:solidFill>
                <a:latin typeface="Arial" charset="0"/>
                <a:ea typeface="ＭＳ Ｐゴシック" pitchFamily="34" charset="-128"/>
                <a:cs typeface="Arial" charset="0"/>
              </a:rPr>
              <a:t>offices</a:t>
            </a:r>
            <a:endParaRPr lang="en-US" sz="800" dirty="0">
              <a:solidFill>
                <a:srgbClr val="000000"/>
              </a:solidFill>
              <a:latin typeface="Arial" charset="0"/>
              <a:ea typeface="ＭＳ Ｐゴシック" pitchFamily="34" charset="-128"/>
              <a:cs typeface="Arial" charset="0"/>
            </a:endParaRPr>
          </a:p>
          <a:p>
            <a:pPr fontAlgn="auto">
              <a:lnSpc>
                <a:spcPts val="1200"/>
              </a:lnSpc>
              <a:spcBef>
                <a:spcPct val="0"/>
              </a:spcBef>
              <a:spcAft>
                <a:spcPts val="0"/>
              </a:spcAft>
              <a:defRPr/>
            </a:pPr>
            <a:r>
              <a:rPr lang="en-US" sz="800" dirty="0" smtClean="0">
                <a:solidFill>
                  <a:srgbClr val="000000"/>
                </a:solidFill>
                <a:latin typeface="Arial" charset="0"/>
                <a:ea typeface="ＭＳ Ｐゴシック" pitchFamily="34" charset="-128"/>
                <a:cs typeface="Arial" charset="0"/>
              </a:rPr>
              <a:t>AB131 </a:t>
            </a:r>
            <a:r>
              <a:rPr lang="en-US" sz="800" dirty="0">
                <a:solidFill>
                  <a:srgbClr val="000000"/>
                </a:solidFill>
                <a:latin typeface="Arial" charset="0"/>
                <a:ea typeface="ＭＳ Ｐゴシック" pitchFamily="34" charset="-128"/>
                <a:cs typeface="Arial" charset="0"/>
              </a:rPr>
              <a:t>– Part 2 CA Dream Act</a:t>
            </a:r>
          </a:p>
          <a:p>
            <a:pPr fontAlgn="auto">
              <a:lnSpc>
                <a:spcPts val="1200"/>
              </a:lnSpc>
              <a:spcBef>
                <a:spcPts val="0"/>
              </a:spcBef>
              <a:spcAft>
                <a:spcPts val="0"/>
              </a:spcAft>
              <a:buClr>
                <a:srgbClr val="4F81BD"/>
              </a:buClr>
              <a:buSzPct val="65000"/>
              <a:buFont typeface="Wingdings" pitchFamily="2" charset="2"/>
              <a:buChar char="n"/>
              <a:defRPr/>
            </a:pPr>
            <a:r>
              <a:rPr lang="en-US" sz="800" dirty="0">
                <a:solidFill>
                  <a:srgbClr val="000000"/>
                </a:solidFill>
                <a:latin typeface="Arial" charset="0"/>
                <a:ea typeface="ＭＳ Ｐゴシック" pitchFamily="34" charset="-128"/>
                <a:cs typeface="Arial" charset="0"/>
              </a:rPr>
              <a:t>Signed into law on October 8, </a:t>
            </a:r>
            <a:r>
              <a:rPr lang="en-US" sz="800" dirty="0" smtClean="0">
                <a:solidFill>
                  <a:srgbClr val="000000"/>
                </a:solidFill>
                <a:latin typeface="Arial" charset="0"/>
                <a:ea typeface="ＭＳ Ｐゴシック" pitchFamily="34" charset="-128"/>
                <a:cs typeface="Arial" charset="0"/>
              </a:rPr>
              <a:t>2011</a:t>
            </a:r>
            <a:endParaRPr lang="en-US" sz="800" dirty="0">
              <a:solidFill>
                <a:srgbClr val="000000"/>
              </a:solidFill>
              <a:latin typeface="Arial" charset="0"/>
              <a:ea typeface="ＭＳ Ｐゴシック" pitchFamily="34" charset="-128"/>
              <a:cs typeface="Arial" charset="0"/>
            </a:endParaRPr>
          </a:p>
          <a:p>
            <a:pPr fontAlgn="auto">
              <a:lnSpc>
                <a:spcPts val="1200"/>
              </a:lnSpc>
              <a:spcBef>
                <a:spcPts val="0"/>
              </a:spcBef>
              <a:spcAft>
                <a:spcPts val="0"/>
              </a:spcAft>
              <a:buClr>
                <a:srgbClr val="4F81BD"/>
              </a:buClr>
              <a:buSzPct val="65000"/>
              <a:buFont typeface="Wingdings" pitchFamily="2" charset="2"/>
              <a:buChar char="n"/>
              <a:defRPr/>
            </a:pPr>
            <a:r>
              <a:rPr lang="en-US" sz="800" dirty="0" smtClean="0">
                <a:solidFill>
                  <a:srgbClr val="000000"/>
                </a:solidFill>
                <a:latin typeface="Arial" charset="0"/>
                <a:ea typeface="ＭＳ Ｐゴシック" pitchFamily="34" charset="-128"/>
                <a:cs typeface="Arial" charset="0"/>
              </a:rPr>
              <a:t>Became effective January </a:t>
            </a:r>
            <a:r>
              <a:rPr lang="en-US" sz="800" dirty="0">
                <a:solidFill>
                  <a:srgbClr val="000000"/>
                </a:solidFill>
                <a:latin typeface="Arial" charset="0"/>
                <a:ea typeface="ＭＳ Ｐゴシック" pitchFamily="34" charset="-128"/>
                <a:cs typeface="Arial" charset="0"/>
              </a:rPr>
              <a:t>1, 2013</a:t>
            </a:r>
          </a:p>
          <a:p>
            <a:pPr fontAlgn="auto">
              <a:lnSpc>
                <a:spcPts val="1200"/>
              </a:lnSpc>
              <a:spcBef>
                <a:spcPts val="0"/>
              </a:spcBef>
              <a:spcAft>
                <a:spcPts val="0"/>
              </a:spcAft>
              <a:buClr>
                <a:srgbClr val="4F81BD"/>
              </a:buClr>
              <a:buSzPct val="65000"/>
              <a:buFont typeface="Wingdings" pitchFamily="2" charset="2"/>
              <a:buChar char="n"/>
              <a:defRPr/>
            </a:pPr>
            <a:r>
              <a:rPr lang="en-US" sz="800" dirty="0">
                <a:solidFill>
                  <a:srgbClr val="000000"/>
                </a:solidFill>
                <a:latin typeface="Arial" charset="0"/>
                <a:ea typeface="ＭＳ Ｐゴシック" pitchFamily="34" charset="-128"/>
                <a:cs typeface="Arial" charset="0"/>
              </a:rPr>
              <a:t> Allows students who meet </a:t>
            </a:r>
            <a:r>
              <a:rPr lang="en-US" sz="800" dirty="0" smtClean="0">
                <a:solidFill>
                  <a:srgbClr val="000000"/>
                </a:solidFill>
                <a:latin typeface="Arial" charset="0"/>
                <a:ea typeface="ＭＳ Ｐゴシック" pitchFamily="34" charset="-128"/>
                <a:cs typeface="Arial" charset="0"/>
              </a:rPr>
              <a:t>AB540 </a:t>
            </a:r>
            <a:r>
              <a:rPr lang="en-US" sz="800" dirty="0">
                <a:solidFill>
                  <a:srgbClr val="000000"/>
                </a:solidFill>
                <a:latin typeface="Arial" charset="0"/>
                <a:ea typeface="ＭＳ Ｐゴシック" pitchFamily="34" charset="-128"/>
                <a:cs typeface="Arial" charset="0"/>
              </a:rPr>
              <a:t>criteria to</a:t>
            </a:r>
          </a:p>
          <a:p>
            <a:pPr marL="558297" lvl="1" indent="-114127" fontAlgn="auto">
              <a:lnSpc>
                <a:spcPts val="1200"/>
              </a:lnSpc>
              <a:spcBef>
                <a:spcPts val="0"/>
              </a:spcBef>
              <a:spcAft>
                <a:spcPts val="0"/>
              </a:spcAft>
              <a:buClr>
                <a:srgbClr val="4F81BD"/>
              </a:buClr>
              <a:buSzPct val="65000"/>
              <a:buFont typeface="Wingdings" pitchFamily="2" charset="2"/>
              <a:buChar char="n"/>
              <a:defRPr/>
            </a:pPr>
            <a:r>
              <a:rPr lang="en-US" sz="800" dirty="0">
                <a:solidFill>
                  <a:srgbClr val="000000"/>
                </a:solidFill>
                <a:latin typeface="Arial" charset="0"/>
                <a:ea typeface="ＭＳ Ｐゴシック" pitchFamily="34" charset="-128"/>
                <a:cs typeface="Arial" charset="0"/>
              </a:rPr>
              <a:t>Apply for &amp; receive institutional grants like UC Grant, State University Grant, Educational Opportunity Program and Educational Opportunity Program &amp; Services fee </a:t>
            </a:r>
            <a:r>
              <a:rPr lang="en-US" sz="800" dirty="0" smtClean="0">
                <a:solidFill>
                  <a:srgbClr val="000000"/>
                </a:solidFill>
                <a:latin typeface="Arial" charset="0"/>
                <a:ea typeface="ＭＳ Ｐゴシック" pitchFamily="34" charset="-128"/>
                <a:cs typeface="Arial" charset="0"/>
              </a:rPr>
              <a:t>waivers</a:t>
            </a:r>
          </a:p>
          <a:p>
            <a:pPr marL="558297" lvl="1" indent="-114127" fontAlgn="auto">
              <a:lnSpc>
                <a:spcPts val="1200"/>
              </a:lnSpc>
              <a:spcBef>
                <a:spcPts val="0"/>
              </a:spcBef>
              <a:spcAft>
                <a:spcPts val="0"/>
              </a:spcAft>
              <a:buClr>
                <a:srgbClr val="4F81BD"/>
              </a:buClr>
              <a:buSzPct val="65000"/>
              <a:buFont typeface="Wingdings" pitchFamily="2" charset="2"/>
              <a:buChar char="n"/>
              <a:defRPr/>
            </a:pPr>
            <a:r>
              <a:rPr lang="en-US" sz="800" dirty="0" smtClean="0">
                <a:solidFill>
                  <a:srgbClr val="000000"/>
                </a:solidFill>
                <a:latin typeface="Arial" charset="0"/>
                <a:ea typeface="ＭＳ Ｐゴシック" pitchFamily="34" charset="-128"/>
                <a:cs typeface="Arial" charset="0"/>
              </a:rPr>
              <a:t>Apply </a:t>
            </a:r>
            <a:r>
              <a:rPr lang="en-US" sz="800" dirty="0">
                <a:solidFill>
                  <a:srgbClr val="000000"/>
                </a:solidFill>
                <a:latin typeface="Arial" charset="0"/>
                <a:ea typeface="ＭＳ Ｐゴシック" pitchFamily="34" charset="-128"/>
                <a:cs typeface="Arial" charset="0"/>
              </a:rPr>
              <a:t>for &amp; receive Board of Governors fee waivers at the California Community Colleges</a:t>
            </a:r>
          </a:p>
          <a:p>
            <a:pPr marL="558297" lvl="1" indent="-114127" fontAlgn="auto">
              <a:lnSpc>
                <a:spcPts val="1200"/>
              </a:lnSpc>
              <a:spcBef>
                <a:spcPts val="0"/>
              </a:spcBef>
              <a:spcAft>
                <a:spcPts val="0"/>
              </a:spcAft>
              <a:buClr>
                <a:srgbClr val="4F81BD"/>
              </a:buClr>
              <a:buSzPct val="65000"/>
              <a:buFont typeface="Wingdings" pitchFamily="2" charset="2"/>
              <a:buChar char="n"/>
              <a:defRPr/>
            </a:pPr>
            <a:r>
              <a:rPr lang="en-US" sz="800" dirty="0">
                <a:solidFill>
                  <a:srgbClr val="000000"/>
                </a:solidFill>
                <a:latin typeface="Arial" charset="0"/>
                <a:ea typeface="ＭＳ Ｐゴシック" pitchFamily="34" charset="-128"/>
                <a:cs typeface="Arial" charset="0"/>
              </a:rPr>
              <a:t>Apply for &amp; receive state financial aid, including Cal Grants and Chafee Foster Youth Grant for use at eligible institutions</a:t>
            </a:r>
          </a:p>
          <a:p>
            <a:pPr fontAlgn="auto">
              <a:lnSpc>
                <a:spcPts val="1200"/>
              </a:lnSpc>
              <a:spcBef>
                <a:spcPct val="0"/>
              </a:spcBef>
              <a:spcAft>
                <a:spcPts val="0"/>
              </a:spcAft>
              <a:defRPr/>
            </a:pPr>
            <a:r>
              <a:rPr lang="en-US" sz="800" dirty="0">
                <a:solidFill>
                  <a:srgbClr val="000000"/>
                </a:solidFill>
                <a:latin typeface="Arial" charset="0"/>
                <a:ea typeface="ＭＳ Ｐゴシック" pitchFamily="34" charset="-128"/>
                <a:cs typeface="Arial" charset="0"/>
              </a:rPr>
              <a:t>Cal Grant online application (Dream App) will be </a:t>
            </a:r>
            <a:r>
              <a:rPr lang="en-US" sz="800" dirty="0" smtClean="0">
                <a:solidFill>
                  <a:srgbClr val="000000"/>
                </a:solidFill>
                <a:latin typeface="Arial" charset="0"/>
                <a:ea typeface="ＭＳ Ｐゴシック" pitchFamily="34" charset="-128"/>
                <a:cs typeface="Arial" charset="0"/>
              </a:rPr>
              <a:t>activated </a:t>
            </a:r>
            <a:r>
              <a:rPr lang="en-US" sz="800" i="1" u="sng" dirty="0" smtClean="0">
                <a:solidFill>
                  <a:srgbClr val="000000"/>
                </a:solidFill>
                <a:latin typeface="Arial" charset="0"/>
                <a:ea typeface="ＭＳ Ｐゴシック" pitchFamily="34" charset="-128"/>
                <a:cs typeface="Arial" charset="0"/>
              </a:rPr>
              <a:t>after</a:t>
            </a:r>
            <a:r>
              <a:rPr lang="en-US" sz="800" dirty="0" smtClean="0">
                <a:solidFill>
                  <a:srgbClr val="000000"/>
                </a:solidFill>
                <a:latin typeface="Arial" charset="0"/>
                <a:ea typeface="ＭＳ Ｐゴシック" pitchFamily="34" charset="-128"/>
                <a:cs typeface="Arial" charset="0"/>
              </a:rPr>
              <a:t> </a:t>
            </a:r>
            <a:r>
              <a:rPr lang="en-US" sz="800" dirty="0">
                <a:solidFill>
                  <a:srgbClr val="000000"/>
                </a:solidFill>
                <a:latin typeface="Arial" charset="0"/>
                <a:ea typeface="ＭＳ Ｐゴシック" pitchFamily="34" charset="-128"/>
                <a:cs typeface="Arial" charset="0"/>
              </a:rPr>
              <a:t>January 1, 2013 to gather financial &amp; other information </a:t>
            </a:r>
          </a:p>
          <a:p>
            <a:pPr fontAlgn="auto">
              <a:lnSpc>
                <a:spcPts val="1200"/>
              </a:lnSpc>
              <a:spcBef>
                <a:spcPct val="0"/>
              </a:spcBef>
              <a:spcAft>
                <a:spcPts val="0"/>
              </a:spcAft>
              <a:defRPr/>
            </a:pPr>
            <a:r>
              <a:rPr lang="en-US" sz="800" dirty="0">
                <a:solidFill>
                  <a:srgbClr val="000000"/>
                </a:solidFill>
                <a:latin typeface="Arial" charset="0"/>
                <a:ea typeface="ＭＳ Ｐゴシック" pitchFamily="34" charset="-128"/>
                <a:cs typeface="Arial" charset="0"/>
              </a:rPr>
              <a:t>Dream Act Cal Grants may be first used in the 2013-2014 school year</a:t>
            </a:r>
          </a:p>
          <a:p>
            <a:pPr fontAlgn="auto">
              <a:lnSpc>
                <a:spcPts val="1200"/>
              </a:lnSpc>
              <a:spcBef>
                <a:spcPct val="0"/>
              </a:spcBef>
              <a:spcAft>
                <a:spcPts val="0"/>
              </a:spcAft>
              <a:defRPr/>
            </a:pPr>
            <a:r>
              <a:rPr lang="en-US" sz="800" dirty="0">
                <a:solidFill>
                  <a:srgbClr val="000000"/>
                </a:solidFill>
                <a:latin typeface="Arial" charset="0"/>
                <a:ea typeface="ＭＳ Ｐゴシック" pitchFamily="34" charset="-128"/>
                <a:cs typeface="Arial" charset="0"/>
              </a:rPr>
              <a:t>Dream applicants must meet all other Cal Grant requirements</a:t>
            </a:r>
          </a:p>
          <a:p>
            <a:pPr fontAlgn="auto">
              <a:lnSpc>
                <a:spcPts val="1200"/>
              </a:lnSpc>
              <a:spcBef>
                <a:spcPct val="0"/>
              </a:spcBef>
              <a:spcAft>
                <a:spcPts val="0"/>
              </a:spcAft>
              <a:defRPr/>
            </a:pPr>
            <a:r>
              <a:rPr lang="en-US" sz="800" dirty="0">
                <a:solidFill>
                  <a:srgbClr val="000000"/>
                </a:solidFill>
                <a:latin typeface="Arial" charset="0"/>
                <a:ea typeface="ＭＳ Ｐゴシック" pitchFamily="34" charset="-128"/>
                <a:cs typeface="Arial" charset="0"/>
              </a:rPr>
              <a:t>For information about how and when to apply for institutional grants and fee waivers, </a:t>
            </a:r>
            <a:r>
              <a:rPr lang="en-US" sz="800" dirty="0" smtClean="0">
                <a:solidFill>
                  <a:srgbClr val="000000"/>
                </a:solidFill>
                <a:latin typeface="Arial" charset="0"/>
                <a:ea typeface="ＭＳ Ｐゴシック" pitchFamily="34" charset="-128"/>
                <a:cs typeface="Arial" charset="0"/>
              </a:rPr>
              <a:t>AB540 </a:t>
            </a:r>
            <a:r>
              <a:rPr lang="en-US" sz="800" dirty="0">
                <a:solidFill>
                  <a:srgbClr val="000000"/>
                </a:solidFill>
                <a:latin typeface="Arial" charset="0"/>
                <a:ea typeface="ＭＳ Ｐゴシック" pitchFamily="34" charset="-128"/>
                <a:cs typeface="Arial" charset="0"/>
              </a:rPr>
              <a:t>students must contact their financial aid offices	</a:t>
            </a:r>
          </a:p>
          <a:p>
            <a:pPr fontAlgn="auto">
              <a:lnSpc>
                <a:spcPts val="1200"/>
              </a:lnSpc>
              <a:spcBef>
                <a:spcPct val="0"/>
              </a:spcBef>
              <a:spcAft>
                <a:spcPts val="0"/>
              </a:spcAft>
              <a:defRPr/>
            </a:pPr>
            <a:r>
              <a:rPr lang="en-US" sz="800" dirty="0">
                <a:solidFill>
                  <a:srgbClr val="000000"/>
                </a:solidFill>
                <a:latin typeface="Arial" charset="0"/>
                <a:ea typeface="ＭＳ Ｐゴシック" pitchFamily="34" charset="-128"/>
                <a:cs typeface="Arial" charset="0"/>
              </a:rPr>
              <a:t>Students should also:</a:t>
            </a:r>
          </a:p>
          <a:p>
            <a:pPr fontAlgn="auto">
              <a:lnSpc>
                <a:spcPts val="1200"/>
              </a:lnSpc>
              <a:spcBef>
                <a:spcPts val="0"/>
              </a:spcBef>
              <a:spcAft>
                <a:spcPts val="0"/>
              </a:spcAft>
              <a:buClr>
                <a:srgbClr val="4F81BD"/>
              </a:buClr>
              <a:buSzPct val="65000"/>
              <a:buFont typeface="Wingdings" pitchFamily="2" charset="2"/>
              <a:buChar char="n"/>
              <a:defRPr/>
            </a:pPr>
            <a:r>
              <a:rPr lang="en-US" sz="800" dirty="0">
                <a:solidFill>
                  <a:srgbClr val="000000"/>
                </a:solidFill>
                <a:latin typeface="Arial" charset="0"/>
                <a:ea typeface="ＭＳ Ｐゴシック" pitchFamily="34" charset="-128"/>
                <a:cs typeface="Arial" charset="0"/>
              </a:rPr>
              <a:t>apply for all private scholarships for which they may be eligible</a:t>
            </a:r>
          </a:p>
          <a:p>
            <a:pPr marL="558297" lvl="1" indent="-114127" fontAlgn="auto">
              <a:lnSpc>
                <a:spcPts val="1200"/>
              </a:lnSpc>
              <a:spcBef>
                <a:spcPts val="0"/>
              </a:spcBef>
              <a:spcAft>
                <a:spcPts val="0"/>
              </a:spcAft>
              <a:buClr>
                <a:srgbClr val="4F81BD"/>
              </a:buClr>
              <a:buSzPct val="65000"/>
              <a:buFont typeface="Wingdings" pitchFamily="2" charset="2"/>
              <a:buChar char="n"/>
              <a:defRPr/>
            </a:pPr>
            <a:r>
              <a:rPr lang="en-US" sz="800" dirty="0">
                <a:solidFill>
                  <a:srgbClr val="000000"/>
                </a:solidFill>
                <a:latin typeface="Arial" charset="0"/>
                <a:ea typeface="ＭＳ Ｐゴシック" pitchFamily="34" charset="-128"/>
                <a:cs typeface="Arial" charset="0"/>
              </a:rPr>
              <a:t>For a list of scholarships for undocumented students, go to:                                               </a:t>
            </a:r>
            <a:endParaRPr lang="en-US" sz="800" dirty="0" smtClean="0"/>
          </a:p>
          <a:p>
            <a:pPr fontAlgn="auto">
              <a:spcBef>
                <a:spcPts val="600"/>
              </a:spcBef>
              <a:spcAft>
                <a:spcPts val="0"/>
              </a:spcAft>
              <a:defRPr/>
            </a:pPr>
            <a:r>
              <a:rPr lang="en-US" sz="800" dirty="0" smtClean="0">
                <a:latin typeface="Arial" pitchFamily="34" charset="0"/>
                <a:cs typeface="Arial" pitchFamily="34" charset="0"/>
              </a:rPr>
              <a:t>Mexican American Legal Defense Fund (MALDEF)</a:t>
            </a:r>
          </a:p>
          <a:p>
            <a:pPr lvl="1" fontAlgn="auto">
              <a:spcBef>
                <a:spcPts val="600"/>
              </a:spcBef>
              <a:spcAft>
                <a:spcPts val="0"/>
              </a:spcAft>
              <a:defRPr/>
            </a:pPr>
            <a:r>
              <a:rPr lang="en-US" sz="800" dirty="0" smtClean="0">
                <a:latin typeface="Arial" pitchFamily="34" charset="0"/>
                <a:cs typeface="Arial" pitchFamily="34" charset="0"/>
              </a:rPr>
              <a:t>maldef.org/assets/pdf/MALDEF_Scholarship_Resource_Guide.pdf</a:t>
            </a:r>
          </a:p>
          <a:p>
            <a:pPr fontAlgn="auto">
              <a:spcBef>
                <a:spcPts val="0"/>
              </a:spcBef>
              <a:spcAft>
                <a:spcPts val="0"/>
              </a:spcAft>
              <a:defRPr/>
            </a:pPr>
            <a:endParaRPr lang="en-US" sz="800" dirty="0" smtClean="0">
              <a:latin typeface="Arial" pitchFamily="34" charset="0"/>
              <a:cs typeface="Arial" pitchFamily="34" charset="0"/>
            </a:endParaRPr>
          </a:p>
          <a:p>
            <a:pPr fontAlgn="auto">
              <a:spcBef>
                <a:spcPts val="0"/>
              </a:spcBef>
              <a:spcAft>
                <a:spcPts val="0"/>
              </a:spcAft>
              <a:defRPr/>
            </a:pPr>
            <a:r>
              <a:rPr lang="en-US" sz="800" dirty="0" smtClean="0">
                <a:latin typeface="Arial" pitchFamily="34" charset="0"/>
                <a:cs typeface="Arial" pitchFamily="34" charset="0"/>
              </a:rPr>
              <a:t>California Dream Act:  www.caldreamact.org</a:t>
            </a:r>
            <a:endParaRPr lang="en-US" sz="800" dirty="0">
              <a:latin typeface="Arial" pitchFamily="34" charset="0"/>
              <a:cs typeface="Arial" pitchFamily="34" charset="0"/>
            </a:endParaRPr>
          </a:p>
          <a:p>
            <a:pPr fontAlgn="auto">
              <a:spcBef>
                <a:spcPts val="600"/>
              </a:spcBef>
              <a:spcAft>
                <a:spcPts val="0"/>
              </a:spcAft>
              <a:defRPr/>
            </a:pPr>
            <a:endParaRPr lang="en-US" sz="800" dirty="0" smtClean="0">
              <a:latin typeface="Arial" pitchFamily="34" charset="0"/>
              <a:cs typeface="Arial" pitchFamily="34" charset="0"/>
            </a:endParaRPr>
          </a:p>
          <a:p>
            <a:pPr fontAlgn="auto">
              <a:spcBef>
                <a:spcPts val="600"/>
              </a:spcBef>
              <a:spcAft>
                <a:spcPts val="0"/>
              </a:spcAft>
              <a:defRPr/>
            </a:pPr>
            <a:r>
              <a:rPr lang="en-US" sz="800" dirty="0" smtClean="0">
                <a:latin typeface="Arial" pitchFamily="34" charset="0"/>
                <a:cs typeface="Arial" pitchFamily="34" charset="0"/>
              </a:rPr>
              <a:t>Educators for Fair Consideration:  www.e4fc.org</a:t>
            </a:r>
          </a:p>
          <a:p>
            <a:pPr marL="558297" lvl="1" indent="-114127" fontAlgn="auto">
              <a:lnSpc>
                <a:spcPts val="1200"/>
              </a:lnSpc>
              <a:spcBef>
                <a:spcPts val="0"/>
              </a:spcBef>
              <a:spcAft>
                <a:spcPts val="0"/>
              </a:spcAft>
              <a:buClr>
                <a:srgbClr val="4F81BD"/>
              </a:buClr>
              <a:buSzPct val="65000"/>
              <a:buFont typeface="Wingdings" pitchFamily="2" charset="2"/>
              <a:buChar char="n"/>
              <a:defRPr/>
            </a:pPr>
            <a:r>
              <a:rPr lang="en-US" sz="800" dirty="0" smtClean="0">
                <a:solidFill>
                  <a:srgbClr val="000000"/>
                </a:solidFill>
                <a:latin typeface="Arial" pitchFamily="34" charset="0"/>
                <a:ea typeface="ＭＳ Ｐゴシック" pitchFamily="34" charset="-128"/>
                <a:cs typeface="Arial" pitchFamily="34" charset="0"/>
              </a:rPr>
              <a:t>Watch </a:t>
            </a:r>
            <a:r>
              <a:rPr lang="en-US" sz="800" dirty="0">
                <a:solidFill>
                  <a:srgbClr val="000000"/>
                </a:solidFill>
                <a:latin typeface="Arial" pitchFamily="34" charset="0"/>
                <a:ea typeface="ＭＳ Ｐゴシック" pitchFamily="34" charset="-128"/>
                <a:cs typeface="Arial" pitchFamily="34" charset="0"/>
              </a:rPr>
              <a:t>for changes in </a:t>
            </a:r>
            <a:r>
              <a:rPr lang="en-US" sz="800" dirty="0" smtClean="0">
                <a:solidFill>
                  <a:srgbClr val="000000"/>
                </a:solidFill>
                <a:latin typeface="Arial" pitchFamily="34" charset="0"/>
                <a:ea typeface="ＭＳ Ｐゴシック" pitchFamily="34" charset="-128"/>
                <a:cs typeface="Arial" pitchFamily="34" charset="0"/>
              </a:rPr>
              <a:t>federal and state laws </a:t>
            </a:r>
            <a:r>
              <a:rPr lang="en-US" sz="800" dirty="0">
                <a:solidFill>
                  <a:srgbClr val="000000"/>
                </a:solidFill>
                <a:latin typeface="Arial" pitchFamily="34" charset="0"/>
                <a:ea typeface="ＭＳ Ｐゴシック" pitchFamily="34" charset="-128"/>
                <a:cs typeface="Arial" pitchFamily="34" charset="0"/>
              </a:rPr>
              <a:t>regarding the eligibility of undocumented students</a:t>
            </a:r>
            <a:r>
              <a:rPr lang="en-US" sz="800" dirty="0" smtClean="0">
                <a:solidFill>
                  <a:srgbClr val="000000"/>
                </a:solidFill>
                <a:latin typeface="Arial" pitchFamily="34" charset="0"/>
                <a:ea typeface="ＭＳ Ｐゴシック" pitchFamily="34" charset="-128"/>
                <a:cs typeface="Arial" pitchFamily="34" charset="0"/>
              </a:rPr>
              <a:t>.</a:t>
            </a:r>
          </a:p>
          <a:p>
            <a:pPr marL="558297" lvl="1" indent="-114127" fontAlgn="auto">
              <a:lnSpc>
                <a:spcPts val="1200"/>
              </a:lnSpc>
              <a:spcBef>
                <a:spcPts val="0"/>
              </a:spcBef>
              <a:spcAft>
                <a:spcPts val="0"/>
              </a:spcAft>
              <a:buClr>
                <a:srgbClr val="4F81BD"/>
              </a:buClr>
              <a:buSzPct val="65000"/>
              <a:buFont typeface="Wingdings" pitchFamily="2" charset="2"/>
              <a:buChar char="n"/>
              <a:defRPr/>
            </a:pPr>
            <a:r>
              <a:rPr lang="en-US" sz="800" dirty="0" smtClean="0">
                <a:solidFill>
                  <a:srgbClr val="000000"/>
                </a:solidFill>
                <a:latin typeface="Arial" pitchFamily="34" charset="0"/>
                <a:ea typeface="ＭＳ Ｐゴシック" pitchFamily="34" charset="-128"/>
                <a:cs typeface="Arial" pitchFamily="34" charset="0"/>
              </a:rPr>
              <a:t>If students have questions about Deferred Action, please refer to www.uscis.gov and www.</a:t>
            </a:r>
            <a:r>
              <a:rPr lang="en-US" sz="800" dirty="0" smtClean="0">
                <a:latin typeface="Arial" pitchFamily="34" charset="0"/>
                <a:cs typeface="Arial" pitchFamily="34" charset="0"/>
              </a:rPr>
              <a:t>e4fc.org</a:t>
            </a:r>
            <a:endParaRPr lang="en-US" sz="800" dirty="0" smtClean="0">
              <a:solidFill>
                <a:srgbClr val="000000"/>
              </a:solidFill>
              <a:latin typeface="Arial" pitchFamily="34" charset="0"/>
              <a:ea typeface="ＭＳ Ｐゴシック" pitchFamily="34" charset="-128"/>
              <a:cs typeface="Arial" pitchFamily="34" charset="0"/>
            </a:endParaRPr>
          </a:p>
          <a:p>
            <a:pPr marL="558297" lvl="1" indent="-114127" fontAlgn="auto">
              <a:lnSpc>
                <a:spcPts val="1200"/>
              </a:lnSpc>
              <a:spcBef>
                <a:spcPts val="0"/>
              </a:spcBef>
              <a:spcAft>
                <a:spcPts val="0"/>
              </a:spcAft>
              <a:buClr>
                <a:srgbClr val="4F81BD"/>
              </a:buClr>
              <a:buSzPct val="65000"/>
              <a:buFont typeface="Wingdings" pitchFamily="2" charset="2"/>
              <a:buChar char="n"/>
              <a:defRPr/>
            </a:pPr>
            <a:r>
              <a:rPr lang="en-US" sz="800" dirty="0">
                <a:solidFill>
                  <a:srgbClr val="000000"/>
                </a:solidFill>
                <a:latin typeface="Arial" pitchFamily="34" charset="0"/>
                <a:ea typeface="ＭＳ Ｐゴシック" pitchFamily="34" charset="-128"/>
                <a:cs typeface="Arial" pitchFamily="34" charset="0"/>
              </a:rPr>
              <a:t>If parents have younger children, they should start inquiring in elementary, middle or high school to see if it is possible for the students to become permanent residents</a:t>
            </a:r>
            <a:r>
              <a:rPr lang="en-US" sz="800" dirty="0" smtClean="0">
                <a:solidFill>
                  <a:srgbClr val="000000"/>
                </a:solidFill>
                <a:latin typeface="Arial" pitchFamily="34" charset="0"/>
                <a:ea typeface="ＭＳ Ｐゴシック" pitchFamily="34" charset="-128"/>
                <a:cs typeface="Arial" pitchFamily="34" charset="0"/>
              </a:rPr>
              <a:t>.</a:t>
            </a:r>
            <a:endParaRPr lang="en-US" sz="800" dirty="0">
              <a:solidFill>
                <a:srgbClr val="000000"/>
              </a:solidFill>
              <a:latin typeface="Arial" pitchFamily="34" charset="0"/>
              <a:ea typeface="ＭＳ Ｐゴシック" pitchFamily="34" charset="-128"/>
              <a:cs typeface="Arial" pitchFamily="34" charset="0"/>
            </a:endParaRPr>
          </a:p>
          <a:p>
            <a:pPr fontAlgn="auto">
              <a:lnSpc>
                <a:spcPts val="1200"/>
              </a:lnSpc>
              <a:spcBef>
                <a:spcPct val="0"/>
              </a:spcBef>
              <a:spcAft>
                <a:spcPts val="0"/>
              </a:spcAft>
              <a:defRPr/>
            </a:pPr>
            <a:r>
              <a:rPr lang="en-US" sz="800" dirty="0">
                <a:solidFill>
                  <a:srgbClr val="000000"/>
                </a:solidFill>
                <a:latin typeface="Arial" pitchFamily="34" charset="0"/>
                <a:ea typeface="ＭＳ Ｐゴシック" pitchFamily="34" charset="-128"/>
                <a:cs typeface="Arial" pitchFamily="34" charset="0"/>
              </a:rPr>
              <a:t>For more information, contact the Mexican American Legal Defense and </a:t>
            </a:r>
            <a:r>
              <a:rPr lang="en-US" sz="800" dirty="0">
                <a:solidFill>
                  <a:srgbClr val="000000"/>
                </a:solidFill>
                <a:latin typeface="Arial" charset="0"/>
                <a:ea typeface="ＭＳ Ｐゴシック" pitchFamily="34" charset="-128"/>
                <a:cs typeface="Arial" charset="0"/>
              </a:rPr>
              <a:t>Education Fund (</a:t>
            </a:r>
            <a:r>
              <a:rPr lang="en-US" sz="800" dirty="0" smtClean="0">
                <a:solidFill>
                  <a:srgbClr val="000000"/>
                </a:solidFill>
                <a:latin typeface="Arial" charset="0"/>
                <a:ea typeface="ＭＳ Ｐゴシック" pitchFamily="34" charset="-128"/>
                <a:cs typeface="Arial" charset="0"/>
              </a:rPr>
              <a:t>MALDEF). </a:t>
            </a:r>
            <a:r>
              <a:rPr lang="en-US" sz="800" dirty="0">
                <a:solidFill>
                  <a:srgbClr val="000000"/>
                </a:solidFill>
                <a:latin typeface="Arial" charset="0"/>
                <a:ea typeface="ＭＳ Ｐゴシック" pitchFamily="34" charset="-128"/>
                <a:cs typeface="Arial" charset="0"/>
              </a:rPr>
              <a:t>C</a:t>
            </a:r>
            <a:r>
              <a:rPr lang="en-US" sz="800" dirty="0" smtClean="0">
                <a:solidFill>
                  <a:srgbClr val="000000"/>
                </a:solidFill>
                <a:latin typeface="Arial" charset="0"/>
                <a:ea typeface="ＭＳ Ｐゴシック" pitchFamily="34" charset="-128"/>
                <a:cs typeface="Arial" charset="0"/>
              </a:rPr>
              <a:t>all </a:t>
            </a:r>
            <a:r>
              <a:rPr lang="en-US" sz="800" dirty="0">
                <a:solidFill>
                  <a:srgbClr val="000000"/>
                </a:solidFill>
                <a:latin typeface="Arial" charset="0"/>
                <a:ea typeface="ＭＳ Ｐゴシック" pitchFamily="34" charset="-128"/>
                <a:cs typeface="Arial" charset="0"/>
              </a:rPr>
              <a:t>(213) 629-2512</a:t>
            </a:r>
          </a:p>
          <a:p>
            <a:pPr fontAlgn="auto">
              <a:lnSpc>
                <a:spcPts val="1200"/>
              </a:lnSpc>
              <a:spcBef>
                <a:spcPct val="0"/>
              </a:spcBef>
              <a:spcAft>
                <a:spcPts val="0"/>
              </a:spcAft>
              <a:defRPr/>
            </a:pPr>
            <a:r>
              <a:rPr lang="en-US" sz="800" dirty="0">
                <a:solidFill>
                  <a:srgbClr val="000000"/>
                </a:solidFill>
                <a:latin typeface="Arial" charset="0"/>
                <a:ea typeface="ＭＳ Ｐゴシック" pitchFamily="34" charset="-128"/>
                <a:cs typeface="Arial" charset="0"/>
              </a:rPr>
              <a:t>	</a:t>
            </a:r>
          </a:p>
          <a:p>
            <a:pPr marL="1079579" lvl="2" indent="-215916" fontAlgn="auto">
              <a:lnSpc>
                <a:spcPts val="1200"/>
              </a:lnSpc>
              <a:spcBef>
                <a:spcPct val="40000"/>
              </a:spcBef>
              <a:spcAft>
                <a:spcPts val="0"/>
              </a:spcAft>
              <a:buFontTx/>
              <a:buBlip>
                <a:blip r:embed="rId3"/>
              </a:buBlip>
              <a:defRPr/>
            </a:pPr>
            <a:endParaRPr lang="en-US" sz="800" b="1" dirty="0">
              <a:solidFill>
                <a:srgbClr val="000000"/>
              </a:solidFill>
              <a:latin typeface="Arial" charset="0"/>
              <a:ea typeface="ＭＳ Ｐゴシック" pitchFamily="34" charset="-128"/>
              <a:cs typeface="Arial" charset="0"/>
            </a:endParaRPr>
          </a:p>
          <a:p>
            <a:pPr marL="558297" lvl="1" indent="-114127" fontAlgn="auto">
              <a:lnSpc>
                <a:spcPts val="1200"/>
              </a:lnSpc>
              <a:spcBef>
                <a:spcPct val="0"/>
              </a:spcBef>
              <a:spcAft>
                <a:spcPts val="0"/>
              </a:spcAft>
              <a:defRPr/>
            </a:pPr>
            <a:endParaRPr lang="en-US" sz="800" b="1" dirty="0">
              <a:solidFill>
                <a:srgbClr val="0000CC"/>
              </a:solidFill>
              <a:latin typeface="Arial" charset="0"/>
              <a:ea typeface="ＭＳ Ｐゴシック" pitchFamily="34" charset="-128"/>
              <a:cs typeface="Arial" charset="0"/>
            </a:endParaRPr>
          </a:p>
          <a:p>
            <a:pPr marL="558297" lvl="1" indent="-114127" fontAlgn="auto">
              <a:lnSpc>
                <a:spcPts val="1200"/>
              </a:lnSpc>
              <a:spcBef>
                <a:spcPct val="0"/>
              </a:spcBef>
              <a:spcAft>
                <a:spcPts val="0"/>
              </a:spcAft>
              <a:defRPr/>
            </a:pPr>
            <a:endParaRPr lang="en-US" sz="800" b="1" dirty="0">
              <a:solidFill>
                <a:srgbClr val="000000"/>
              </a:solidFill>
              <a:latin typeface="Arial" charset="0"/>
              <a:ea typeface="ＭＳ Ｐゴシック" pitchFamily="34" charset="-128"/>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Rot="1" noChangeAspect="1" noChangeArrowheads="1" noTextEdit="1"/>
          </p:cNvSpPr>
          <p:nvPr>
            <p:ph type="sldImg"/>
          </p:nvPr>
        </p:nvSpPr>
        <p:spPr bwMode="auto">
          <a:xfrm>
            <a:off x="2027238" y="312738"/>
            <a:ext cx="2705100" cy="2030412"/>
          </a:xfrm>
          <a:noFill/>
          <a:ln cap="flat">
            <a:solidFill>
              <a:srgbClr val="000000"/>
            </a:solidFill>
            <a:miter lim="800000"/>
            <a:headEnd/>
            <a:tailEnd/>
          </a:ln>
        </p:spPr>
      </p:sp>
      <p:sp>
        <p:nvSpPr>
          <p:cNvPr id="198659" name="Rectangle 3"/>
          <p:cNvSpPr>
            <a:spLocks noGrp="1" noChangeArrowheads="1"/>
          </p:cNvSpPr>
          <p:nvPr>
            <p:ph type="body" idx="1"/>
          </p:nvPr>
        </p:nvSpPr>
        <p:spPr bwMode="auto">
          <a:xfrm>
            <a:off x="533400" y="2743200"/>
            <a:ext cx="5983288" cy="5940425"/>
          </a:xfrm>
          <a:noFill/>
        </p:spPr>
        <p:txBody>
          <a:bodyPr wrap="square" numCol="1" anchor="t" anchorCtr="0" compatLnSpc="1">
            <a:prstTxWarp prst="textNoShape">
              <a:avLst/>
            </a:prstTxWarp>
          </a:bodyPr>
          <a:lstStyle/>
          <a:p>
            <a:pPr>
              <a:spcBef>
                <a:spcPct val="0"/>
              </a:spcBef>
            </a:pPr>
            <a:r>
              <a:rPr lang="en-US" b="1" smtClean="0">
                <a:latin typeface="Arial" pitchFamily="34" charset="0"/>
                <a:ea typeface="ＭＳ Ｐゴシック" pitchFamily="34" charset="-128"/>
              </a:rPr>
              <a:t>Special Circumstances</a:t>
            </a:r>
          </a:p>
          <a:p>
            <a:pPr>
              <a:spcBef>
                <a:spcPct val="0"/>
              </a:spcBef>
            </a:pPr>
            <a:endParaRPr lang="en-US" b="1" smtClean="0">
              <a:latin typeface="Arial" pitchFamily="34" charset="0"/>
              <a:ea typeface="ＭＳ Ｐゴシック" pitchFamily="34" charset="-128"/>
            </a:endParaRPr>
          </a:p>
          <a:p>
            <a:pPr>
              <a:spcBef>
                <a:spcPct val="0"/>
              </a:spcBef>
            </a:pPr>
            <a:r>
              <a:rPr lang="en-US" sz="1100" smtClean="0">
                <a:latin typeface="Arial" pitchFamily="34" charset="0"/>
                <a:ea typeface="ＭＳ Ｐゴシック" pitchFamily="34" charset="-128"/>
              </a:rPr>
              <a:t>As mentioned earlier, many families have special circumstances not reflected by the questions on the FAFSA.  Families are encouraged to contact the Financial Aid Office at each of the schools to which they are applying for admission and financial aid if there are significant changes in their circumstances such as:</a:t>
            </a:r>
          </a:p>
          <a:p>
            <a:pPr marL="673100" lvl="1" indent="-222250">
              <a:spcBef>
                <a:spcPct val="10000"/>
              </a:spcBef>
              <a:buFont typeface="Symbol" pitchFamily="18" charset="2"/>
              <a:buChar char="-"/>
            </a:pPr>
            <a:r>
              <a:rPr lang="en-US" sz="1100" smtClean="0">
                <a:latin typeface="Arial" pitchFamily="34" charset="0"/>
                <a:ea typeface="ＭＳ Ｐゴシック" pitchFamily="34" charset="-128"/>
              </a:rPr>
              <a:t>A loss or reduction in parent or student income or assets</a:t>
            </a:r>
          </a:p>
          <a:p>
            <a:pPr marL="673100" lvl="1" indent="-222250">
              <a:spcBef>
                <a:spcPct val="10000"/>
              </a:spcBef>
              <a:buFont typeface="Symbol" pitchFamily="18" charset="2"/>
              <a:buChar char="-"/>
            </a:pPr>
            <a:r>
              <a:rPr lang="en-US" sz="1100" smtClean="0">
                <a:latin typeface="Arial" pitchFamily="34" charset="0"/>
                <a:ea typeface="ＭＳ Ｐゴシック" pitchFamily="34" charset="-128"/>
              </a:rPr>
              <a:t>A death or serious illness</a:t>
            </a:r>
          </a:p>
          <a:p>
            <a:pPr marL="673100" lvl="1" indent="-222250">
              <a:spcBef>
                <a:spcPct val="10000"/>
              </a:spcBef>
              <a:buFont typeface="Symbol" pitchFamily="18" charset="2"/>
              <a:buChar char="-"/>
            </a:pPr>
            <a:r>
              <a:rPr lang="en-US" sz="1100" smtClean="0">
                <a:latin typeface="Arial" pitchFamily="34" charset="0"/>
                <a:ea typeface="ＭＳ Ｐゴシック" pitchFamily="34" charset="-128"/>
              </a:rPr>
              <a:t>Natural disasters that affect parent income or assets – this is especially true for any family adversely affected by the recent California wind storms, wildfires, floods, or mudslides</a:t>
            </a:r>
          </a:p>
          <a:p>
            <a:pPr marL="673100" lvl="1" indent="-222250">
              <a:spcBef>
                <a:spcPct val="10000"/>
              </a:spcBef>
              <a:buFont typeface="Symbol" pitchFamily="18" charset="2"/>
              <a:buChar char="-"/>
            </a:pPr>
            <a:r>
              <a:rPr lang="en-US" sz="1100" smtClean="0">
                <a:latin typeface="Arial" pitchFamily="34" charset="0"/>
                <a:ea typeface="ＭＳ Ｐゴシック" pitchFamily="34" charset="-128"/>
              </a:rPr>
              <a:t>Unusual medical or dental expenses not covered by insurance</a:t>
            </a:r>
          </a:p>
          <a:p>
            <a:pPr marL="673100" lvl="1" indent="-222250">
              <a:spcBef>
                <a:spcPct val="10000"/>
              </a:spcBef>
              <a:buFont typeface="Symbol" pitchFamily="18" charset="2"/>
              <a:buChar char="-"/>
            </a:pPr>
            <a:r>
              <a:rPr lang="en-US" sz="1100" smtClean="0">
                <a:latin typeface="Arial" pitchFamily="34" charset="0"/>
                <a:ea typeface="ＭＳ Ｐゴシック" pitchFamily="34" charset="-128"/>
              </a:rPr>
              <a:t>Reduction in child support or Social Security benefits</a:t>
            </a:r>
          </a:p>
          <a:p>
            <a:pPr marL="673100" lvl="1" indent="-222250">
              <a:spcBef>
                <a:spcPct val="10000"/>
              </a:spcBef>
              <a:buFont typeface="Symbol" pitchFamily="18" charset="2"/>
              <a:buChar char="-"/>
            </a:pPr>
            <a:r>
              <a:rPr lang="en-US" sz="1100" smtClean="0">
                <a:latin typeface="Arial" pitchFamily="34" charset="0"/>
                <a:ea typeface="ＭＳ Ｐゴシック" pitchFamily="34" charset="-128"/>
              </a:rPr>
              <a:t>Financial responsibility for elderly grandparents, or</a:t>
            </a:r>
          </a:p>
          <a:p>
            <a:pPr marL="673100" lvl="1" indent="-222250">
              <a:spcBef>
                <a:spcPct val="10000"/>
              </a:spcBef>
              <a:buFont typeface="Symbol" pitchFamily="18" charset="2"/>
              <a:buChar char="-"/>
            </a:pPr>
            <a:r>
              <a:rPr lang="en-US" sz="1100" smtClean="0">
                <a:latin typeface="Arial" pitchFamily="34" charset="0"/>
                <a:ea typeface="ＭＳ Ｐゴシック" pitchFamily="34" charset="-128"/>
              </a:rPr>
              <a:t>Any other unusual circumstances that affect a family’s ability to contribute to higher education.</a:t>
            </a:r>
          </a:p>
          <a:p>
            <a:pPr>
              <a:spcBef>
                <a:spcPct val="10000"/>
              </a:spcBef>
            </a:pPr>
            <a:endParaRPr lang="en-US" sz="1100" smtClean="0">
              <a:latin typeface="Arial" pitchFamily="34" charset="0"/>
              <a:ea typeface="ＭＳ Ｐゴシック" pitchFamily="34" charset="-128"/>
            </a:endParaRPr>
          </a:p>
          <a:p>
            <a:pPr>
              <a:spcBef>
                <a:spcPct val="0"/>
              </a:spcBef>
            </a:pPr>
            <a:r>
              <a:rPr lang="en-US" sz="1100" smtClean="0">
                <a:latin typeface="Arial" pitchFamily="34" charset="0"/>
                <a:ea typeface="ＭＳ Ｐゴシック" pitchFamily="34" charset="-128"/>
              </a:rPr>
              <a:t>If the family feels there are special circumstances that may affect their ability to contribute to college, it is important that they present their case in a way that helps the financial aid office understand their unique challenges. Some schools will provide special forms to help the family provide the appropriate new information.  Families are encouraged to:</a:t>
            </a:r>
          </a:p>
          <a:p>
            <a:pPr marL="673100" lvl="1" indent="-222250">
              <a:spcBef>
                <a:spcPct val="0"/>
              </a:spcBef>
              <a:buFont typeface="Symbol" pitchFamily="18" charset="2"/>
              <a:buChar char="-"/>
            </a:pPr>
            <a:r>
              <a:rPr lang="en-US" sz="1100" smtClean="0">
                <a:latin typeface="Arial" pitchFamily="34" charset="0"/>
                <a:ea typeface="ＭＳ Ｐゴシック" pitchFamily="34" charset="-128"/>
              </a:rPr>
              <a:t>Contact the financial aid office for guidance</a:t>
            </a:r>
          </a:p>
          <a:p>
            <a:pPr marL="673100" lvl="1" indent="-222250">
              <a:spcBef>
                <a:spcPct val="0"/>
              </a:spcBef>
              <a:buFont typeface="Symbol" pitchFamily="18" charset="2"/>
              <a:buChar char="-"/>
            </a:pPr>
            <a:r>
              <a:rPr lang="en-US" sz="1100" smtClean="0">
                <a:latin typeface="Arial" pitchFamily="34" charset="0"/>
                <a:ea typeface="ＭＳ Ｐゴシック" pitchFamily="34" charset="-128"/>
              </a:rPr>
              <a:t>Write a detailed explanation of circumstances</a:t>
            </a:r>
          </a:p>
          <a:p>
            <a:pPr marL="1522413" lvl="3" indent="-173038">
              <a:spcBef>
                <a:spcPct val="0"/>
              </a:spcBef>
              <a:buFont typeface="Symbol" pitchFamily="18" charset="2"/>
              <a:buChar char="&gt;"/>
            </a:pPr>
            <a:r>
              <a:rPr lang="en-US" sz="1100" smtClean="0">
                <a:latin typeface="Arial" pitchFamily="34" charset="0"/>
                <a:ea typeface="ＭＳ Ｐゴシック" pitchFamily="34" charset="-128"/>
              </a:rPr>
              <a:t>Include student’s name, college or university ID#, and date of birth</a:t>
            </a:r>
          </a:p>
          <a:p>
            <a:pPr marL="1522413" lvl="3" indent="-173038">
              <a:spcBef>
                <a:spcPct val="0"/>
              </a:spcBef>
              <a:buFont typeface="Symbol" pitchFamily="18" charset="2"/>
              <a:buChar char="&gt;"/>
            </a:pPr>
            <a:r>
              <a:rPr lang="en-US" sz="1100" smtClean="0">
                <a:latin typeface="Arial" pitchFamily="34" charset="0"/>
                <a:ea typeface="ＭＳ Ｐゴシック" pitchFamily="34" charset="-128"/>
              </a:rPr>
              <a:t>Give specific financial details including the reasons why the circumstances affect the family’s ability to contribute</a:t>
            </a:r>
          </a:p>
          <a:p>
            <a:pPr marL="1522413" lvl="3" indent="-173038">
              <a:spcBef>
                <a:spcPct val="0"/>
              </a:spcBef>
              <a:buFont typeface="Symbol" pitchFamily="18" charset="2"/>
              <a:buChar char="&gt;"/>
            </a:pPr>
            <a:r>
              <a:rPr lang="en-US" sz="1100" smtClean="0">
                <a:latin typeface="Arial" pitchFamily="34" charset="0"/>
                <a:ea typeface="ＭＳ Ｐゴシック" pitchFamily="34" charset="-128"/>
              </a:rPr>
              <a:t>Attach supporting documentation</a:t>
            </a:r>
          </a:p>
          <a:p>
            <a:pPr marL="1522413" lvl="3" indent="-173038">
              <a:spcBef>
                <a:spcPct val="0"/>
              </a:spcBef>
              <a:buFont typeface="Symbol" pitchFamily="18" charset="2"/>
              <a:buChar char="&gt;"/>
            </a:pPr>
            <a:r>
              <a:rPr lang="en-US" sz="1100" smtClean="0">
                <a:latin typeface="Arial" pitchFamily="34" charset="0"/>
                <a:ea typeface="ＭＳ Ｐゴシック" pitchFamily="34" charset="-128"/>
              </a:rPr>
              <a:t>Send to the financial aid office at each school to which the student is applying</a:t>
            </a:r>
          </a:p>
          <a:p>
            <a:pPr marL="1522413" lvl="3" indent="-173038">
              <a:spcBef>
                <a:spcPct val="0"/>
              </a:spcBef>
              <a:buFontTx/>
              <a:buBlip>
                <a:blip r:embed="rId3"/>
              </a:buBlip>
            </a:pPr>
            <a:endParaRPr lang="en-US" sz="1100" smtClean="0">
              <a:latin typeface="Arial" pitchFamily="34" charset="0"/>
              <a:ea typeface="ＭＳ Ｐゴシック" pitchFamily="34" charset="-128"/>
            </a:endParaRPr>
          </a:p>
          <a:p>
            <a:pPr>
              <a:spcBef>
                <a:spcPct val="0"/>
              </a:spcBef>
            </a:pPr>
            <a:r>
              <a:rPr lang="en-US" sz="1100" smtClean="0">
                <a:latin typeface="Arial" pitchFamily="34" charset="0"/>
                <a:ea typeface="ＭＳ Ｐゴシック" pitchFamily="34" charset="-128"/>
              </a:rPr>
              <a:t>Each financial aid office will make its own decision about the effect the special circumstances have on a student’s need.  Not all aid offices will be able to provide additional funds if there are special circumstances, but they might be able to suggest other options.</a:t>
            </a:r>
          </a:p>
          <a:p>
            <a:pPr>
              <a:spcBef>
                <a:spcPct val="0"/>
              </a:spcBef>
            </a:pPr>
            <a:endParaRPr lang="en-US" sz="1100" smtClean="0">
              <a:latin typeface="Arial" pitchFamily="34" charset="0"/>
              <a:ea typeface="ＭＳ Ｐゴシック" pitchFamily="34" charset="-128"/>
            </a:endParaRPr>
          </a:p>
          <a:p>
            <a:pPr marL="673100" lvl="1" indent="-222250">
              <a:spcBef>
                <a:spcPct val="10000"/>
              </a:spcBef>
            </a:pPr>
            <a:endParaRPr lang="en-US" sz="1100" smtClean="0">
              <a:latin typeface="Arial" pitchFamily="34" charset="0"/>
              <a:ea typeface="ＭＳ Ｐゴシック" pitchFamily="34" charset="-128"/>
            </a:endParaRPr>
          </a:p>
          <a:p>
            <a:pPr marL="673100" lvl="1" indent="-222250">
              <a:spcBef>
                <a:spcPct val="10000"/>
              </a:spcBef>
            </a:pPr>
            <a:endParaRPr lang="en-US" smtClean="0">
              <a:ea typeface="ＭＳ Ｐゴシック" pitchFamily="34" charset="-128"/>
            </a:endParaRPr>
          </a:p>
        </p:txBody>
      </p:sp>
      <p:sp>
        <p:nvSpPr>
          <p:cNvPr id="198660" name="Text Box 4"/>
          <p:cNvSpPr txBox="1">
            <a:spLocks noChangeArrowheads="1"/>
          </p:cNvSpPr>
          <p:nvPr/>
        </p:nvSpPr>
        <p:spPr bwMode="auto">
          <a:xfrm>
            <a:off x="2117725" y="8334375"/>
            <a:ext cx="2603500" cy="277813"/>
          </a:xfrm>
          <a:prstGeom prst="rect">
            <a:avLst/>
          </a:prstGeom>
          <a:noFill/>
          <a:ln w="12700" cap="sq">
            <a:noFill/>
            <a:miter lim="800000"/>
            <a:headEnd type="none" w="sm" len="sm"/>
            <a:tailEnd type="none" w="sm" len="sm"/>
          </a:ln>
        </p:spPr>
        <p:txBody>
          <a:bodyPr lIns="89919" tIns="44959" rIns="89919" bIns="44959">
            <a:spAutoFit/>
          </a:bodyPr>
          <a:lstStyle/>
          <a:p>
            <a:pPr algn="ctr"/>
            <a:endParaRPr lang="en-US" sz="1200">
              <a:latin typeface="Arial" pitchFamily="34" charset="0"/>
              <a:ea typeface="ＭＳ Ｐゴシック" pitchFamily="34" charset="-128"/>
            </a:endParaRPr>
          </a:p>
        </p:txBody>
      </p:sp>
      <p:sp>
        <p:nvSpPr>
          <p:cNvPr id="19866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FD8AAC1-7FF3-458B-9D4E-9D078C655931}" type="slidenum">
              <a:rPr lang="en-US" sz="1700">
                <a:latin typeface="Times New Roman" pitchFamily="18" charset="0"/>
                <a:cs typeface="Times New Roman" pitchFamily="18" charset="0"/>
              </a:rPr>
              <a:pPr fontAlgn="base">
                <a:spcBef>
                  <a:spcPct val="0"/>
                </a:spcBef>
                <a:spcAft>
                  <a:spcPct val="0"/>
                </a:spcAft>
              </a:pPr>
              <a:t>11</a:t>
            </a:fld>
            <a:endParaRPr lang="en-US" sz="1700">
              <a:latin typeface="Times New Roman" pitchFamily="18" charset="0"/>
              <a:cs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useBgFill="1">
        <p:nvSpPr>
          <p:cNvPr id="5" name="Rounded Rectangle 4"/>
          <p:cNvSpPr/>
          <p:nvPr/>
        </p:nvSpPr>
        <p:spPr>
          <a:xfrm>
            <a:off x="65088" y="69850"/>
            <a:ext cx="9013825"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63500" y="1449388"/>
            <a:ext cx="9020175" cy="2055812"/>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6"/>
          <p:cNvSpPr/>
          <p:nvPr/>
        </p:nvSpPr>
        <p:spPr>
          <a:xfrm>
            <a:off x="63500" y="1397000"/>
            <a:ext cx="9020175"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ectangle 9"/>
          <p:cNvSpPr/>
          <p:nvPr/>
        </p:nvSpPr>
        <p:spPr>
          <a:xfrm>
            <a:off x="63500" y="3470275"/>
            <a:ext cx="9020175"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1" name="Picture 10" descr="Cash for College logo.gif"/>
          <p:cNvPicPr>
            <a:picLocks noChangeAspect="1"/>
          </p:cNvPicPr>
          <p:nvPr userDrawn="1"/>
        </p:nvPicPr>
        <p:blipFill>
          <a:blip r:embed="rId2" cstate="print"/>
          <a:stretch>
            <a:fillRect/>
          </a:stretch>
        </p:blipFill>
        <p:spPr>
          <a:xfrm>
            <a:off x="228600" y="5791200"/>
            <a:ext cx="2895600" cy="900113"/>
          </a:xfrm>
          <a:prstGeom prst="rect">
            <a:avLst/>
          </a:prstGeom>
          <a:effectLst>
            <a:outerShdw blurRad="50800" dist="38100" dir="2700000" sx="101000" sy="101000" algn="tl" rotWithShape="0">
              <a:srgbClr val="CC9900">
                <a:alpha val="81000"/>
              </a:srgbClr>
            </a:outerShdw>
          </a:effectLst>
        </p:spPr>
      </p:pic>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8" name="Title 7"/>
          <p:cNvSpPr>
            <a:spLocks noGrp="1"/>
          </p:cNvSpPr>
          <p:nvPr>
            <p:ph type="ctrTitle"/>
          </p:nvPr>
        </p:nvSpPr>
        <p:spPr>
          <a:xfrm>
            <a:off x="457200" y="1505930"/>
            <a:ext cx="8229600" cy="1470025"/>
          </a:xfrm>
        </p:spPr>
        <p:txBody>
          <a:bodyPr anchor="ctr"/>
          <a:lstStyle>
            <a:lvl1pPr algn="ctr">
              <a:defRPr lang="en-US" b="1" dirty="0">
                <a:solidFill>
                  <a:srgbClr val="FFFFFF"/>
                </a:solidFill>
              </a:defRPr>
            </a:lvl1pPr>
          </a:lstStyle>
          <a:p>
            <a:r>
              <a:rPr lang="en-US" smtClean="0"/>
              <a:t>Click to edit Master title style</a:t>
            </a:r>
            <a:endParaRPr lang="en-US"/>
          </a:p>
        </p:txBody>
      </p:sp>
      <p:sp>
        <p:nvSpPr>
          <p:cNvPr id="12" name="Date Placeholder 27"/>
          <p:cNvSpPr>
            <a:spLocks noGrp="1"/>
          </p:cNvSpPr>
          <p:nvPr>
            <p:ph type="dt" sz="half" idx="10"/>
          </p:nvPr>
        </p:nvSpPr>
        <p:spPr/>
        <p:txBody>
          <a:bodyPr/>
          <a:lstStyle>
            <a:lvl1pPr>
              <a:defRPr/>
            </a:lvl1pPr>
          </a:lstStyle>
          <a:p>
            <a:pPr>
              <a:defRPr/>
            </a:pPr>
            <a:fld id="{13564F1F-0561-495F-8929-67DEE348A3B8}" type="datetime1">
              <a:rPr lang="en-US"/>
              <a:pPr>
                <a:defRPr/>
              </a:pPr>
              <a:t>1/11/2013</a:t>
            </a:fld>
            <a:endParaRPr lang="en-US" dirty="0"/>
          </a:p>
        </p:txBody>
      </p:sp>
      <p:sp>
        <p:nvSpPr>
          <p:cNvPr id="13" name="Footer Placeholder 16"/>
          <p:cNvSpPr>
            <a:spLocks noGrp="1"/>
          </p:cNvSpPr>
          <p:nvPr>
            <p:ph type="ftr" sz="quarter" idx="11"/>
          </p:nvPr>
        </p:nvSpPr>
        <p:spPr/>
        <p:txBody>
          <a:bodyPr/>
          <a:lstStyle>
            <a:lvl1pPr>
              <a:defRPr/>
            </a:lvl1pPr>
          </a:lstStyle>
          <a:p>
            <a:pPr>
              <a:defRPr/>
            </a:pPr>
            <a:endParaRPr lang="en-US"/>
          </a:p>
        </p:txBody>
      </p:sp>
      <p:sp>
        <p:nvSpPr>
          <p:cNvPr id="14" name="Slide Number Placeholder 28"/>
          <p:cNvSpPr>
            <a:spLocks noGrp="1"/>
          </p:cNvSpPr>
          <p:nvPr>
            <p:ph type="sldNum" sz="quarter" idx="12"/>
          </p:nvPr>
        </p:nvSpPr>
        <p:spPr/>
        <p:txBody>
          <a:bodyPr/>
          <a:lstStyle>
            <a:lvl1pPr>
              <a:defRPr sz="1400" smtClean="0">
                <a:solidFill>
                  <a:srgbClr val="FFFFFF"/>
                </a:solidFill>
              </a:defRPr>
            </a:lvl1pPr>
          </a:lstStyle>
          <a:p>
            <a:pPr>
              <a:defRPr/>
            </a:pPr>
            <a:fld id="{E208D565-9E33-46D0-A71A-CB6FAAE9C83B}"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Rounded Rectangle 3"/>
          <p:cNvSpPr/>
          <p:nvPr userDrawn="1"/>
        </p:nvSpPr>
        <p:spPr>
          <a:xfrm>
            <a:off x="0" y="61913"/>
            <a:ext cx="9144000" cy="1336675"/>
          </a:xfrm>
          <a:prstGeom prst="roundRect">
            <a:avLst>
              <a:gd name="adj" fmla="val 0"/>
            </a:avLst>
          </a:prstGeom>
          <a:solidFill>
            <a:srgbClr val="4F81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4"/>
          <p:cNvSpPr/>
          <p:nvPr userDrawn="1"/>
        </p:nvSpPr>
        <p:spPr>
          <a:xfrm>
            <a:off x="0" y="0"/>
            <a:ext cx="9158288" cy="15240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userDrawn="1"/>
        </p:nvSpPr>
        <p:spPr>
          <a:xfrm>
            <a:off x="0" y="1263650"/>
            <a:ext cx="9158288" cy="138113"/>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914400" y="152400"/>
            <a:ext cx="7772400" cy="1143000"/>
          </a:xfrm>
        </p:spPr>
        <p:txBody>
          <a:bodyPr/>
          <a:lstStyle>
            <a:lvl1pPr>
              <a:defRPr>
                <a:solidFill>
                  <a:schemeClr val="bg1"/>
                </a:solidFill>
              </a:defRPr>
            </a:lvl1p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4"/>
          <p:cNvSpPr>
            <a:spLocks noGrp="1"/>
          </p:cNvSpPr>
          <p:nvPr>
            <p:ph type="ftr" sz="quarter" idx="10"/>
          </p:nvPr>
        </p:nvSpPr>
        <p:spPr/>
        <p:txBody>
          <a:bodyPr/>
          <a:lstStyle>
            <a:lvl1pPr>
              <a:defRPr/>
            </a:lvl1pPr>
          </a:lstStyle>
          <a:p>
            <a:pPr>
              <a:defRPr/>
            </a:pPr>
            <a:endParaRPr lang="en-US"/>
          </a:p>
        </p:txBody>
      </p:sp>
      <p:sp>
        <p:nvSpPr>
          <p:cNvPr id="8" name="Date Placeholder 3"/>
          <p:cNvSpPr>
            <a:spLocks noGrp="1"/>
          </p:cNvSpPr>
          <p:nvPr>
            <p:ph type="dt" sz="half" idx="11"/>
          </p:nvPr>
        </p:nvSpPr>
        <p:spPr>
          <a:xfrm>
            <a:off x="6019800" y="6191250"/>
            <a:ext cx="2476500" cy="476250"/>
          </a:xfrm>
        </p:spPr>
        <p:txBody>
          <a:bodyPr/>
          <a:lstStyle>
            <a:lvl1pPr>
              <a:defRPr/>
            </a:lvl1pPr>
          </a:lstStyle>
          <a:p>
            <a:pPr>
              <a:defRPr/>
            </a:pPr>
            <a:fld id="{D8505FA8-BB1B-4673-91E5-0C0E8224C32B}" type="datetime1">
              <a:rPr lang="en-US"/>
              <a:pPr>
                <a:defRPr/>
              </a:pPr>
              <a:t>1/11/2013</a:t>
            </a:fld>
            <a:endParaRPr lang="en-US" dirty="0"/>
          </a:p>
        </p:txBody>
      </p:sp>
      <p:sp>
        <p:nvSpPr>
          <p:cNvPr id="9" name="Slide Number Placeholder 5"/>
          <p:cNvSpPr>
            <a:spLocks noGrp="1"/>
          </p:cNvSpPr>
          <p:nvPr>
            <p:ph type="sldNum" sz="quarter" idx="12"/>
          </p:nvPr>
        </p:nvSpPr>
        <p:spPr>
          <a:xfrm>
            <a:off x="8534400" y="6210300"/>
            <a:ext cx="457200" cy="457200"/>
          </a:xfrm>
        </p:spPr>
        <p:txBody>
          <a:bodyPr/>
          <a:lstStyle>
            <a:lvl1pPr>
              <a:defRPr/>
            </a:lvl1pPr>
          </a:lstStyle>
          <a:p>
            <a:pPr>
              <a:defRPr/>
            </a:pPr>
            <a:fld id="{1560836C-E648-406A-B9E8-EB1304007916}"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Date Placeholder 3"/>
          <p:cNvSpPr>
            <a:spLocks noGrp="1"/>
          </p:cNvSpPr>
          <p:nvPr>
            <p:ph type="dt" sz="half" idx="11"/>
          </p:nvPr>
        </p:nvSpPr>
        <p:spPr>
          <a:xfrm>
            <a:off x="6019800" y="6191250"/>
            <a:ext cx="2476500" cy="476250"/>
          </a:xfrm>
        </p:spPr>
        <p:txBody>
          <a:bodyPr/>
          <a:lstStyle>
            <a:lvl1pPr>
              <a:defRPr/>
            </a:lvl1pPr>
          </a:lstStyle>
          <a:p>
            <a:pPr>
              <a:defRPr/>
            </a:pPr>
            <a:fld id="{4A6452DF-4BED-4A89-851A-428B11E33549}" type="datetime1">
              <a:rPr lang="en-US"/>
              <a:pPr>
                <a:defRPr/>
              </a:pPr>
              <a:t>1/11/2013</a:t>
            </a:fld>
            <a:endParaRPr lang="en-US" dirty="0"/>
          </a:p>
        </p:txBody>
      </p:sp>
      <p:sp>
        <p:nvSpPr>
          <p:cNvPr id="6" name="Slide Number Placeholder 5"/>
          <p:cNvSpPr>
            <a:spLocks noGrp="1"/>
          </p:cNvSpPr>
          <p:nvPr>
            <p:ph type="sldNum" sz="quarter" idx="12"/>
          </p:nvPr>
        </p:nvSpPr>
        <p:spPr>
          <a:xfrm>
            <a:off x="8534400" y="6210300"/>
            <a:ext cx="457200" cy="457200"/>
          </a:xfrm>
        </p:spPr>
        <p:txBody>
          <a:bodyPr/>
          <a:lstStyle>
            <a:lvl1pPr>
              <a:defRPr/>
            </a:lvl1pPr>
          </a:lstStyle>
          <a:p>
            <a:pPr>
              <a:defRPr/>
            </a:pPr>
            <a:fld id="{E2D0B0DA-746C-455F-B700-F832D8B0E1E7}"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5" name="Rounded Rectangle 4"/>
          <p:cNvSpPr/>
          <p:nvPr userDrawn="1"/>
        </p:nvSpPr>
        <p:spPr>
          <a:xfrm>
            <a:off x="0" y="61913"/>
            <a:ext cx="9144000" cy="1336675"/>
          </a:xfrm>
          <a:prstGeom prst="roundRect">
            <a:avLst>
              <a:gd name="adj" fmla="val 0"/>
            </a:avLst>
          </a:prstGeom>
          <a:solidFill>
            <a:srgbClr val="4F81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userDrawn="1"/>
        </p:nvSpPr>
        <p:spPr>
          <a:xfrm>
            <a:off x="0" y="0"/>
            <a:ext cx="9158288" cy="15240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6"/>
          <p:cNvSpPr/>
          <p:nvPr userDrawn="1"/>
        </p:nvSpPr>
        <p:spPr>
          <a:xfrm>
            <a:off x="0" y="1295400"/>
            <a:ext cx="9158288" cy="138113"/>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8" name="Picture 7" descr="Cash for College logo.gif"/>
          <p:cNvPicPr>
            <a:picLocks noChangeAspect="1"/>
          </p:cNvPicPr>
          <p:nvPr userDrawn="1"/>
        </p:nvPicPr>
        <p:blipFill>
          <a:blip r:embed="rId2" cstate="print"/>
          <a:stretch>
            <a:fillRect/>
          </a:stretch>
        </p:blipFill>
        <p:spPr>
          <a:xfrm>
            <a:off x="228600" y="5791200"/>
            <a:ext cx="2895600" cy="900113"/>
          </a:xfrm>
          <a:prstGeom prst="rect">
            <a:avLst/>
          </a:prstGeom>
          <a:effectLst>
            <a:outerShdw blurRad="50800" dist="38100" dir="2700000" sx="101000" sy="101000" algn="tl" rotWithShape="0">
              <a:srgbClr val="CC9900">
                <a:alpha val="81000"/>
              </a:srgbClr>
            </a:outerShdw>
          </a:effectLst>
        </p:spPr>
      </p:pic>
      <p:sp>
        <p:nvSpPr>
          <p:cNvPr id="2" name="Title 1"/>
          <p:cNvSpPr>
            <a:spLocks noGrp="1"/>
          </p:cNvSpPr>
          <p:nvPr>
            <p:ph type="title"/>
          </p:nvPr>
        </p:nvSpPr>
        <p:spPr>
          <a:xfrm>
            <a:off x="431800" y="127000"/>
            <a:ext cx="7772400" cy="690581"/>
          </a:xfrm>
        </p:spPr>
        <p:txBody>
          <a:bodyPr/>
          <a:lstStyle>
            <a:lvl1pPr>
              <a:defRPr sz="2800">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533400" y="1011219"/>
            <a:ext cx="7727950" cy="3065929"/>
          </a:xfrm>
          <a:noFill/>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533400" y="4098664"/>
            <a:ext cx="7727950" cy="2076224"/>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2000">
                <a:latin typeface="Arial" pitchFamily="34" charset="0"/>
                <a:cs typeface="Arial" pitchFamily="34" charset="0"/>
              </a:defRPr>
            </a:lvl3pPr>
            <a:lvl4pPr>
              <a:defRPr sz="2000">
                <a:latin typeface="Arial" pitchFamily="34" charset="0"/>
                <a:cs typeface="Arial" pitchFamily="34" charset="0"/>
              </a:defRPr>
            </a:lvl4pPr>
            <a:lvl5pPr>
              <a:defRPr sz="20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5"/>
          <p:cNvSpPr>
            <a:spLocks noGrp="1"/>
          </p:cNvSpPr>
          <p:nvPr>
            <p:ph type="sldNum" sz="quarter" idx="10"/>
          </p:nvPr>
        </p:nvSpPr>
        <p:spPr>
          <a:xfrm>
            <a:off x="8534400" y="6210300"/>
            <a:ext cx="457200" cy="457200"/>
          </a:xfrm>
        </p:spPr>
        <p:txBody>
          <a:bodyPr/>
          <a:lstStyle>
            <a:lvl1pPr>
              <a:defRPr/>
            </a:lvl1pPr>
          </a:lstStyle>
          <a:p>
            <a:pPr>
              <a:defRPr/>
            </a:pPr>
            <a:fld id="{F94F4762-9F2D-4CDE-95AF-0D061426686B}" type="slidenum">
              <a:rPr lang="en-US"/>
              <a:pPr>
                <a:defRPr/>
              </a:pPr>
              <a:t>‹#›</a:t>
            </a:fld>
            <a:endParaRPr lang="en-US" dirty="0"/>
          </a:p>
        </p:txBody>
      </p:sp>
    </p:spTree>
  </p:cSld>
  <p:clrMapOvr>
    <a:masterClrMapping/>
  </p:clrMapOvr>
  <p:transition spd="slow">
    <p:wipe di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4_Title Slide">
    <p:spTree>
      <p:nvGrpSpPr>
        <p:cNvPr id="1" name=""/>
        <p:cNvGrpSpPr/>
        <p:nvPr/>
      </p:nvGrpSpPr>
      <p:grpSpPr>
        <a:xfrm>
          <a:off x="0" y="0"/>
          <a:ext cx="0" cy="0"/>
          <a:chOff x="0" y="0"/>
          <a:chExt cx="0" cy="0"/>
        </a:xfrm>
      </p:grpSpPr>
      <p:pic>
        <p:nvPicPr>
          <p:cNvPr id="3" name="Picture 9" descr="CFClogoRGBweb72"/>
          <p:cNvPicPr>
            <a:picLocks noChangeAspect="1" noChangeArrowheads="1"/>
          </p:cNvPicPr>
          <p:nvPr userDrawn="1"/>
        </p:nvPicPr>
        <p:blipFill>
          <a:blip r:embed="rId2" cstate="print"/>
          <a:srcRect/>
          <a:stretch>
            <a:fillRect/>
          </a:stretch>
        </p:blipFill>
        <p:spPr bwMode="auto">
          <a:xfrm>
            <a:off x="531813" y="5911850"/>
            <a:ext cx="1989137" cy="615950"/>
          </a:xfrm>
          <a:prstGeom prst="rect">
            <a:avLst/>
          </a:prstGeom>
          <a:noFill/>
          <a:ln w="9525">
            <a:noFill/>
            <a:miter lim="800000"/>
            <a:headEnd/>
            <a:tailEnd/>
          </a:ln>
        </p:spPr>
      </p:pic>
      <p:sp>
        <p:nvSpPr>
          <p:cNvPr id="3075" name="Rectangle 3"/>
          <p:cNvSpPr>
            <a:spLocks noGrp="1" noChangeArrowheads="1"/>
          </p:cNvSpPr>
          <p:nvPr>
            <p:ph type="ctrTitle" sz="quarter"/>
          </p:nvPr>
        </p:nvSpPr>
        <p:spPr>
          <a:xfrm>
            <a:off x="684213" y="2876550"/>
            <a:ext cx="7772400" cy="1143000"/>
          </a:xfrm>
        </p:spPr>
        <p:txBody>
          <a:bodyPr/>
          <a:lstStyle>
            <a:lvl1pPr algn="ctr">
              <a:defRPr>
                <a:effectLst>
                  <a:outerShdw blurRad="139700" dist="50800" dir="5400000" algn="ctr" rotWithShape="0">
                    <a:srgbClr val="CC9900">
                      <a:alpha val="80000"/>
                    </a:srgbClr>
                  </a:outerShdw>
                </a:effectLst>
              </a:defRPr>
            </a:lvl1pPr>
          </a:lstStyle>
          <a:p>
            <a:r>
              <a:rPr lang="en-US" dirty="0"/>
              <a:t>Click to edit Master title style</a:t>
            </a:r>
          </a:p>
        </p:txBody>
      </p:sp>
      <p:sp>
        <p:nvSpPr>
          <p:cNvPr id="4" name="Rectangle 3"/>
          <p:cNvSpPr>
            <a:spLocks noGrp="1" noChangeArrowheads="1"/>
          </p:cNvSpPr>
          <p:nvPr>
            <p:ph type="dt" sz="quarter" idx="10"/>
          </p:nvPr>
        </p:nvSpPr>
        <p:spPr>
          <a:xfrm>
            <a:off x="381000" y="6248400"/>
            <a:ext cx="1905000" cy="457200"/>
          </a:xfrm>
        </p:spPr>
        <p:txBody>
          <a:bodyPr/>
          <a:lstStyle>
            <a:lvl1pPr>
              <a:defRPr smtClean="0"/>
            </a:lvl1pPr>
          </a:lstStyle>
          <a:p>
            <a:pPr>
              <a:defRPr/>
            </a:pPr>
            <a:fld id="{647D8F34-635A-4CC9-8C43-C8E37AF59EC9}" type="datetime1">
              <a:rPr lang="en-US"/>
              <a:pPr>
                <a:defRPr/>
              </a:pPr>
              <a:t>1/11/2013</a:t>
            </a:fld>
            <a:endParaRPr lang="en-US" dirty="0"/>
          </a:p>
        </p:txBody>
      </p:sp>
      <p:sp>
        <p:nvSpPr>
          <p:cNvPr id="5" name="Rectangle 4"/>
          <p:cNvSpPr>
            <a:spLocks noGrp="1" noChangeArrowheads="1"/>
          </p:cNvSpPr>
          <p:nvPr>
            <p:ph type="ftr" sz="quarter" idx="11"/>
          </p:nvPr>
        </p:nvSpPr>
        <p:spPr>
          <a:xfrm>
            <a:off x="3124200" y="6248400"/>
            <a:ext cx="2895600" cy="457200"/>
          </a:xfrm>
        </p:spPr>
        <p:txBody>
          <a:bodyPr/>
          <a:lstStyle>
            <a:lvl1pPr>
              <a:defRPr dirty="0"/>
            </a:lvl1pPr>
          </a:lstStyle>
          <a:p>
            <a:pPr>
              <a:defRPr/>
            </a:pPr>
            <a:endParaRPr lang="en-US"/>
          </a:p>
        </p:txBody>
      </p:sp>
    </p:spTree>
  </p:cSld>
  <p:clrMapOvr>
    <a:masterClrMapping/>
  </p:clrMapOvr>
  <p:transition spd="slow">
    <p:wipe dir="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5_Title Slide">
    <p:spTree>
      <p:nvGrpSpPr>
        <p:cNvPr id="1" name=""/>
        <p:cNvGrpSpPr/>
        <p:nvPr/>
      </p:nvGrpSpPr>
      <p:grpSpPr>
        <a:xfrm>
          <a:off x="0" y="0"/>
          <a:ext cx="0" cy="0"/>
          <a:chOff x="0" y="0"/>
          <a:chExt cx="0" cy="0"/>
        </a:xfrm>
      </p:grpSpPr>
      <p:pic>
        <p:nvPicPr>
          <p:cNvPr id="3" name="Picture 9" descr="CFClogoRGBweb72"/>
          <p:cNvPicPr>
            <a:picLocks noChangeAspect="1" noChangeArrowheads="1"/>
          </p:cNvPicPr>
          <p:nvPr userDrawn="1"/>
        </p:nvPicPr>
        <p:blipFill>
          <a:blip r:embed="rId2" cstate="print"/>
          <a:srcRect/>
          <a:stretch>
            <a:fillRect/>
          </a:stretch>
        </p:blipFill>
        <p:spPr bwMode="auto">
          <a:xfrm>
            <a:off x="531813" y="5911850"/>
            <a:ext cx="1989137" cy="615950"/>
          </a:xfrm>
          <a:prstGeom prst="rect">
            <a:avLst/>
          </a:prstGeom>
          <a:noFill/>
          <a:ln w="9525">
            <a:noFill/>
            <a:miter lim="800000"/>
            <a:headEnd/>
            <a:tailEnd/>
          </a:ln>
        </p:spPr>
      </p:pic>
      <p:sp>
        <p:nvSpPr>
          <p:cNvPr id="3075" name="Rectangle 3"/>
          <p:cNvSpPr>
            <a:spLocks noGrp="1" noChangeArrowheads="1"/>
          </p:cNvSpPr>
          <p:nvPr>
            <p:ph type="ctrTitle" sz="quarter"/>
          </p:nvPr>
        </p:nvSpPr>
        <p:spPr>
          <a:xfrm>
            <a:off x="684213" y="2876550"/>
            <a:ext cx="7772400" cy="1143000"/>
          </a:xfrm>
        </p:spPr>
        <p:txBody>
          <a:bodyPr/>
          <a:lstStyle>
            <a:lvl1pPr algn="ctr">
              <a:defRPr>
                <a:effectLst>
                  <a:outerShdw blurRad="139700" dist="50800" dir="5400000" algn="ctr" rotWithShape="0">
                    <a:srgbClr val="CC9900">
                      <a:alpha val="80000"/>
                    </a:srgbClr>
                  </a:outerShdw>
                </a:effectLst>
              </a:defRPr>
            </a:lvl1pPr>
          </a:lstStyle>
          <a:p>
            <a:r>
              <a:rPr lang="en-US" dirty="0"/>
              <a:t>Click to edit Master title style</a:t>
            </a:r>
          </a:p>
        </p:txBody>
      </p:sp>
      <p:sp>
        <p:nvSpPr>
          <p:cNvPr id="4" name="Rectangle 3"/>
          <p:cNvSpPr>
            <a:spLocks noGrp="1" noChangeArrowheads="1"/>
          </p:cNvSpPr>
          <p:nvPr>
            <p:ph type="dt" sz="quarter" idx="10"/>
          </p:nvPr>
        </p:nvSpPr>
        <p:spPr>
          <a:xfrm>
            <a:off x="381000" y="6248400"/>
            <a:ext cx="1905000" cy="457200"/>
          </a:xfrm>
        </p:spPr>
        <p:txBody>
          <a:bodyPr/>
          <a:lstStyle>
            <a:lvl1pPr>
              <a:defRPr smtClean="0"/>
            </a:lvl1pPr>
          </a:lstStyle>
          <a:p>
            <a:pPr>
              <a:defRPr/>
            </a:pPr>
            <a:fld id="{3963CFB3-0824-42DB-938C-926527DE05C3}" type="datetime1">
              <a:rPr lang="en-US"/>
              <a:pPr>
                <a:defRPr/>
              </a:pPr>
              <a:t>1/11/2013</a:t>
            </a:fld>
            <a:endParaRPr lang="en-US" dirty="0"/>
          </a:p>
        </p:txBody>
      </p:sp>
      <p:sp>
        <p:nvSpPr>
          <p:cNvPr id="5" name="Rectangle 4"/>
          <p:cNvSpPr>
            <a:spLocks noGrp="1" noChangeArrowheads="1"/>
          </p:cNvSpPr>
          <p:nvPr>
            <p:ph type="ftr" sz="quarter" idx="11"/>
          </p:nvPr>
        </p:nvSpPr>
        <p:spPr>
          <a:xfrm>
            <a:off x="3124200" y="6248400"/>
            <a:ext cx="2895600" cy="457200"/>
          </a:xfrm>
        </p:spPr>
        <p:txBody>
          <a:bodyPr/>
          <a:lstStyle>
            <a:lvl1pPr>
              <a:defRPr dirty="0"/>
            </a:lvl1pPr>
          </a:lstStyle>
          <a:p>
            <a:pPr>
              <a:defRPr/>
            </a:pPr>
            <a:endParaRPr lang="en-US"/>
          </a:p>
        </p:txBody>
      </p:sp>
    </p:spTree>
  </p:cSld>
  <p:clrMapOvr>
    <a:masterClrMapping/>
  </p:clrMapOvr>
  <p:transition spd="slow">
    <p:wipe dir="d"/>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6_Title Slide">
    <p:spTree>
      <p:nvGrpSpPr>
        <p:cNvPr id="1" name=""/>
        <p:cNvGrpSpPr/>
        <p:nvPr/>
      </p:nvGrpSpPr>
      <p:grpSpPr>
        <a:xfrm>
          <a:off x="0" y="0"/>
          <a:ext cx="0" cy="0"/>
          <a:chOff x="0" y="0"/>
          <a:chExt cx="0" cy="0"/>
        </a:xfrm>
      </p:grpSpPr>
      <p:pic>
        <p:nvPicPr>
          <p:cNvPr id="3" name="Picture 9" descr="CFClogoRGBweb72"/>
          <p:cNvPicPr>
            <a:picLocks noChangeAspect="1" noChangeArrowheads="1"/>
          </p:cNvPicPr>
          <p:nvPr userDrawn="1"/>
        </p:nvPicPr>
        <p:blipFill>
          <a:blip r:embed="rId2" cstate="print"/>
          <a:srcRect/>
          <a:stretch>
            <a:fillRect/>
          </a:stretch>
        </p:blipFill>
        <p:spPr bwMode="auto">
          <a:xfrm>
            <a:off x="531813" y="5911850"/>
            <a:ext cx="1989137" cy="615950"/>
          </a:xfrm>
          <a:prstGeom prst="rect">
            <a:avLst/>
          </a:prstGeom>
          <a:noFill/>
          <a:ln w="9525">
            <a:noFill/>
            <a:miter lim="800000"/>
            <a:headEnd/>
            <a:tailEnd/>
          </a:ln>
        </p:spPr>
      </p:pic>
      <p:sp>
        <p:nvSpPr>
          <p:cNvPr id="3075" name="Rectangle 3"/>
          <p:cNvSpPr>
            <a:spLocks noGrp="1" noChangeArrowheads="1"/>
          </p:cNvSpPr>
          <p:nvPr>
            <p:ph type="ctrTitle" sz="quarter"/>
          </p:nvPr>
        </p:nvSpPr>
        <p:spPr>
          <a:xfrm>
            <a:off x="684213" y="2876550"/>
            <a:ext cx="7772400" cy="1143000"/>
          </a:xfrm>
        </p:spPr>
        <p:txBody>
          <a:bodyPr/>
          <a:lstStyle>
            <a:lvl1pPr algn="ctr">
              <a:defRPr>
                <a:effectLst>
                  <a:outerShdw blurRad="139700" dist="50800" dir="5400000" algn="ctr" rotWithShape="0">
                    <a:srgbClr val="CC9900">
                      <a:alpha val="80000"/>
                    </a:srgbClr>
                  </a:outerShdw>
                </a:effectLst>
              </a:defRPr>
            </a:lvl1pPr>
          </a:lstStyle>
          <a:p>
            <a:r>
              <a:rPr lang="en-US" dirty="0"/>
              <a:t>Click to edit Master title style</a:t>
            </a:r>
          </a:p>
        </p:txBody>
      </p:sp>
      <p:sp>
        <p:nvSpPr>
          <p:cNvPr id="4" name="Rectangle 3"/>
          <p:cNvSpPr>
            <a:spLocks noGrp="1" noChangeArrowheads="1"/>
          </p:cNvSpPr>
          <p:nvPr>
            <p:ph type="dt" sz="quarter" idx="10"/>
          </p:nvPr>
        </p:nvSpPr>
        <p:spPr>
          <a:xfrm>
            <a:off x="381000" y="6248400"/>
            <a:ext cx="1905000" cy="457200"/>
          </a:xfrm>
        </p:spPr>
        <p:txBody>
          <a:bodyPr/>
          <a:lstStyle>
            <a:lvl1pPr>
              <a:defRPr smtClean="0"/>
            </a:lvl1pPr>
          </a:lstStyle>
          <a:p>
            <a:pPr>
              <a:defRPr/>
            </a:pPr>
            <a:fld id="{6634113C-91F0-4D6F-B8BF-4EB7DDC17D2B}" type="datetime1">
              <a:rPr lang="en-US"/>
              <a:pPr>
                <a:defRPr/>
              </a:pPr>
              <a:t>1/11/2013</a:t>
            </a:fld>
            <a:endParaRPr lang="en-US" dirty="0"/>
          </a:p>
        </p:txBody>
      </p:sp>
      <p:sp>
        <p:nvSpPr>
          <p:cNvPr id="5" name="Rectangle 4"/>
          <p:cNvSpPr>
            <a:spLocks noGrp="1" noChangeArrowheads="1"/>
          </p:cNvSpPr>
          <p:nvPr>
            <p:ph type="ftr" sz="quarter" idx="11"/>
          </p:nvPr>
        </p:nvSpPr>
        <p:spPr>
          <a:xfrm>
            <a:off x="3124200" y="6248400"/>
            <a:ext cx="2895600" cy="457200"/>
          </a:xfrm>
        </p:spPr>
        <p:txBody>
          <a:bodyPr/>
          <a:lstStyle>
            <a:lvl1pPr>
              <a:defRPr dirty="0"/>
            </a:lvl1pPr>
          </a:lstStyle>
          <a:p>
            <a:pPr>
              <a:defRPr/>
            </a:pPr>
            <a:endParaRPr lang="en-US"/>
          </a:p>
        </p:txBody>
      </p:sp>
    </p:spTree>
  </p:cSld>
  <p:clrMapOvr>
    <a:masterClrMapping/>
  </p:clrMapOvr>
  <p:transition spd="slow">
    <p:wipe dir="d"/>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C8001203-660A-4A0D-8A4B-5BD5B66E5797}" type="datetime1">
              <a:rPr lang="en-US"/>
              <a:pPr>
                <a:defRPr/>
              </a:pPr>
              <a:t>1/11/2013</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dirty="0">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E1C3E631-3484-4610-8C36-8BCC23D9EAFA}" type="slidenum">
              <a:rPr lang="en-US"/>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8AADECCE-4A6A-4F72-AF87-7B4E2D735748}" type="datetime1">
              <a:rPr lang="en-US"/>
              <a:pPr>
                <a:defRPr/>
              </a:pPr>
              <a:t>1/11/2013</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dirty="0">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5FE21787-673C-4DFD-A197-092C42359109}" type="slidenum">
              <a:rPr lang="en-US"/>
              <a:pPr>
                <a:defRPr/>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168B4510-DCCE-45C6-8982-A3CF7F57E683}" type="datetime1">
              <a:rPr lang="en-US"/>
              <a:pPr>
                <a:defRPr/>
              </a:pPr>
              <a:t>1/11/2013</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dirty="0">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F8DB8AFA-6DF5-4C99-B976-DCDE6BBC02CE}" type="slidenum">
              <a:rPr lang="en-US"/>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4" descr="Cash for College logo.gif"/>
          <p:cNvPicPr>
            <a:picLocks noChangeAspect="1"/>
          </p:cNvPicPr>
          <p:nvPr userDrawn="1"/>
        </p:nvPicPr>
        <p:blipFill>
          <a:blip r:embed="rId2" cstate="print"/>
          <a:stretch>
            <a:fillRect/>
          </a:stretch>
        </p:blipFill>
        <p:spPr>
          <a:xfrm>
            <a:off x="228600" y="5791200"/>
            <a:ext cx="2895600" cy="900113"/>
          </a:xfrm>
          <a:prstGeom prst="rect">
            <a:avLst/>
          </a:prstGeom>
          <a:effectLst>
            <a:outerShdw blurRad="50800" dist="38100" dir="2700000" sx="101000" sy="101000" algn="tl" rotWithShape="0">
              <a:srgbClr val="CC9900">
                <a:alpha val="81000"/>
              </a:srgbClr>
            </a:outerShdw>
          </a:effec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23F2C79C-7A31-428C-BD3E-E4483D413730}" type="datetime1">
              <a:rPr lang="en-US"/>
              <a:pPr>
                <a:defRPr/>
              </a:pPr>
              <a:t>1/11/2013</a:t>
            </a:fld>
            <a:endParaRPr lang="en-US" dirty="0"/>
          </a:p>
        </p:txBody>
      </p:sp>
      <p:sp>
        <p:nvSpPr>
          <p:cNvPr id="7"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dirty="0">
                <a:latin typeface="+mn-lt"/>
                <a:cs typeface="+mn-cs"/>
              </a:defRPr>
            </a:lvl1pPr>
          </a:lstStyle>
          <a:p>
            <a:pPr>
              <a:defRPr/>
            </a:pPr>
            <a:endParaRPr lang="en-US"/>
          </a:p>
        </p:txBody>
      </p:sp>
      <p:sp>
        <p:nvSpPr>
          <p:cNvPr id="8" name="Slide Number Placeholder 5"/>
          <p:cNvSpPr>
            <a:spLocks noGrp="1"/>
          </p:cNvSpPr>
          <p:nvPr>
            <p:ph type="sldNum" sz="quarter" idx="12"/>
          </p:nvPr>
        </p:nvSpPr>
        <p:spPr>
          <a:solidFill>
            <a:srgbClr val="4F81BD"/>
          </a:solidFill>
        </p:spPr>
        <p:txBody>
          <a:bodyPr/>
          <a:lstStyle>
            <a:lvl1pPr>
              <a:defRPr smtClean="0">
                <a:solidFill>
                  <a:schemeClr val="bg1"/>
                </a:solidFill>
              </a:defRPr>
            </a:lvl1pPr>
          </a:lstStyle>
          <a:p>
            <a:pPr>
              <a:defRPr/>
            </a:pPr>
            <a:fld id="{87EE81E0-C311-4E76-8625-46AA29ABFCB3}"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ounded Rectangle 3"/>
          <p:cNvSpPr/>
          <p:nvPr userDrawn="1"/>
        </p:nvSpPr>
        <p:spPr>
          <a:xfrm>
            <a:off x="0" y="61913"/>
            <a:ext cx="9144000" cy="1336675"/>
          </a:xfrm>
          <a:prstGeom prst="roundRect">
            <a:avLst>
              <a:gd name="adj" fmla="val 0"/>
            </a:avLst>
          </a:prstGeom>
          <a:solidFill>
            <a:srgbClr val="4F81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5" name="Picture 4" descr="Cash for College logo.gif"/>
          <p:cNvPicPr>
            <a:picLocks noChangeAspect="1"/>
          </p:cNvPicPr>
          <p:nvPr userDrawn="1"/>
        </p:nvPicPr>
        <p:blipFill>
          <a:blip r:embed="rId2" cstate="print"/>
          <a:stretch>
            <a:fillRect/>
          </a:stretch>
        </p:blipFill>
        <p:spPr>
          <a:xfrm>
            <a:off x="228600" y="5791200"/>
            <a:ext cx="2895600" cy="900113"/>
          </a:xfrm>
          <a:prstGeom prst="rect">
            <a:avLst/>
          </a:prstGeom>
          <a:effectLst>
            <a:outerShdw blurRad="50800" dist="38100" dir="2700000" sx="101000" sy="101000" algn="tl" rotWithShape="0">
              <a:srgbClr val="CC9900">
                <a:alpha val="81000"/>
              </a:srgbClr>
            </a:outerShdw>
          </a:effectLst>
        </p:spPr>
      </p:pic>
      <p:sp>
        <p:nvSpPr>
          <p:cNvPr id="6" name="Rectangle 5"/>
          <p:cNvSpPr/>
          <p:nvPr userDrawn="1"/>
        </p:nvSpPr>
        <p:spPr>
          <a:xfrm>
            <a:off x="-76200" y="-6350"/>
            <a:ext cx="9220200" cy="157163"/>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6"/>
          <p:cNvSpPr/>
          <p:nvPr userDrawn="1"/>
        </p:nvSpPr>
        <p:spPr>
          <a:xfrm>
            <a:off x="0" y="0"/>
            <a:ext cx="9158288" cy="15240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Rectangle 8"/>
          <p:cNvSpPr/>
          <p:nvPr userDrawn="1"/>
        </p:nvSpPr>
        <p:spPr>
          <a:xfrm>
            <a:off x="0" y="1309688"/>
            <a:ext cx="9158288" cy="13811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Content Placeholder 7"/>
          <p:cNvSpPr>
            <a:spLocks noGrp="1"/>
          </p:cNvSpPr>
          <p:nvPr>
            <p:ph sz="quarter" idx="1"/>
          </p:nvPr>
        </p:nvSpPr>
        <p:spPr>
          <a:xfrm>
            <a:off x="914400" y="1676400"/>
            <a:ext cx="7772400" cy="4343400"/>
          </a:xfrm>
        </p:spPr>
        <p:txBody>
          <a:bodyPr/>
          <a:lstStyle>
            <a:lvl1pPr>
              <a:defRPr b="1">
                <a:latin typeface="Calibri" pitchFamily="34" charset="0"/>
                <a:cs typeface="Calibri" pitchFamily="34" charset="0"/>
              </a:defRPr>
            </a:lvl1pPr>
            <a:lvl2pPr>
              <a:buClr>
                <a:srgbClr val="CC9900"/>
              </a:buClr>
              <a:defRPr b="1">
                <a:latin typeface="Calibri" pitchFamily="34" charset="0"/>
                <a:cs typeface="Calibri" pitchFamily="34" charset="0"/>
              </a:defRPr>
            </a:lvl2pPr>
            <a:lvl3pPr>
              <a:defRPr b="1">
                <a:latin typeface="Calibri" pitchFamily="34" charset="0"/>
                <a:cs typeface="Calibri" pitchFamily="34" charset="0"/>
              </a:defRPr>
            </a:lvl3pPr>
            <a:lvl4pPr>
              <a:defRPr b="1">
                <a:latin typeface="Calibri" pitchFamily="34" charset="0"/>
                <a:cs typeface="Calibri" pitchFamily="34" charset="0"/>
              </a:defRPr>
            </a:lvl4pPr>
            <a:lvl5pPr>
              <a:defRPr b="1">
                <a:latin typeface="Calibri" pitchFamily="34" charset="0"/>
                <a:cs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914400" y="152400"/>
            <a:ext cx="7772400" cy="1143000"/>
          </a:xfrm>
        </p:spPr>
        <p:txBody>
          <a:bodyPr>
            <a:normAutofit/>
          </a:bodyPr>
          <a:lstStyle>
            <a:lvl1pPr>
              <a:defRPr sz="4000" b="1">
                <a:solidFill>
                  <a:schemeClr val="bg1"/>
                </a:solidFill>
              </a:defRPr>
            </a:lvl1pPr>
          </a:lstStyle>
          <a:p>
            <a:r>
              <a:rPr lang="en-US" dirty="0" smtClean="0"/>
              <a:t>Click to edit Master title style</a:t>
            </a:r>
            <a:endParaRPr lang="en-US" dirty="0"/>
          </a:p>
        </p:txBody>
      </p:sp>
      <p:sp>
        <p:nvSpPr>
          <p:cNvPr id="10" name="Date Placeholder 3"/>
          <p:cNvSpPr>
            <a:spLocks noGrp="1"/>
          </p:cNvSpPr>
          <p:nvPr>
            <p:ph type="dt" sz="half" idx="10"/>
          </p:nvPr>
        </p:nvSpPr>
        <p:spPr>
          <a:xfrm>
            <a:off x="6019800" y="6191250"/>
            <a:ext cx="2476500" cy="476250"/>
          </a:xfrm>
        </p:spPr>
        <p:txBody>
          <a:bodyPr/>
          <a:lstStyle>
            <a:lvl1pPr>
              <a:defRPr/>
            </a:lvl1pPr>
          </a:lstStyle>
          <a:p>
            <a:pPr>
              <a:defRPr/>
            </a:pPr>
            <a:fld id="{1A199A7E-6B02-4030-BCC3-F2A22C9CECDF}" type="datetime1">
              <a:rPr lang="en-US"/>
              <a:pPr>
                <a:defRPr/>
              </a:pPr>
              <a:t>1/11/2013</a:t>
            </a:fld>
            <a:endParaRPr lang="en-US" dirty="0"/>
          </a:p>
        </p:txBody>
      </p:sp>
      <p:sp>
        <p:nvSpPr>
          <p:cNvPr id="11" name="Footer Placeholder 4"/>
          <p:cNvSpPr>
            <a:spLocks noGrp="1"/>
          </p:cNvSpPr>
          <p:nvPr>
            <p:ph type="ftr" sz="quarter" idx="11"/>
          </p:nvPr>
        </p:nvSpPr>
        <p:spPr/>
        <p:txBody>
          <a:bodyPr/>
          <a:lstStyle>
            <a:lvl1pPr>
              <a:defRPr/>
            </a:lvl1pPr>
          </a:lstStyle>
          <a:p>
            <a:pPr>
              <a:defRPr/>
            </a:pPr>
            <a:endParaRPr lang="en-US"/>
          </a:p>
        </p:txBody>
      </p:sp>
      <p:sp>
        <p:nvSpPr>
          <p:cNvPr id="12" name="Slide Number Placeholder 5"/>
          <p:cNvSpPr>
            <a:spLocks noGrp="1"/>
          </p:cNvSpPr>
          <p:nvPr>
            <p:ph type="sldNum" sz="quarter" idx="12"/>
          </p:nvPr>
        </p:nvSpPr>
        <p:spPr>
          <a:xfrm>
            <a:off x="8534400" y="6210300"/>
            <a:ext cx="457200" cy="457200"/>
          </a:xfrm>
        </p:spPr>
        <p:txBody>
          <a:bodyPr/>
          <a:lstStyle>
            <a:lvl1pPr>
              <a:defRPr smtClean="0">
                <a:solidFill>
                  <a:schemeClr val="bg1"/>
                </a:solidFill>
              </a:defRPr>
            </a:lvl1pPr>
          </a:lstStyle>
          <a:p>
            <a:pPr>
              <a:defRPr/>
            </a:pPr>
            <a:fld id="{D19A16F5-D829-4B8F-B432-326F84CF3D23}"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CC0977A0-24D9-455A-9C3A-7E1842714170}" type="datetime1">
              <a:rPr lang="en-US"/>
              <a:pPr>
                <a:defRPr/>
              </a:pPr>
              <a:t>1/11/2013</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dirty="0">
                <a:latin typeface="+mn-lt"/>
                <a:cs typeface="+mn-cs"/>
              </a:defRPr>
            </a:lvl1pPr>
          </a:lstStyle>
          <a:p>
            <a:pPr>
              <a:defRPr/>
            </a:pP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E2B44E6C-93F5-4531-94E5-76472B88640B}" type="slidenum">
              <a:rPr lang="en-US"/>
              <a:pPr>
                <a:defRPr/>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5FE56753-9BD9-4925-8A10-075EEC4B2CCC}" type="datetime1">
              <a:rPr lang="en-US"/>
              <a:pPr>
                <a:defRPr/>
              </a:pPr>
              <a:t>1/11/2013</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dirty="0">
                <a:latin typeface="+mn-lt"/>
                <a:cs typeface="+mn-cs"/>
              </a:defRPr>
            </a:lvl1pPr>
          </a:lstStyle>
          <a:p>
            <a:pPr>
              <a:defRPr/>
            </a:pP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4C902EFC-9F78-4809-8079-A5CCA3202A13}" type="slidenum">
              <a:rPr lang="en-US"/>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B8133D73-815A-44F0-AF3F-EE386623FAEC}" type="datetime1">
              <a:rPr lang="en-US"/>
              <a:pPr>
                <a:defRPr/>
              </a:pPr>
              <a:t>1/11/2013</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dirty="0">
                <a:latin typeface="+mn-lt"/>
                <a:cs typeface="+mn-cs"/>
              </a:defRPr>
            </a:lvl1pPr>
          </a:lstStyle>
          <a:p>
            <a:pPr>
              <a:defRPr/>
            </a:pP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0E2EE787-2AC0-4466-B42E-8A256BB38B10}" type="slidenum">
              <a:rPr lang="en-US"/>
              <a:pPr>
                <a:defRPr/>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BFB3FEFC-7856-4DF7-86FE-D7EF3270A5EE}" type="datetime1">
              <a:rPr lang="en-US"/>
              <a:pPr>
                <a:defRPr/>
              </a:pPr>
              <a:t>1/11/2013</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dirty="0">
                <a:latin typeface="+mn-lt"/>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A0198DC7-4A13-4EB5-8F5B-11F3059D52FF}" type="slidenum">
              <a:rPr lang="en-US"/>
              <a:pPr>
                <a:defRPr/>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04A93EBB-B2CC-4430-BC5D-FDA7B367F0DA}" type="datetime1">
              <a:rPr lang="en-US"/>
              <a:pPr>
                <a:defRPr/>
              </a:pPr>
              <a:t>1/11/2013</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dirty="0">
                <a:latin typeface="+mn-lt"/>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2B037135-1919-427A-A7C8-1AD617AF78E1}" type="slidenum">
              <a:rPr lang="en-US"/>
              <a:pPr>
                <a:defRPr/>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FDBD114-D2DC-4DD1-906A-DC09FA5AF415}" type="datetime1">
              <a:rPr lang="en-US"/>
              <a:pPr>
                <a:defRPr/>
              </a:pPr>
              <a:t>1/11/2013</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dirty="0">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34B873F7-1BC2-469D-9ED0-900C79752503}" type="slidenum">
              <a:rPr lang="en-US"/>
              <a:pPr>
                <a:defRPr/>
              </a:pPr>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D19256E5-E44F-4F6D-B8C5-32BE1CDB039C}" type="datetime1">
              <a:rPr lang="en-US"/>
              <a:pPr>
                <a:defRPr/>
              </a:pPr>
              <a:t>1/11/2013</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dirty="0">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F693A446-3F95-409A-BB08-8CC2DB6C5DEB}"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useBgFill="1">
        <p:nvSpPr>
          <p:cNvPr id="5" name="Rounded Rectangle 4"/>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flipV="1">
            <a:off x="69850" y="2376488"/>
            <a:ext cx="901382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6"/>
          <p:cNvSpPr/>
          <p:nvPr/>
        </p:nvSpPr>
        <p:spPr>
          <a:xfrm>
            <a:off x="69850" y="2341563"/>
            <a:ext cx="901382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Rectangle 7"/>
          <p:cNvSpPr/>
          <p:nvPr/>
        </p:nvSpPr>
        <p:spPr>
          <a:xfrm>
            <a:off x="68263" y="2468563"/>
            <a:ext cx="9015412"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722313" y="952500"/>
            <a:ext cx="7772400" cy="1362075"/>
          </a:xfrm>
        </p:spPr>
        <p:txBody>
          <a:bodyPr/>
          <a:lstStyle>
            <a:lvl1pPr algn="l">
              <a:buNone/>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722313" y="2547938"/>
            <a:ext cx="77724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9" name="Date Placeholder 3"/>
          <p:cNvSpPr>
            <a:spLocks noGrp="1"/>
          </p:cNvSpPr>
          <p:nvPr>
            <p:ph type="dt" sz="half" idx="10"/>
          </p:nvPr>
        </p:nvSpPr>
        <p:spPr/>
        <p:txBody>
          <a:bodyPr/>
          <a:lstStyle>
            <a:lvl1pPr>
              <a:defRPr/>
            </a:lvl1pPr>
          </a:lstStyle>
          <a:p>
            <a:pPr>
              <a:defRPr/>
            </a:pPr>
            <a:fld id="{2AA0E431-24E7-4148-A15C-D29CEEB5C346}" type="datetime1">
              <a:rPr lang="en-US"/>
              <a:pPr>
                <a:defRPr/>
              </a:pPr>
              <a:t>1/11/2013</a:t>
            </a:fld>
            <a:endParaRPr lang="en-US" dirty="0"/>
          </a:p>
        </p:txBody>
      </p:sp>
      <p:sp>
        <p:nvSpPr>
          <p:cNvPr id="10" name="Footer Placeholder 4"/>
          <p:cNvSpPr>
            <a:spLocks noGrp="1"/>
          </p:cNvSpPr>
          <p:nvPr>
            <p:ph type="ftr" sz="quarter" idx="11"/>
          </p:nvPr>
        </p:nvSpPr>
        <p:spPr>
          <a:xfrm>
            <a:off x="800100" y="6172200"/>
            <a:ext cx="4000500" cy="457200"/>
          </a:xfrm>
        </p:spPr>
        <p:txBody>
          <a:bodyPr/>
          <a:lstStyle>
            <a:lvl1pPr>
              <a:defRPr/>
            </a:lvl1pPr>
          </a:lstStyle>
          <a:p>
            <a:pPr>
              <a:defRPr/>
            </a:pPr>
            <a:endParaRPr lang="en-US"/>
          </a:p>
        </p:txBody>
      </p:sp>
      <p:sp>
        <p:nvSpPr>
          <p:cNvPr id="11" name="Slide Number Placeholder 5"/>
          <p:cNvSpPr>
            <a:spLocks noGrp="1"/>
          </p:cNvSpPr>
          <p:nvPr>
            <p:ph type="sldNum" sz="quarter" idx="12"/>
          </p:nvPr>
        </p:nvSpPr>
        <p:spPr>
          <a:xfrm>
            <a:off x="146050" y="6208713"/>
            <a:ext cx="457200" cy="457200"/>
          </a:xfrm>
        </p:spPr>
        <p:txBody>
          <a:bodyPr/>
          <a:lstStyle>
            <a:lvl1pPr>
              <a:defRPr/>
            </a:lvl1pPr>
          </a:lstStyle>
          <a:p>
            <a:pPr>
              <a:defRPr/>
            </a:pPr>
            <a:fld id="{14D7264B-8098-4055-AE5B-5E6A6F786C05}"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ounded Rectangle 4"/>
          <p:cNvSpPr/>
          <p:nvPr userDrawn="1"/>
        </p:nvSpPr>
        <p:spPr>
          <a:xfrm>
            <a:off x="0" y="61913"/>
            <a:ext cx="9144000" cy="1336675"/>
          </a:xfrm>
          <a:prstGeom prst="roundRect">
            <a:avLst>
              <a:gd name="adj" fmla="val 0"/>
            </a:avLst>
          </a:prstGeom>
          <a:solidFill>
            <a:srgbClr val="4F81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userDrawn="1"/>
        </p:nvSpPr>
        <p:spPr>
          <a:xfrm>
            <a:off x="0" y="0"/>
            <a:ext cx="9158288" cy="15240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6"/>
          <p:cNvSpPr/>
          <p:nvPr userDrawn="1"/>
        </p:nvSpPr>
        <p:spPr>
          <a:xfrm>
            <a:off x="0" y="1385888"/>
            <a:ext cx="9158288" cy="13811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p:txBody>
          <a:bodyPr/>
          <a:lstStyle>
            <a:lvl1pPr>
              <a:defRPr b="1">
                <a:solidFill>
                  <a:schemeClr val="bg1"/>
                </a:solidFill>
              </a:defRPr>
            </a:lvl1pPr>
          </a:lstStyle>
          <a:p>
            <a:r>
              <a:rPr lang="en-US" smtClean="0"/>
              <a:t>Click to edit Master title style</a:t>
            </a:r>
            <a:endParaRPr lang="en-US"/>
          </a:p>
        </p:txBody>
      </p:sp>
      <p:sp>
        <p:nvSpPr>
          <p:cNvPr id="9" name="Content Placeholder 8"/>
          <p:cNvSpPr>
            <a:spLocks noGrp="1"/>
          </p:cNvSpPr>
          <p:nvPr>
            <p:ph sz="quarter" idx="1"/>
          </p:nvPr>
        </p:nvSpPr>
        <p:spPr>
          <a:xfrm>
            <a:off x="914400" y="1447800"/>
            <a:ext cx="37490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933950" y="1447800"/>
            <a:ext cx="37490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4"/>
          <p:cNvSpPr>
            <a:spLocks noGrp="1"/>
          </p:cNvSpPr>
          <p:nvPr>
            <p:ph type="dt" sz="half" idx="10"/>
          </p:nvPr>
        </p:nvSpPr>
        <p:spPr/>
        <p:txBody>
          <a:bodyPr/>
          <a:lstStyle>
            <a:lvl1pPr>
              <a:defRPr/>
            </a:lvl1pPr>
          </a:lstStyle>
          <a:p>
            <a:pPr>
              <a:defRPr/>
            </a:pPr>
            <a:fld id="{2F964C65-9F79-4ABE-854F-AA804B1BC084}" type="datetime1">
              <a:rPr lang="en-US"/>
              <a:pPr>
                <a:defRPr/>
              </a:pPr>
              <a:t>1/11/2013</a:t>
            </a:fld>
            <a:endParaRPr lang="en-US" dirty="0"/>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2" name="Slide Number Placeholder 6"/>
          <p:cNvSpPr>
            <a:spLocks noGrp="1"/>
          </p:cNvSpPr>
          <p:nvPr>
            <p:ph type="sldNum" sz="quarter" idx="12"/>
          </p:nvPr>
        </p:nvSpPr>
        <p:spPr/>
        <p:txBody>
          <a:bodyPr/>
          <a:lstStyle>
            <a:lvl1pPr>
              <a:defRPr/>
            </a:lvl1pPr>
          </a:lstStyle>
          <a:p>
            <a:pPr>
              <a:defRPr/>
            </a:pPr>
            <a:fld id="{5EC5CC6A-BC74-4497-8768-13CE9F8D558D}"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ounded Rectangle 6"/>
          <p:cNvSpPr/>
          <p:nvPr userDrawn="1"/>
        </p:nvSpPr>
        <p:spPr>
          <a:xfrm>
            <a:off x="0" y="61913"/>
            <a:ext cx="9144000" cy="1336675"/>
          </a:xfrm>
          <a:prstGeom prst="roundRect">
            <a:avLst>
              <a:gd name="adj" fmla="val 0"/>
            </a:avLst>
          </a:prstGeom>
          <a:solidFill>
            <a:srgbClr val="4F81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Rectangle 7"/>
          <p:cNvSpPr/>
          <p:nvPr userDrawn="1"/>
        </p:nvSpPr>
        <p:spPr>
          <a:xfrm>
            <a:off x="0" y="0"/>
            <a:ext cx="9158288" cy="15240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Rectangle 8"/>
          <p:cNvSpPr/>
          <p:nvPr userDrawn="1"/>
        </p:nvSpPr>
        <p:spPr>
          <a:xfrm>
            <a:off x="0" y="1385888"/>
            <a:ext cx="9158288" cy="13811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914400" y="273050"/>
            <a:ext cx="7772400" cy="1143000"/>
          </a:xfrm>
        </p:spPr>
        <p:txBody>
          <a:bodyPr/>
          <a:lstStyle>
            <a:lvl1pPr>
              <a:defRPr b="1">
                <a:solidFill>
                  <a:schemeClr val="bg1"/>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11" name="Content Placeholder 10"/>
          <p:cNvSpPr>
            <a:spLocks noGrp="1"/>
          </p:cNvSpPr>
          <p:nvPr>
            <p:ph sz="half" idx="2"/>
          </p:nvPr>
        </p:nvSpPr>
        <p:spPr>
          <a:xfrm>
            <a:off x="914400" y="2247900"/>
            <a:ext cx="37338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4"/>
          </p:nvPr>
        </p:nvSpPr>
        <p:spPr>
          <a:xfrm>
            <a:off x="4953000" y="2247900"/>
            <a:ext cx="37338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Date Placeholder 6"/>
          <p:cNvSpPr>
            <a:spLocks noGrp="1"/>
          </p:cNvSpPr>
          <p:nvPr>
            <p:ph type="dt" sz="half" idx="10"/>
          </p:nvPr>
        </p:nvSpPr>
        <p:spPr/>
        <p:txBody>
          <a:bodyPr/>
          <a:lstStyle>
            <a:lvl1pPr>
              <a:defRPr/>
            </a:lvl1pPr>
          </a:lstStyle>
          <a:p>
            <a:pPr>
              <a:defRPr/>
            </a:pPr>
            <a:fld id="{8F67C712-F146-4A11-9BE7-912B53449D29}" type="datetime1">
              <a:rPr lang="en-US"/>
              <a:pPr>
                <a:defRPr/>
              </a:pPr>
              <a:t>1/11/2013</a:t>
            </a:fld>
            <a:endParaRPr lang="en-US" dirty="0"/>
          </a:p>
        </p:txBody>
      </p:sp>
      <p:sp>
        <p:nvSpPr>
          <p:cNvPr id="12" name="Footer Placeholder 7"/>
          <p:cNvSpPr>
            <a:spLocks noGrp="1"/>
          </p:cNvSpPr>
          <p:nvPr>
            <p:ph type="ftr" sz="quarter" idx="11"/>
          </p:nvPr>
        </p:nvSpPr>
        <p:spPr/>
        <p:txBody>
          <a:bodyPr/>
          <a:lstStyle>
            <a:lvl1pPr>
              <a:defRPr/>
            </a:lvl1pPr>
          </a:lstStyle>
          <a:p>
            <a:pPr>
              <a:defRPr/>
            </a:pPr>
            <a:endParaRPr lang="en-US"/>
          </a:p>
        </p:txBody>
      </p:sp>
      <p:sp>
        <p:nvSpPr>
          <p:cNvPr id="14" name="Slide Number Placeholder 8"/>
          <p:cNvSpPr>
            <a:spLocks noGrp="1"/>
          </p:cNvSpPr>
          <p:nvPr>
            <p:ph type="sldNum" sz="quarter" idx="12"/>
          </p:nvPr>
        </p:nvSpPr>
        <p:spPr/>
        <p:txBody>
          <a:bodyPr/>
          <a:lstStyle>
            <a:lvl1pPr>
              <a:defRPr/>
            </a:lvl1pPr>
          </a:lstStyle>
          <a:p>
            <a:pPr>
              <a:defRPr/>
            </a:pPr>
            <a:fld id="{9EDDF6B4-B7D1-4CF0-8999-16D34D366F32}"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ounded Rectangle 2"/>
          <p:cNvSpPr/>
          <p:nvPr userDrawn="1"/>
        </p:nvSpPr>
        <p:spPr>
          <a:xfrm>
            <a:off x="0" y="61913"/>
            <a:ext cx="9144000" cy="1336675"/>
          </a:xfrm>
          <a:prstGeom prst="roundRect">
            <a:avLst>
              <a:gd name="adj" fmla="val 0"/>
            </a:avLst>
          </a:prstGeom>
          <a:solidFill>
            <a:srgbClr val="4F81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Rectangle 3"/>
          <p:cNvSpPr/>
          <p:nvPr userDrawn="1"/>
        </p:nvSpPr>
        <p:spPr>
          <a:xfrm>
            <a:off x="0" y="0"/>
            <a:ext cx="9158288" cy="15240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4"/>
          <p:cNvSpPr/>
          <p:nvPr userDrawn="1"/>
        </p:nvSpPr>
        <p:spPr>
          <a:xfrm>
            <a:off x="0" y="1295400"/>
            <a:ext cx="9158288" cy="138113"/>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6" name="Picture 5" descr="Cash for College logo.gif"/>
          <p:cNvPicPr>
            <a:picLocks noChangeAspect="1"/>
          </p:cNvPicPr>
          <p:nvPr userDrawn="1"/>
        </p:nvPicPr>
        <p:blipFill>
          <a:blip r:embed="rId2" cstate="print"/>
          <a:stretch>
            <a:fillRect/>
          </a:stretch>
        </p:blipFill>
        <p:spPr>
          <a:xfrm>
            <a:off x="228600" y="5791200"/>
            <a:ext cx="2895600" cy="900113"/>
          </a:xfrm>
          <a:prstGeom prst="rect">
            <a:avLst/>
          </a:prstGeom>
          <a:effectLst>
            <a:outerShdw blurRad="50800" dist="38100" dir="2700000" sx="101000" sy="101000" algn="tl" rotWithShape="0">
              <a:srgbClr val="CC9900">
                <a:alpha val="81000"/>
              </a:srgbClr>
            </a:outerShdw>
          </a:effectLst>
        </p:spPr>
      </p:pic>
      <p:sp>
        <p:nvSpPr>
          <p:cNvPr id="2" name="Title 1"/>
          <p:cNvSpPr>
            <a:spLocks noGrp="1"/>
          </p:cNvSpPr>
          <p:nvPr>
            <p:ph type="title"/>
          </p:nvPr>
        </p:nvSpPr>
        <p:spPr>
          <a:xfrm>
            <a:off x="914400" y="152400"/>
            <a:ext cx="7772400" cy="1143000"/>
          </a:xfrm>
        </p:spPr>
        <p:txBody>
          <a:bodyPr/>
          <a:lstStyle>
            <a:lvl1pPr>
              <a:defRPr b="1">
                <a:solidFill>
                  <a:schemeClr val="bg1"/>
                </a:solidFill>
              </a:defRPr>
            </a:lvl1pPr>
          </a:lstStyle>
          <a:p>
            <a:r>
              <a:rPr lang="en-US" dirty="0" smtClean="0"/>
              <a:t>Click to edit Master title style</a:t>
            </a:r>
            <a:endParaRPr lang="en-US" dirty="0"/>
          </a:p>
        </p:txBody>
      </p:sp>
      <p:sp>
        <p:nvSpPr>
          <p:cNvPr id="7" name="Footer Placeholder 3"/>
          <p:cNvSpPr>
            <a:spLocks noGrp="1"/>
          </p:cNvSpPr>
          <p:nvPr>
            <p:ph type="ftr" sz="quarter" idx="10"/>
          </p:nvPr>
        </p:nvSpPr>
        <p:spPr/>
        <p:txBody>
          <a:bodyPr/>
          <a:lstStyle>
            <a:lvl1pPr>
              <a:defRPr/>
            </a:lvl1pPr>
          </a:lstStyle>
          <a:p>
            <a:pPr>
              <a:defRPr/>
            </a:pPr>
            <a:endParaRPr lang="en-US"/>
          </a:p>
        </p:txBody>
      </p:sp>
      <p:sp>
        <p:nvSpPr>
          <p:cNvPr id="8" name="Date Placeholder 3"/>
          <p:cNvSpPr>
            <a:spLocks noGrp="1"/>
          </p:cNvSpPr>
          <p:nvPr>
            <p:ph type="dt" sz="half" idx="11"/>
          </p:nvPr>
        </p:nvSpPr>
        <p:spPr>
          <a:xfrm>
            <a:off x="6019800" y="6191250"/>
            <a:ext cx="2476500" cy="476250"/>
          </a:xfrm>
        </p:spPr>
        <p:txBody>
          <a:bodyPr/>
          <a:lstStyle>
            <a:lvl1pPr>
              <a:defRPr/>
            </a:lvl1pPr>
          </a:lstStyle>
          <a:p>
            <a:pPr>
              <a:defRPr/>
            </a:pPr>
            <a:fld id="{77EF0C67-727F-4929-A82E-9E4D85BE4B5E}" type="datetime1">
              <a:rPr lang="en-US"/>
              <a:pPr>
                <a:defRPr/>
              </a:pPr>
              <a:t>1/11/2013</a:t>
            </a:fld>
            <a:endParaRPr lang="en-US" dirty="0"/>
          </a:p>
        </p:txBody>
      </p:sp>
      <p:sp>
        <p:nvSpPr>
          <p:cNvPr id="9" name="Slide Number Placeholder 5"/>
          <p:cNvSpPr>
            <a:spLocks noGrp="1"/>
          </p:cNvSpPr>
          <p:nvPr>
            <p:ph type="sldNum" sz="quarter" idx="12"/>
          </p:nvPr>
        </p:nvSpPr>
        <p:spPr>
          <a:xfrm>
            <a:off x="8534400" y="6210300"/>
            <a:ext cx="457200" cy="457200"/>
          </a:xfrm>
        </p:spPr>
        <p:txBody>
          <a:bodyPr/>
          <a:lstStyle>
            <a:lvl1pPr>
              <a:defRPr/>
            </a:lvl1pPr>
          </a:lstStyle>
          <a:p>
            <a:pPr>
              <a:defRPr/>
            </a:pPr>
            <a:fld id="{08AFBF1C-E272-480A-989C-4F90B5A9EA8A}"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522ED61B-BCA4-465D-81A8-6F00F5AE4A16}" type="datetime1">
              <a:rPr lang="en-US"/>
              <a:pPr>
                <a:defRPr/>
              </a:pPr>
              <a:t>1/11/2013</a:t>
            </a:fld>
            <a:endParaRPr lang="en-US" dirty="0"/>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a:xfrm>
            <a:off x="4495800" y="6210300"/>
            <a:ext cx="457200" cy="457200"/>
          </a:xfrm>
        </p:spPr>
        <p:txBody>
          <a:bodyPr/>
          <a:lstStyle>
            <a:lvl1pPr>
              <a:defRPr/>
            </a:lvl1pPr>
          </a:lstStyle>
          <a:p>
            <a:pPr>
              <a:defRPr/>
            </a:pPr>
            <a:fld id="{C61DC08F-0335-4105-A142-9FE64992D88D}"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5" name="Rounded Rectangle 4"/>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ounded Rectangle 5"/>
          <p:cNvSpPr/>
          <p:nvPr userDrawn="1"/>
        </p:nvSpPr>
        <p:spPr>
          <a:xfrm>
            <a:off x="0" y="61913"/>
            <a:ext cx="9144000" cy="1336675"/>
          </a:xfrm>
          <a:prstGeom prst="roundRect">
            <a:avLst>
              <a:gd name="adj" fmla="val 0"/>
            </a:avLst>
          </a:prstGeom>
          <a:solidFill>
            <a:srgbClr val="4F81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6"/>
          <p:cNvSpPr/>
          <p:nvPr userDrawn="1"/>
        </p:nvSpPr>
        <p:spPr>
          <a:xfrm>
            <a:off x="0" y="0"/>
            <a:ext cx="9158288" cy="15240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Rectangle 7"/>
          <p:cNvSpPr/>
          <p:nvPr userDrawn="1"/>
        </p:nvSpPr>
        <p:spPr>
          <a:xfrm>
            <a:off x="0" y="1265238"/>
            <a:ext cx="9158288" cy="13811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914400" y="152400"/>
            <a:ext cx="7772400" cy="1143000"/>
          </a:xfrm>
        </p:spPr>
        <p:txBody>
          <a:bodyPr/>
          <a:lstStyle>
            <a:lvl1pPr algn="l">
              <a:buNone/>
              <a:defRPr sz="4000" b="0">
                <a:solidFill>
                  <a:schemeClr val="bg1"/>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1" name="Content Placeholder 10"/>
          <p:cNvSpPr>
            <a:spLocks noGrp="1"/>
          </p:cNvSpPr>
          <p:nvPr>
            <p:ph sz="quarter" idx="1"/>
          </p:nvPr>
        </p:nvSpPr>
        <p:spPr>
          <a:xfrm>
            <a:off x="2971800" y="1600200"/>
            <a:ext cx="57150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Footer Placeholder 5"/>
          <p:cNvSpPr>
            <a:spLocks noGrp="1"/>
          </p:cNvSpPr>
          <p:nvPr>
            <p:ph type="ftr" sz="quarter" idx="10"/>
          </p:nvPr>
        </p:nvSpPr>
        <p:spPr/>
        <p:txBody>
          <a:bodyPr/>
          <a:lstStyle>
            <a:lvl1pPr>
              <a:defRPr/>
            </a:lvl1pPr>
          </a:lstStyle>
          <a:p>
            <a:pPr>
              <a:defRPr/>
            </a:pPr>
            <a:endParaRPr lang="en-US"/>
          </a:p>
        </p:txBody>
      </p:sp>
      <p:sp>
        <p:nvSpPr>
          <p:cNvPr id="10" name="Date Placeholder 3"/>
          <p:cNvSpPr>
            <a:spLocks noGrp="1"/>
          </p:cNvSpPr>
          <p:nvPr>
            <p:ph type="dt" sz="half" idx="11"/>
          </p:nvPr>
        </p:nvSpPr>
        <p:spPr>
          <a:xfrm>
            <a:off x="6019800" y="6191250"/>
            <a:ext cx="2476500" cy="476250"/>
          </a:xfrm>
        </p:spPr>
        <p:txBody>
          <a:bodyPr/>
          <a:lstStyle>
            <a:lvl1pPr>
              <a:defRPr/>
            </a:lvl1pPr>
          </a:lstStyle>
          <a:p>
            <a:pPr>
              <a:defRPr/>
            </a:pPr>
            <a:fld id="{04BFB5A7-54C6-4BF9-B873-FA138577AD66}" type="datetime1">
              <a:rPr lang="en-US"/>
              <a:pPr>
                <a:defRPr/>
              </a:pPr>
              <a:t>1/11/2013</a:t>
            </a:fld>
            <a:endParaRPr lang="en-US" dirty="0"/>
          </a:p>
        </p:txBody>
      </p:sp>
      <p:sp>
        <p:nvSpPr>
          <p:cNvPr id="12" name="Slide Number Placeholder 5"/>
          <p:cNvSpPr>
            <a:spLocks noGrp="1"/>
          </p:cNvSpPr>
          <p:nvPr>
            <p:ph type="sldNum" sz="quarter" idx="12"/>
          </p:nvPr>
        </p:nvSpPr>
        <p:spPr>
          <a:xfrm>
            <a:off x="8534400" y="6210300"/>
            <a:ext cx="457200" cy="457200"/>
          </a:xfrm>
        </p:spPr>
        <p:txBody>
          <a:bodyPr/>
          <a:lstStyle>
            <a:lvl1pPr>
              <a:defRPr/>
            </a:lvl1pPr>
          </a:lstStyle>
          <a:p>
            <a:pPr>
              <a:defRPr/>
            </a:pPr>
            <a:fld id="{9860EB11-CE5B-4105-9A81-604C9DE3ADE3}"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flipV="1">
            <a:off x="68263" y="4683125"/>
            <a:ext cx="900747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68263" y="4649788"/>
            <a:ext cx="900747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6"/>
          <p:cNvSpPr/>
          <p:nvPr/>
        </p:nvSpPr>
        <p:spPr>
          <a:xfrm>
            <a:off x="68263" y="4773613"/>
            <a:ext cx="9007475"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8" name="Footer Placeholder 5"/>
          <p:cNvSpPr>
            <a:spLocks noGrp="1"/>
          </p:cNvSpPr>
          <p:nvPr>
            <p:ph type="ftr" sz="quarter" idx="10"/>
          </p:nvPr>
        </p:nvSpPr>
        <p:spPr>
          <a:xfrm>
            <a:off x="914400" y="6172200"/>
            <a:ext cx="3886200" cy="457200"/>
          </a:xfrm>
        </p:spPr>
        <p:txBody>
          <a:bodyPr/>
          <a:lstStyle>
            <a:lvl1pPr>
              <a:defRPr/>
            </a:lvl1pPr>
          </a:lstStyle>
          <a:p>
            <a:pPr>
              <a:defRPr/>
            </a:pPr>
            <a:endParaRPr lang="en-US"/>
          </a:p>
        </p:txBody>
      </p:sp>
      <p:sp>
        <p:nvSpPr>
          <p:cNvPr id="9" name="Date Placeholder 3"/>
          <p:cNvSpPr>
            <a:spLocks noGrp="1"/>
          </p:cNvSpPr>
          <p:nvPr>
            <p:ph type="dt" sz="half" idx="11"/>
          </p:nvPr>
        </p:nvSpPr>
        <p:spPr>
          <a:xfrm>
            <a:off x="6019800" y="6191250"/>
            <a:ext cx="2476500" cy="476250"/>
          </a:xfrm>
        </p:spPr>
        <p:txBody>
          <a:bodyPr/>
          <a:lstStyle>
            <a:lvl1pPr>
              <a:defRPr/>
            </a:lvl1pPr>
          </a:lstStyle>
          <a:p>
            <a:pPr>
              <a:defRPr/>
            </a:pPr>
            <a:fld id="{FA53BD76-74C8-4E96-B404-2153B65E1AD8}" type="datetime1">
              <a:rPr lang="en-US"/>
              <a:pPr>
                <a:defRPr/>
              </a:pPr>
              <a:t>1/11/2013</a:t>
            </a:fld>
            <a:endParaRPr lang="en-US" dirty="0"/>
          </a:p>
        </p:txBody>
      </p:sp>
      <p:sp>
        <p:nvSpPr>
          <p:cNvPr id="10" name="Slide Number Placeholder 5"/>
          <p:cNvSpPr>
            <a:spLocks noGrp="1"/>
          </p:cNvSpPr>
          <p:nvPr>
            <p:ph type="sldNum" sz="quarter" idx="12"/>
          </p:nvPr>
        </p:nvSpPr>
        <p:spPr>
          <a:xfrm>
            <a:off x="8534400" y="6210300"/>
            <a:ext cx="457200" cy="457200"/>
          </a:xfrm>
        </p:spPr>
        <p:txBody>
          <a:bodyPr/>
          <a:lstStyle>
            <a:lvl1pPr>
              <a:defRPr/>
            </a:lvl1pPr>
          </a:lstStyle>
          <a:p>
            <a:pPr>
              <a:defRPr/>
            </a:pPr>
            <a:fld id="{89B6DC4A-A2C1-4706-9BD4-3570553716B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image" Target="../media/image2.pn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useBgFill="1">
        <p:nvSpPr>
          <p:cNvPr id="8" name="Rounded Rectangle 7"/>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28" name="Title Placeholder 21"/>
          <p:cNvSpPr>
            <a:spLocks noGrp="1"/>
          </p:cNvSpPr>
          <p:nvPr>
            <p:ph type="title"/>
          </p:nvPr>
        </p:nvSpPr>
        <p:spPr bwMode="auto">
          <a:xfrm>
            <a:off x="914400" y="274638"/>
            <a:ext cx="7772400" cy="1143000"/>
          </a:xfrm>
          <a:prstGeom prst="rect">
            <a:avLst/>
          </a:prstGeom>
          <a:noFill/>
          <a:ln w="9525">
            <a:noFill/>
            <a:miter lim="800000"/>
            <a:headEnd/>
            <a:tailEnd/>
          </a:ln>
        </p:spPr>
        <p:txBody>
          <a:bodyPr vert="horz" wrap="square" lIns="91440" tIns="45720" rIns="91440" bIns="91440" numCol="1" anchor="b" anchorCtr="0" compatLnSpc="1">
            <a:prstTxWarp prst="textNoShape">
              <a:avLst/>
            </a:prstTxWarp>
          </a:bodyPr>
          <a:lstStyle/>
          <a:p>
            <a:pPr lvl="0"/>
            <a:r>
              <a:rPr lang="en-US" smtClean="0"/>
              <a:t>Click to edit Master title style</a:t>
            </a:r>
          </a:p>
        </p:txBody>
      </p:sp>
      <p:sp>
        <p:nvSpPr>
          <p:cNvPr id="1029" name="Text Placeholder 12"/>
          <p:cNvSpPr>
            <a:spLocks noGrp="1"/>
          </p:cNvSpPr>
          <p:nvPr>
            <p:ph type="body" idx="1"/>
          </p:nvPr>
        </p:nvSpPr>
        <p:spPr bwMode="auto">
          <a:xfrm>
            <a:off x="914400" y="144780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fontAlgn="auto" latinLnBrk="0" hangingPunct="1">
              <a:spcBef>
                <a:spcPts val="0"/>
              </a:spcBef>
              <a:spcAft>
                <a:spcPts val="0"/>
              </a:spcAft>
              <a:defRPr kumimoji="0" sz="1400" smtClean="0">
                <a:solidFill>
                  <a:schemeClr val="tx2"/>
                </a:solidFill>
                <a:latin typeface="+mn-lt"/>
                <a:cs typeface="+mn-cs"/>
              </a:defRPr>
            </a:lvl1pPr>
          </a:lstStyle>
          <a:p>
            <a:pPr>
              <a:defRPr/>
            </a:pPr>
            <a:fld id="{44CE995B-9451-4568-B8ED-7A47627B1B1B}" type="datetime1">
              <a:rPr lang="en-US"/>
              <a:pPr>
                <a:defRPr/>
              </a:pPr>
              <a:t>1/11/2013</a:t>
            </a:fld>
            <a:endParaRPr lang="en-US" dirty="0"/>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fontAlgn="auto" latinLnBrk="0" hangingPunct="1">
              <a:spcBef>
                <a:spcPts val="0"/>
              </a:spcBef>
              <a:spcAft>
                <a:spcPts val="0"/>
              </a:spcAft>
              <a:defRPr kumimoji="0" sz="1400" dirty="0">
                <a:solidFill>
                  <a:schemeClr val="tx2"/>
                </a:solidFill>
                <a:latin typeface="+mn-lt"/>
                <a:cs typeface="+mn-cs"/>
              </a:defRPr>
            </a:lvl1pPr>
          </a:lstStyle>
          <a:p>
            <a:pPr>
              <a:defRPr/>
            </a:pPr>
            <a:endParaRPr lang="en-US"/>
          </a:p>
        </p:txBody>
      </p:sp>
      <p:sp>
        <p:nvSpPr>
          <p:cNvPr id="23" name="Slide Number Placeholder 22"/>
          <p:cNvSpPr>
            <a:spLocks noGrp="1"/>
          </p:cNvSpPr>
          <p:nvPr>
            <p:ph type="sldNum" sz="quarter" idx="4"/>
          </p:nvPr>
        </p:nvSpPr>
        <p:spPr>
          <a:xfrm>
            <a:off x="146050" y="6210300"/>
            <a:ext cx="457200" cy="457200"/>
          </a:xfrm>
          <a:prstGeom prst="ellipse">
            <a:avLst/>
          </a:prstGeom>
          <a:solidFill>
            <a:schemeClr val="accent1"/>
          </a:solidFill>
        </p:spPr>
        <p:txBody>
          <a:bodyPr wrap="none" lIns="0" tIns="0" rIns="0" bIns="0" anchor="ctr" anchorCtr="1">
            <a:noAutofit/>
          </a:bodyPr>
          <a:lstStyle>
            <a:lvl1pPr algn="ctr" eaLnBrk="1" fontAlgn="auto" latinLnBrk="0" hangingPunct="1">
              <a:spcBef>
                <a:spcPts val="0"/>
              </a:spcBef>
              <a:spcAft>
                <a:spcPts val="0"/>
              </a:spcAft>
              <a:defRPr kumimoji="0" sz="1400" smtClean="0">
                <a:solidFill>
                  <a:srgbClr val="FFFFFF"/>
                </a:solidFill>
                <a:latin typeface="+mj-lt"/>
                <a:ea typeface="+mj-ea"/>
                <a:cs typeface="+mj-cs"/>
              </a:defRPr>
            </a:lvl1pPr>
          </a:lstStyle>
          <a:p>
            <a:pPr>
              <a:defRPr/>
            </a:pPr>
            <a:fld id="{340D44FA-6D1B-413B-A580-83A70FD85EB6}"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90" r:id="rId12"/>
    <p:sldLayoutId id="2147483791" r:id="rId13"/>
    <p:sldLayoutId id="2147483792" r:id="rId14"/>
    <p:sldLayoutId id="2147483793" r:id="rId15"/>
  </p:sldLayoutIdLst>
  <p:timing>
    <p:tnLst>
      <p:par>
        <p:cTn id="1" dur="indefinite" restart="never" nodeType="tmRoot"/>
      </p:par>
    </p:tnLst>
  </p:timing>
  <p:hf hdr="0" ftr="0" dt="0"/>
  <p:txStyles>
    <p:titleStyle>
      <a:lvl1pPr algn="l" rtl="0" fontAlgn="base">
        <a:spcBef>
          <a:spcPct val="0"/>
        </a:spcBef>
        <a:spcAft>
          <a:spcPct val="0"/>
        </a:spcAft>
        <a:defRPr sz="4000" kern="1200">
          <a:solidFill>
            <a:schemeClr val="tx2"/>
          </a:solidFill>
          <a:latin typeface="+mj-lt"/>
          <a:ea typeface="+mj-ea"/>
          <a:cs typeface="+mj-cs"/>
        </a:defRPr>
      </a:lvl1pPr>
      <a:lvl2pPr algn="l" rtl="0" fontAlgn="base">
        <a:spcBef>
          <a:spcPct val="0"/>
        </a:spcBef>
        <a:spcAft>
          <a:spcPct val="0"/>
        </a:spcAft>
        <a:defRPr sz="4000">
          <a:solidFill>
            <a:schemeClr val="tx2"/>
          </a:solidFill>
          <a:latin typeface="Franklin Gothic Book" pitchFamily="34" charset="0"/>
        </a:defRPr>
      </a:lvl2pPr>
      <a:lvl3pPr algn="l" rtl="0" fontAlgn="base">
        <a:spcBef>
          <a:spcPct val="0"/>
        </a:spcBef>
        <a:spcAft>
          <a:spcPct val="0"/>
        </a:spcAft>
        <a:defRPr sz="4000">
          <a:solidFill>
            <a:schemeClr val="tx2"/>
          </a:solidFill>
          <a:latin typeface="Franklin Gothic Book" pitchFamily="34" charset="0"/>
        </a:defRPr>
      </a:lvl3pPr>
      <a:lvl4pPr algn="l" rtl="0" fontAlgn="base">
        <a:spcBef>
          <a:spcPct val="0"/>
        </a:spcBef>
        <a:spcAft>
          <a:spcPct val="0"/>
        </a:spcAft>
        <a:defRPr sz="4000">
          <a:solidFill>
            <a:schemeClr val="tx2"/>
          </a:solidFill>
          <a:latin typeface="Franklin Gothic Book" pitchFamily="34" charset="0"/>
        </a:defRPr>
      </a:lvl4pPr>
      <a:lvl5pPr algn="l" rtl="0" fontAlgn="base">
        <a:spcBef>
          <a:spcPct val="0"/>
        </a:spcBef>
        <a:spcAft>
          <a:spcPct val="0"/>
        </a:spcAft>
        <a:defRPr sz="4000">
          <a:solidFill>
            <a:schemeClr val="tx2"/>
          </a:solidFill>
          <a:latin typeface="Franklin Gothic Book" pitchFamily="34" charset="0"/>
        </a:defRPr>
      </a:lvl5pPr>
      <a:lvl6pPr marL="457200" algn="l" rtl="0" fontAlgn="base">
        <a:spcBef>
          <a:spcPct val="0"/>
        </a:spcBef>
        <a:spcAft>
          <a:spcPct val="0"/>
        </a:spcAft>
        <a:defRPr sz="4000">
          <a:solidFill>
            <a:schemeClr val="tx2"/>
          </a:solidFill>
          <a:latin typeface="Franklin Gothic Book" pitchFamily="34" charset="0"/>
        </a:defRPr>
      </a:lvl6pPr>
      <a:lvl7pPr marL="914400" algn="l" rtl="0" fontAlgn="base">
        <a:spcBef>
          <a:spcPct val="0"/>
        </a:spcBef>
        <a:spcAft>
          <a:spcPct val="0"/>
        </a:spcAft>
        <a:defRPr sz="4000">
          <a:solidFill>
            <a:schemeClr val="tx2"/>
          </a:solidFill>
          <a:latin typeface="Franklin Gothic Book" pitchFamily="34" charset="0"/>
        </a:defRPr>
      </a:lvl7pPr>
      <a:lvl8pPr marL="1371600" algn="l" rtl="0" fontAlgn="base">
        <a:spcBef>
          <a:spcPct val="0"/>
        </a:spcBef>
        <a:spcAft>
          <a:spcPct val="0"/>
        </a:spcAft>
        <a:defRPr sz="4000">
          <a:solidFill>
            <a:schemeClr val="tx2"/>
          </a:solidFill>
          <a:latin typeface="Franklin Gothic Book" pitchFamily="34" charset="0"/>
        </a:defRPr>
      </a:lvl8pPr>
      <a:lvl9pPr marL="1828800" algn="l" rtl="0" fontAlgn="base">
        <a:spcBef>
          <a:spcPct val="0"/>
        </a:spcBef>
        <a:spcAft>
          <a:spcPct val="0"/>
        </a:spcAft>
        <a:defRPr sz="4000">
          <a:solidFill>
            <a:schemeClr val="tx2"/>
          </a:solidFill>
          <a:latin typeface="Franklin Gothic Book" pitchFamily="34" charset="0"/>
        </a:defRPr>
      </a:lvl9pPr>
    </p:titleStyle>
    <p:bodyStyle>
      <a:lvl1pPr marL="273050" indent="-273050" algn="l" rtl="0" fontAlgn="base">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7688" indent="-228600" algn="l" rtl="0" fontAlgn="base">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fontAlgn="base">
        <a:spcBef>
          <a:spcPts val="375"/>
        </a:spcBef>
        <a:spcAft>
          <a:spcPct val="0"/>
        </a:spcAft>
        <a:buClr>
          <a:srgbClr val="B2C1DB"/>
        </a:buClr>
        <a:buSzPct val="85000"/>
        <a:buFont typeface="Wingdings 2" pitchFamily="18" charset="2"/>
        <a:buChar char=""/>
        <a:defRPr sz="2000" kern="1200">
          <a:solidFill>
            <a:schemeClr val="tx1"/>
          </a:solidFill>
          <a:latin typeface="+mn-lt"/>
          <a:ea typeface="+mn-ea"/>
          <a:cs typeface="+mn-cs"/>
        </a:defRPr>
      </a:lvl3pPr>
      <a:lvl4pPr marL="1096963" indent="-228600" algn="l" rtl="0" fontAlgn="base">
        <a:spcBef>
          <a:spcPts val="375"/>
        </a:spcBef>
        <a:spcAft>
          <a:spcPct val="0"/>
        </a:spcAft>
        <a:buClr>
          <a:srgbClr val="9BBB59"/>
        </a:buClr>
        <a:buSzPct val="80000"/>
        <a:buFont typeface="Wingdings 2" pitchFamily="18" charset="2"/>
        <a:buChar char=""/>
        <a:defRPr sz="2000" kern="1200">
          <a:solidFill>
            <a:schemeClr val="tx1"/>
          </a:solidFill>
          <a:latin typeface="+mn-lt"/>
          <a:ea typeface="+mn-ea"/>
          <a:cs typeface="+mn-cs"/>
        </a:defRPr>
      </a:lvl4pPr>
      <a:lvl5pPr marL="1371600" indent="-228600" algn="l" rtl="0" fontAlgn="base">
        <a:spcBef>
          <a:spcPts val="375"/>
        </a:spcBef>
        <a:spcAft>
          <a:spcPct val="0"/>
        </a:spcAft>
        <a:buClr>
          <a:srgbClr val="9BBB59"/>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 name="Slide Number Placeholder 5"/>
          <p:cNvSpPr>
            <a:spLocks noGrp="1"/>
          </p:cNvSpPr>
          <p:nvPr>
            <p:ph type="sldNum" sz="quarter" idx="4"/>
          </p:nvPr>
        </p:nvSpPr>
        <p:spPr>
          <a:xfrm>
            <a:off x="8534400" y="6210300"/>
            <a:ext cx="457200" cy="457200"/>
          </a:xfrm>
          <a:prstGeom prst="ellipse">
            <a:avLst/>
          </a:prstGeom>
        </p:spPr>
        <p:txBody>
          <a:bodyPr/>
          <a:lstStyle>
            <a:lvl1pPr fontAlgn="auto">
              <a:spcBef>
                <a:spcPts val="0"/>
              </a:spcBef>
              <a:spcAft>
                <a:spcPts val="0"/>
              </a:spcAft>
              <a:defRPr>
                <a:latin typeface="+mn-lt"/>
                <a:cs typeface="+mn-cs"/>
              </a:defRPr>
            </a:lvl1pPr>
          </a:lstStyle>
          <a:p>
            <a:pPr>
              <a:defRPr/>
            </a:pPr>
            <a:fld id="{B6D68241-A1DC-4CE7-8ED2-206366368D77}" type="slidenum">
              <a:rPr lang="en-US"/>
              <a:pPr>
                <a:defRPr/>
              </a:pPr>
              <a:t>‹#›</a:t>
            </a:fld>
            <a:endParaRPr lang="en-US" dirty="0"/>
          </a:p>
        </p:txBody>
      </p:sp>
      <p:pic>
        <p:nvPicPr>
          <p:cNvPr id="10" name="Picture 9" descr="Cash for College logo.gif"/>
          <p:cNvPicPr>
            <a:picLocks noChangeAspect="1"/>
          </p:cNvPicPr>
          <p:nvPr userDrawn="1"/>
        </p:nvPicPr>
        <p:blipFill>
          <a:blip r:embed="rId13" cstate="print"/>
          <a:stretch>
            <a:fillRect/>
          </a:stretch>
        </p:blipFill>
        <p:spPr>
          <a:xfrm>
            <a:off x="228600" y="5791200"/>
            <a:ext cx="2895600" cy="900113"/>
          </a:xfrm>
          <a:prstGeom prst="rect">
            <a:avLst/>
          </a:prstGeom>
          <a:effectLst>
            <a:outerShdw blurRad="50800" dist="38100" dir="2700000" sx="101000" sy="101000" algn="tl" rotWithShape="0">
              <a:srgbClr val="CC9900">
                <a:alpha val="81000"/>
              </a:srgbClr>
            </a:outerShdw>
          </a:effectLst>
        </p:spPr>
      </p:pic>
    </p:spTree>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Lst>
  <p:timing>
    <p:tnLst>
      <p:par>
        <p:cTn id="1" dur="indefinite" restart="never" nodeType="tmRoot"/>
      </p:par>
    </p:tnLst>
  </p:timing>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30.jpeg"/></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32.jpeg"/></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7.jpeg"/><Relationship Id="rId7" Type="http://schemas.openxmlformats.org/officeDocument/2006/relationships/image" Target="../media/image41.jpeg"/><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2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38.jpeg"/></Relationships>
</file>

<file path=ppt/slides/_rels/slide2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48.jpe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3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image" Target="../media/image51.png"/></Relationships>
</file>

<file path=ppt/slides/_rels/slide3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8" Type="http://schemas.openxmlformats.org/officeDocument/2006/relationships/image" Target="../media/image58.jpeg"/><Relationship Id="rId3" Type="http://schemas.openxmlformats.org/officeDocument/2006/relationships/image" Target="../media/image53.gif"/><Relationship Id="rId7" Type="http://schemas.openxmlformats.org/officeDocument/2006/relationships/image" Target="../media/image57.gif"/><Relationship Id="rId2" Type="http://schemas.openxmlformats.org/officeDocument/2006/relationships/notesSlide" Target="../notesSlides/notesSlide32.xml"/><Relationship Id="rId1" Type="http://schemas.openxmlformats.org/officeDocument/2006/relationships/slideLayout" Target="../slideLayouts/slideLayout6.xml"/><Relationship Id="rId6" Type="http://schemas.openxmlformats.org/officeDocument/2006/relationships/image" Target="../media/image56.gif"/><Relationship Id="rId5" Type="http://schemas.openxmlformats.org/officeDocument/2006/relationships/image" Target="../media/image55.gif"/><Relationship Id="rId4" Type="http://schemas.openxmlformats.org/officeDocument/2006/relationships/image" Target="../media/image54.gif"/></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image" Target="../media/image59.jpeg"/></Relationships>
</file>

<file path=ppt/slides/_rels/slide3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image" Target="../media/image61.png"/></Relationships>
</file>

<file path=ppt/slides/_rels/slide3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63.gif"/><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_rels/slide43.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wmf"/><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oleObject" Target="../embeddings/oleObject2.bin"/><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21.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118" descr="MPj04223010000[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3400" y="609600"/>
            <a:ext cx="2743200" cy="41133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xmlns="" w="9525">
                <a:solidFill>
                  <a:srgbClr val="000000"/>
                </a:solidFill>
                <a:miter lim="800000"/>
                <a:headEnd/>
                <a:tailEnd/>
              </a14:hiddenLine>
            </a:ext>
          </a:extLst>
        </p:spPr>
      </p:pic>
      <p:sp>
        <p:nvSpPr>
          <p:cNvPr id="30723" name="Title 1"/>
          <p:cNvSpPr>
            <a:spLocks noGrp="1"/>
          </p:cNvSpPr>
          <p:nvPr>
            <p:ph type="ctrTitle"/>
          </p:nvPr>
        </p:nvSpPr>
        <p:spPr>
          <a:xfrm>
            <a:off x="3200400" y="1598613"/>
            <a:ext cx="5943600" cy="1830387"/>
          </a:xfrm>
        </p:spPr>
        <p:txBody>
          <a:bodyPr/>
          <a:lstStyle/>
          <a:p>
            <a:r>
              <a:rPr smtClean="0"/>
              <a:t>Applying for Financial Aid</a:t>
            </a:r>
            <a:br>
              <a:rPr smtClean="0"/>
            </a:br>
            <a:r>
              <a:rPr smtClean="0"/>
              <a:t>2013-2014</a:t>
            </a:r>
          </a:p>
        </p:txBody>
      </p:sp>
      <p:pic>
        <p:nvPicPr>
          <p:cNvPr id="30724" name="Picture 11" descr="Untitled-1.gif"/>
          <p:cNvPicPr>
            <a:picLocks noChangeAspect="1"/>
          </p:cNvPicPr>
          <p:nvPr/>
        </p:nvPicPr>
        <p:blipFill>
          <a:blip r:embed="rId4" cstate="print"/>
          <a:srcRect/>
          <a:stretch>
            <a:fillRect/>
          </a:stretch>
        </p:blipFill>
        <p:spPr bwMode="auto">
          <a:xfrm>
            <a:off x="3505200" y="3622675"/>
            <a:ext cx="4514850" cy="300990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p:txBody>
          <a:bodyPr>
            <a:normAutofit/>
          </a:bodyPr>
          <a:lstStyle/>
          <a:p>
            <a:pPr fontAlgn="auto">
              <a:spcAft>
                <a:spcPts val="0"/>
              </a:spcAft>
              <a:defRPr/>
            </a:pPr>
            <a:r>
              <a:rPr lang="en-US" dirty="0" smtClean="0"/>
              <a:t>Undocumented Students</a:t>
            </a:r>
          </a:p>
        </p:txBody>
      </p:sp>
      <p:sp>
        <p:nvSpPr>
          <p:cNvPr id="7" name="Slide Number Placeholder 6"/>
          <p:cNvSpPr>
            <a:spLocks noGrp="1"/>
          </p:cNvSpPr>
          <p:nvPr>
            <p:ph type="sldNum" sz="quarter" idx="12"/>
          </p:nvPr>
        </p:nvSpPr>
        <p:spPr/>
        <p:txBody>
          <a:bodyPr/>
          <a:lstStyle/>
          <a:p>
            <a:pPr>
              <a:defRPr/>
            </a:pPr>
            <a:fld id="{0C9552A6-D5F1-40BA-80C3-CE8856813260}" type="slidenum">
              <a:rPr lang="en-US">
                <a:latin typeface="Calibri" pitchFamily="34" charset="0"/>
              </a:rPr>
              <a:pPr>
                <a:defRPr/>
              </a:pPr>
              <a:t>10</a:t>
            </a:fld>
            <a:endParaRPr lang="en-US" dirty="0">
              <a:latin typeface="Calibri" pitchFamily="34" charset="0"/>
            </a:endParaRPr>
          </a:p>
        </p:txBody>
      </p:sp>
      <p:sp>
        <p:nvSpPr>
          <p:cNvPr id="27652" name="Rectangle 3"/>
          <p:cNvSpPr>
            <a:spLocks noGrp="1" noChangeArrowheads="1"/>
          </p:cNvSpPr>
          <p:nvPr>
            <p:ph type="body" idx="4294967295"/>
          </p:nvPr>
        </p:nvSpPr>
        <p:spPr>
          <a:xfrm>
            <a:off x="304800" y="1828800"/>
            <a:ext cx="5646738" cy="3884612"/>
          </a:xfrm>
        </p:spPr>
        <p:txBody>
          <a:bodyPr>
            <a:normAutofit/>
          </a:bodyPr>
          <a:lstStyle/>
          <a:p>
            <a:pPr marL="274320" indent="-274320" fontAlgn="auto">
              <a:lnSpc>
                <a:spcPct val="80000"/>
              </a:lnSpc>
              <a:spcBef>
                <a:spcPts val="580"/>
              </a:spcBef>
              <a:spcAft>
                <a:spcPts val="0"/>
              </a:spcAft>
              <a:buSzTx/>
              <a:buFont typeface="Wingdings 2"/>
              <a:buChar char=""/>
              <a:defRPr/>
            </a:pPr>
            <a:r>
              <a:rPr lang="en-US" sz="1900" b="1" dirty="0" smtClean="0">
                <a:latin typeface="Calibri" pitchFamily="34" charset="0"/>
                <a:ea typeface="ＭＳ Ｐゴシック" pitchFamily="34" charset="-128"/>
                <a:cs typeface="Arial" pitchFamily="34" charset="0"/>
              </a:rPr>
              <a:t>and is applying to any California public college or university, check to see if he/she might be eligible for in-state tuition/fee costs under AB540</a:t>
            </a:r>
          </a:p>
          <a:p>
            <a:pPr marL="274320" indent="-274320" fontAlgn="auto">
              <a:lnSpc>
                <a:spcPct val="80000"/>
              </a:lnSpc>
              <a:spcBef>
                <a:spcPts val="580"/>
              </a:spcBef>
              <a:spcAft>
                <a:spcPts val="0"/>
              </a:spcAft>
              <a:buSzTx/>
              <a:buFont typeface="Wingdings 2"/>
              <a:buChar char=""/>
              <a:defRPr/>
            </a:pPr>
            <a:r>
              <a:rPr lang="en-US" sz="1900" b="1" dirty="0" smtClean="0">
                <a:latin typeface="Calibri" pitchFamily="34" charset="0"/>
                <a:ea typeface="ＭＳ Ｐゴシック" pitchFamily="34" charset="-128"/>
                <a:cs typeface="Arial" pitchFamily="34" charset="0"/>
              </a:rPr>
              <a:t>If eligible for AB540, apply for California Dream Act financial aid at </a:t>
            </a:r>
            <a:r>
              <a:rPr lang="en-US" sz="1900" b="1" dirty="0" smtClean="0">
                <a:solidFill>
                  <a:srgbClr val="000099"/>
                </a:solidFill>
                <a:latin typeface="Calibri" pitchFamily="34" charset="0"/>
                <a:ea typeface="ＭＳ Ｐゴシック" pitchFamily="34" charset="-128"/>
                <a:cs typeface="Arial" pitchFamily="34" charset="0"/>
              </a:rPr>
              <a:t>www.caldreamact.org</a:t>
            </a:r>
            <a:endParaRPr lang="en-US" sz="1900" b="1" strike="sngStrike" dirty="0" smtClean="0">
              <a:solidFill>
                <a:srgbClr val="000099"/>
              </a:solidFill>
              <a:latin typeface="Calibri" pitchFamily="34" charset="0"/>
              <a:ea typeface="ＭＳ Ｐゴシック" pitchFamily="34" charset="-128"/>
              <a:cs typeface="Arial" pitchFamily="34" charset="0"/>
            </a:endParaRPr>
          </a:p>
          <a:p>
            <a:pPr marL="274320" indent="-274320" fontAlgn="auto">
              <a:lnSpc>
                <a:spcPct val="80000"/>
              </a:lnSpc>
              <a:spcBef>
                <a:spcPts val="580"/>
              </a:spcBef>
              <a:spcAft>
                <a:spcPts val="0"/>
              </a:spcAft>
              <a:buSzTx/>
              <a:buFont typeface="Wingdings 2"/>
              <a:buChar char=""/>
              <a:defRPr/>
            </a:pPr>
            <a:r>
              <a:rPr lang="en-US" sz="1900" b="1" dirty="0" smtClean="0">
                <a:latin typeface="Calibri" pitchFamily="34" charset="0"/>
                <a:ea typeface="ＭＳ Ｐゴシック" pitchFamily="34" charset="-128"/>
                <a:cs typeface="Arial" pitchFamily="34" charset="0"/>
              </a:rPr>
              <a:t>check with colleges and universities about CA Dream Act institutional financial aid and private scholarships and the timelines for applying</a:t>
            </a:r>
          </a:p>
          <a:p>
            <a:pPr marL="274320" indent="-274320" fontAlgn="auto">
              <a:lnSpc>
                <a:spcPct val="80000"/>
              </a:lnSpc>
              <a:spcBef>
                <a:spcPts val="580"/>
              </a:spcBef>
              <a:spcAft>
                <a:spcPts val="0"/>
              </a:spcAft>
              <a:buSzTx/>
              <a:buFont typeface="Wingdings 2"/>
              <a:buChar char=""/>
              <a:defRPr/>
            </a:pPr>
            <a:r>
              <a:rPr lang="en-US" sz="1900" b="1" dirty="0" smtClean="0">
                <a:latin typeface="Calibri" pitchFamily="34" charset="0"/>
                <a:ea typeface="ＭＳ Ｐゴシック" pitchFamily="34" charset="-128"/>
                <a:cs typeface="Arial" pitchFamily="34" charset="0"/>
              </a:rPr>
              <a:t>apply for all other private scholarships for which the student may be eligible</a:t>
            </a:r>
          </a:p>
          <a:p>
            <a:pPr marL="274320" indent="-274320" fontAlgn="auto">
              <a:lnSpc>
                <a:spcPct val="80000"/>
              </a:lnSpc>
              <a:spcBef>
                <a:spcPts val="580"/>
              </a:spcBef>
              <a:spcAft>
                <a:spcPts val="0"/>
              </a:spcAft>
              <a:buSzTx/>
              <a:buFont typeface="Wingdings 2"/>
              <a:buChar char=""/>
              <a:defRPr/>
            </a:pPr>
            <a:r>
              <a:rPr lang="en-US" sz="1900" b="1" dirty="0" smtClean="0">
                <a:latin typeface="Calibri" pitchFamily="34" charset="0"/>
                <a:ea typeface="ＭＳ Ｐゴシック" pitchFamily="34" charset="-128"/>
                <a:cs typeface="Arial" pitchFamily="34" charset="0"/>
              </a:rPr>
              <a:t>start inquiring in elementary, middle or high school to see if it is possible</a:t>
            </a:r>
            <a:r>
              <a:rPr lang="en-US" sz="1900" dirty="0" smtClean="0">
                <a:latin typeface="Calibri" pitchFamily="34" charset="0"/>
                <a:ea typeface="ＭＳ Ｐゴシック" pitchFamily="34" charset="-128"/>
                <a:cs typeface="Arial" pitchFamily="34" charset="0"/>
              </a:rPr>
              <a:t> </a:t>
            </a:r>
            <a:r>
              <a:rPr lang="en-US" sz="1900" b="1" dirty="0" smtClean="0">
                <a:latin typeface="Calibri" pitchFamily="34" charset="0"/>
                <a:ea typeface="ＭＳ Ｐゴシック" pitchFamily="34" charset="-128"/>
                <a:cs typeface="Arial" pitchFamily="34" charset="0"/>
              </a:rPr>
              <a:t>for younger students to become permanent residents</a:t>
            </a:r>
          </a:p>
        </p:txBody>
      </p:sp>
      <p:sp>
        <p:nvSpPr>
          <p:cNvPr id="1880070" name="Text Box 6"/>
          <p:cNvSpPr txBox="1">
            <a:spLocks noChangeArrowheads="1"/>
          </p:cNvSpPr>
          <p:nvPr/>
        </p:nvSpPr>
        <p:spPr bwMode="auto">
          <a:xfrm>
            <a:off x="779463" y="5257800"/>
            <a:ext cx="8045450" cy="1077913"/>
          </a:xfrm>
          <a:prstGeom prst="rect">
            <a:avLst/>
          </a:prstGeom>
          <a:noFill/>
          <a:ln w="28575">
            <a:noFill/>
            <a:miter lim="800000"/>
            <a:headEnd/>
            <a:tailEnd/>
          </a:ln>
        </p:spPr>
        <p:txBody>
          <a:bodyPr>
            <a:spAutoFit/>
          </a:bodyPr>
          <a:lstStyle/>
          <a:p>
            <a:pPr lvl="1" algn="ctr"/>
            <a:r>
              <a:rPr lang="en-US" sz="1600" b="1">
                <a:latin typeface="Calibri" pitchFamily="34" charset="0"/>
                <a:ea typeface="ＭＳ Ｐゴシック" pitchFamily="34" charset="-128"/>
              </a:rPr>
              <a:t>For more information and a list of scholarships, go to</a:t>
            </a:r>
            <a:r>
              <a:rPr lang="en-US" sz="1600" b="1">
                <a:solidFill>
                  <a:srgbClr val="000099"/>
                </a:solidFill>
                <a:latin typeface="Calibri" pitchFamily="34" charset="0"/>
                <a:ea typeface="ＭＳ Ｐゴシック" pitchFamily="34" charset="-128"/>
              </a:rPr>
              <a:t>:</a:t>
            </a:r>
            <a:endParaRPr lang="en-US" sz="1600" b="1" u="sng">
              <a:solidFill>
                <a:srgbClr val="000099"/>
              </a:solidFill>
              <a:latin typeface="Calibri" pitchFamily="34" charset="0"/>
              <a:ea typeface="ＭＳ Ｐゴシック" pitchFamily="34" charset="-128"/>
            </a:endParaRPr>
          </a:p>
          <a:p>
            <a:pPr lvl="1" algn="ctr"/>
            <a:r>
              <a:rPr lang="en-US" sz="1600" b="1">
                <a:solidFill>
                  <a:srgbClr val="000099"/>
                </a:solidFill>
                <a:latin typeface="Calibri" pitchFamily="34" charset="0"/>
                <a:ea typeface="ＭＳ Ｐゴシック" pitchFamily="34" charset="-128"/>
              </a:rPr>
              <a:t>www.</a:t>
            </a:r>
            <a:r>
              <a:rPr lang="en-US" sz="1600" b="1">
                <a:solidFill>
                  <a:srgbClr val="000099"/>
                </a:solidFill>
                <a:latin typeface="Calibri" pitchFamily="34" charset="0"/>
                <a:ea typeface="ＭＳ Ｐゴシック" pitchFamily="34" charset="-128"/>
                <a:cs typeface="Calibri" pitchFamily="34" charset="0"/>
              </a:rPr>
              <a:t>maldef.org/assets/pdf/MALDEF_Scholarship_Resource_Guide.pdf</a:t>
            </a:r>
          </a:p>
          <a:p>
            <a:pPr lvl="1" algn="ctr"/>
            <a:r>
              <a:rPr lang="en-US" sz="1600" b="1">
                <a:solidFill>
                  <a:srgbClr val="000099"/>
                </a:solidFill>
                <a:latin typeface="Calibri" pitchFamily="34" charset="0"/>
                <a:ea typeface="ＭＳ Ｐゴシック" pitchFamily="34" charset="-128"/>
                <a:cs typeface="Calibri" pitchFamily="34" charset="0"/>
              </a:rPr>
              <a:t>www.caldreamact.org</a:t>
            </a:r>
          </a:p>
          <a:p>
            <a:pPr lvl="1" algn="ctr"/>
            <a:r>
              <a:rPr lang="en-US" sz="1600" b="1">
                <a:solidFill>
                  <a:srgbClr val="000099"/>
                </a:solidFill>
                <a:latin typeface="Calibri" pitchFamily="34" charset="0"/>
                <a:ea typeface="ＭＳ Ｐゴシック" pitchFamily="34" charset="-128"/>
              </a:rPr>
              <a:t>www.e4fc.org</a:t>
            </a:r>
          </a:p>
        </p:txBody>
      </p:sp>
      <p:sp>
        <p:nvSpPr>
          <p:cNvPr id="1880071" name="Text Box 7"/>
          <p:cNvSpPr txBox="1">
            <a:spLocks noChangeArrowheads="1"/>
          </p:cNvSpPr>
          <p:nvPr/>
        </p:nvSpPr>
        <p:spPr bwMode="auto">
          <a:xfrm>
            <a:off x="228600" y="1447800"/>
            <a:ext cx="7119938" cy="387350"/>
          </a:xfrm>
          <a:prstGeom prst="rect">
            <a:avLst/>
          </a:prstGeom>
          <a:noFill/>
          <a:ln w="28575">
            <a:noFill/>
            <a:miter lim="800000"/>
            <a:headEnd/>
            <a:tailEnd/>
          </a:ln>
        </p:spPr>
        <p:txBody>
          <a:bodyPr>
            <a:spAutoFit/>
          </a:bodyPr>
          <a:lstStyle/>
          <a:p>
            <a:pPr eaLnBrk="0" hangingPunct="0">
              <a:lnSpc>
                <a:spcPct val="80000"/>
              </a:lnSpc>
              <a:spcBef>
                <a:spcPct val="20000"/>
              </a:spcBef>
              <a:buClr>
                <a:srgbClr val="0027A4"/>
              </a:buClr>
              <a:buSzPct val="80000"/>
              <a:buFont typeface="Wingdings" pitchFamily="2" charset="2"/>
              <a:buNone/>
            </a:pPr>
            <a:r>
              <a:rPr lang="en-US" sz="2300" b="1">
                <a:latin typeface="Calibri" pitchFamily="34" charset="0"/>
                <a:ea typeface="ＭＳ Ｐゴシック" pitchFamily="34" charset="-128"/>
              </a:rPr>
              <a:t>If the student is undocumented </a:t>
            </a:r>
          </a:p>
        </p:txBody>
      </p:sp>
      <p:pic>
        <p:nvPicPr>
          <p:cNvPr id="9" name="Picture 8"/>
          <p:cNvPicPr>
            <a:picLocks noChangeAspect="1"/>
          </p:cNvPicPr>
          <p:nvPr/>
        </p:nvPicPr>
        <p:blipFill>
          <a:blip r:embed="rId3" cstate="print"/>
          <a:srcRect/>
          <a:stretch>
            <a:fillRect/>
          </a:stretch>
        </p:blipFill>
        <p:spPr bwMode="auto">
          <a:xfrm>
            <a:off x="5973763" y="2362200"/>
            <a:ext cx="3071812" cy="236220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8007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765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8800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0070" grpId="0"/>
      <p:bldP spid="188007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80CA970F-E133-4F66-972F-A262393A993C}" type="slidenum">
              <a:rPr lang="en-US"/>
              <a:pPr>
                <a:defRPr/>
              </a:pPr>
              <a:t>11</a:t>
            </a:fld>
            <a:endParaRPr lang="en-US" dirty="0"/>
          </a:p>
        </p:txBody>
      </p:sp>
      <p:sp>
        <p:nvSpPr>
          <p:cNvPr id="79875" name="Rectangle 3"/>
          <p:cNvSpPr>
            <a:spLocks noGrp="1" noChangeArrowheads="1"/>
          </p:cNvSpPr>
          <p:nvPr>
            <p:ph sz="quarter" idx="1"/>
          </p:nvPr>
        </p:nvSpPr>
        <p:spPr/>
        <p:txBody>
          <a:bodyPr>
            <a:normAutofit fontScale="92500" lnSpcReduction="20000"/>
          </a:bodyPr>
          <a:lstStyle/>
          <a:p>
            <a:pPr marL="274320" indent="-274320" fontAlgn="auto">
              <a:spcBef>
                <a:spcPts val="580"/>
              </a:spcBef>
              <a:spcAft>
                <a:spcPts val="0"/>
              </a:spcAft>
              <a:buFont typeface="Wingdings 2"/>
              <a:buChar char=""/>
              <a:defRPr/>
            </a:pPr>
            <a:r>
              <a:rPr lang="en-US" dirty="0" smtClean="0"/>
              <a:t>Contact the Financial Aid Office if there are circumstances which affect a family’s ability to pay for college such as:</a:t>
            </a:r>
          </a:p>
          <a:p>
            <a:pPr marL="548640" lvl="1" fontAlgn="auto">
              <a:spcBef>
                <a:spcPts val="370"/>
              </a:spcBef>
              <a:spcAft>
                <a:spcPts val="0"/>
              </a:spcAft>
              <a:buSzPct val="75000"/>
              <a:buFont typeface="Wingdings 2"/>
              <a:buChar char=""/>
              <a:defRPr/>
            </a:pPr>
            <a:r>
              <a:rPr lang="en-US" dirty="0" smtClean="0"/>
              <a:t>Loss or reduction in parent or student income or assets</a:t>
            </a:r>
          </a:p>
          <a:p>
            <a:pPr marL="548640" lvl="1" fontAlgn="auto">
              <a:spcBef>
                <a:spcPts val="370"/>
              </a:spcBef>
              <a:spcAft>
                <a:spcPts val="0"/>
              </a:spcAft>
              <a:buSzPct val="75000"/>
              <a:buFont typeface="Wingdings 2"/>
              <a:buChar char=""/>
              <a:defRPr/>
            </a:pPr>
            <a:r>
              <a:rPr lang="en-US" dirty="0" smtClean="0"/>
              <a:t>Death or serious illness</a:t>
            </a:r>
          </a:p>
          <a:p>
            <a:pPr marL="548640" lvl="1" fontAlgn="auto">
              <a:spcBef>
                <a:spcPts val="370"/>
              </a:spcBef>
              <a:spcAft>
                <a:spcPts val="0"/>
              </a:spcAft>
              <a:buSzPct val="75000"/>
              <a:buFont typeface="Wingdings 2"/>
              <a:buChar char=""/>
              <a:defRPr/>
            </a:pPr>
            <a:r>
              <a:rPr lang="en-US" dirty="0" smtClean="0"/>
              <a:t>Natural disasters affecting parent income or assets such as the recent California wind storms, wild fires, floods, or mudslides</a:t>
            </a:r>
          </a:p>
          <a:p>
            <a:pPr marL="548640" lvl="1" fontAlgn="auto">
              <a:spcBef>
                <a:spcPts val="370"/>
              </a:spcBef>
              <a:spcAft>
                <a:spcPts val="0"/>
              </a:spcAft>
              <a:buSzPct val="75000"/>
              <a:buFont typeface="Wingdings 2"/>
              <a:buChar char=""/>
              <a:defRPr/>
            </a:pPr>
            <a:r>
              <a:rPr lang="en-US" dirty="0" smtClean="0"/>
              <a:t>Unusual medical or dental expenses not covered by insurance</a:t>
            </a:r>
          </a:p>
          <a:p>
            <a:pPr marL="548640" lvl="1" fontAlgn="auto">
              <a:spcBef>
                <a:spcPts val="370"/>
              </a:spcBef>
              <a:spcAft>
                <a:spcPts val="0"/>
              </a:spcAft>
              <a:buSzPct val="75000"/>
              <a:buFont typeface="Wingdings 2"/>
              <a:buChar char=""/>
              <a:defRPr/>
            </a:pPr>
            <a:r>
              <a:rPr lang="en-US" dirty="0" smtClean="0"/>
              <a:t>Reduction in child support, Social Security benefits or other untaxed benefit</a:t>
            </a:r>
          </a:p>
          <a:p>
            <a:pPr marL="548640" lvl="1" fontAlgn="auto">
              <a:spcBef>
                <a:spcPts val="370"/>
              </a:spcBef>
              <a:spcAft>
                <a:spcPts val="0"/>
              </a:spcAft>
              <a:buSzPct val="75000"/>
              <a:buFont typeface="Wingdings 2"/>
              <a:buChar char=""/>
              <a:defRPr/>
            </a:pPr>
            <a:r>
              <a:rPr lang="en-US" dirty="0" smtClean="0"/>
              <a:t>Financial responsibility for elderly grandparents, or</a:t>
            </a:r>
          </a:p>
          <a:p>
            <a:pPr marL="548640" lvl="1" fontAlgn="auto">
              <a:spcBef>
                <a:spcPts val="370"/>
              </a:spcBef>
              <a:spcAft>
                <a:spcPts val="0"/>
              </a:spcAft>
              <a:buSzPct val="75000"/>
              <a:buFont typeface="Wingdings 2"/>
              <a:buChar char=""/>
              <a:defRPr/>
            </a:pPr>
            <a:r>
              <a:rPr lang="en-US" dirty="0" smtClean="0"/>
              <a:t>Any other unusual circumstances that affect a family’s ability to contribute to higher education</a:t>
            </a:r>
          </a:p>
        </p:txBody>
      </p:sp>
      <p:sp>
        <p:nvSpPr>
          <p:cNvPr id="109572" name="Rectangle 2"/>
          <p:cNvSpPr>
            <a:spLocks noGrp="1" noChangeArrowheads="1"/>
          </p:cNvSpPr>
          <p:nvPr>
            <p:ph type="title"/>
          </p:nvPr>
        </p:nvSpPr>
        <p:spPr/>
        <p:txBody>
          <a:bodyPr/>
          <a:lstStyle/>
          <a:p>
            <a:r>
              <a:rPr lang="en-US" smtClean="0"/>
              <a:t>Special Circumstances</a:t>
            </a:r>
          </a:p>
        </p:txBody>
      </p:sp>
      <p:pic>
        <p:nvPicPr>
          <p:cNvPr id="7" name="Picture 5" descr="MPj04071310000[1]"/>
          <p:cNvPicPr>
            <a:picLocks noChangeAspect="1" noChangeArrowheads="1"/>
          </p:cNvPicPr>
          <p:nvPr/>
        </p:nvPicPr>
        <p:blipFill>
          <a:blip r:embed="rId3" cstate="print"/>
          <a:srcRect/>
          <a:stretch>
            <a:fillRect/>
          </a:stretch>
        </p:blipFill>
        <p:spPr bwMode="auto">
          <a:xfrm>
            <a:off x="6858000" y="323850"/>
            <a:ext cx="2095500" cy="1282700"/>
          </a:xfrm>
          <a:prstGeom prst="rect">
            <a:avLst/>
          </a:prstGeom>
          <a:noFill/>
          <a:ln w="9525">
            <a:noFill/>
            <a:miter lim="800000"/>
            <a:headEnd/>
            <a:tailEnd/>
          </a:ln>
          <a:effectLst>
            <a:outerShdw dist="139700" dir="2700000" algn="tl" rotWithShape="0">
              <a:srgbClr val="333333">
                <a:alpha val="64998"/>
              </a:srgbClr>
            </a:outerShdw>
          </a:effec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smtClean="0"/>
              <a:t>FAFSA on the Web (FOTW) </a:t>
            </a:r>
          </a:p>
        </p:txBody>
      </p:sp>
      <p:sp>
        <p:nvSpPr>
          <p:cNvPr id="44035" name="Rectangle 3"/>
          <p:cNvSpPr txBox="1">
            <a:spLocks noChangeArrowheads="1"/>
          </p:cNvSpPr>
          <p:nvPr/>
        </p:nvSpPr>
        <p:spPr bwMode="auto">
          <a:xfrm>
            <a:off x="180975" y="1905000"/>
            <a:ext cx="5562600" cy="3733800"/>
          </a:xfrm>
          <a:prstGeom prst="rect">
            <a:avLst/>
          </a:prstGeom>
          <a:noFill/>
          <a:ln w="9525">
            <a:noFill/>
            <a:miter lim="800000"/>
            <a:headEnd/>
            <a:tailEnd/>
          </a:ln>
        </p:spPr>
        <p:txBody>
          <a:bodyPr lIns="92075" tIns="46038" rIns="92075" bIns="46038"/>
          <a:lstStyle/>
          <a:p>
            <a:pPr marL="342900" indent="-342900" eaLnBrk="0" hangingPunct="0">
              <a:spcBef>
                <a:spcPct val="10000"/>
              </a:spcBef>
              <a:buClr>
                <a:srgbClr val="4F81BD"/>
              </a:buClr>
              <a:buSzPct val="130000"/>
              <a:buFontTx/>
              <a:buChar char="•"/>
            </a:pPr>
            <a:r>
              <a:rPr lang="en-US" sz="2200" b="1">
                <a:latin typeface="Calibri" pitchFamily="34" charset="0"/>
                <a:ea typeface="ＭＳ Ｐゴシック" pitchFamily="34" charset="-128"/>
              </a:rPr>
              <a:t>Internet application used by students and parents to complete electronic FAFSA at: </a:t>
            </a:r>
          </a:p>
          <a:p>
            <a:pPr marL="342900" indent="-342900" algn="ctr" eaLnBrk="0" hangingPunct="0">
              <a:spcBef>
                <a:spcPct val="10000"/>
              </a:spcBef>
              <a:buClr>
                <a:srgbClr val="4F81BD"/>
              </a:buClr>
              <a:buSzPct val="130000"/>
            </a:pPr>
            <a:r>
              <a:rPr lang="en-US" sz="2200" b="1">
                <a:solidFill>
                  <a:srgbClr val="000099"/>
                </a:solidFill>
                <a:latin typeface="Calibri" pitchFamily="34" charset="0"/>
                <a:ea typeface="ＭＳ Ｐゴシック" pitchFamily="34" charset="-128"/>
              </a:rPr>
              <a:t>www.fafsa.gov</a:t>
            </a:r>
          </a:p>
          <a:p>
            <a:pPr marL="342900" indent="-342900" eaLnBrk="0" hangingPunct="0">
              <a:spcBef>
                <a:spcPct val="25000"/>
              </a:spcBef>
              <a:buClr>
                <a:srgbClr val="4F81BD"/>
              </a:buClr>
              <a:buSzPct val="130000"/>
              <a:buFontTx/>
              <a:buChar char="•"/>
            </a:pPr>
            <a:r>
              <a:rPr lang="en-US" sz="2200" b="1">
                <a:latin typeface="Calibri" pitchFamily="34" charset="0"/>
                <a:ea typeface="ＭＳ Ｐゴシック" pitchFamily="34" charset="-128"/>
              </a:rPr>
              <a:t>Sophisticated on-line edits and skip logic help avoid errors</a:t>
            </a:r>
          </a:p>
          <a:p>
            <a:pPr marL="342900" indent="-342900" eaLnBrk="0" hangingPunct="0">
              <a:spcBef>
                <a:spcPct val="25000"/>
              </a:spcBef>
              <a:buClr>
                <a:srgbClr val="4F81BD"/>
              </a:buClr>
              <a:buSzPct val="130000"/>
              <a:buFontTx/>
              <a:buChar char="•"/>
            </a:pPr>
            <a:r>
              <a:rPr lang="en-US" sz="2200" b="1">
                <a:latin typeface="Calibri" pitchFamily="34" charset="0"/>
                <a:ea typeface="ＭＳ Ｐゴシック" pitchFamily="34" charset="-128"/>
              </a:rPr>
              <a:t>On-line help is available for each question</a:t>
            </a:r>
          </a:p>
          <a:p>
            <a:pPr marL="342900" indent="-342900" eaLnBrk="0" hangingPunct="0">
              <a:spcBef>
                <a:spcPct val="25000"/>
              </a:spcBef>
              <a:buClr>
                <a:srgbClr val="4F81BD"/>
              </a:buClr>
              <a:buSzPct val="130000"/>
              <a:buFontTx/>
              <a:buChar char="•"/>
            </a:pPr>
            <a:r>
              <a:rPr lang="en-US" sz="2200" b="1">
                <a:latin typeface="Calibri" pitchFamily="34" charset="0"/>
                <a:ea typeface="ＭＳ Ｐゴシック" pitchFamily="34" charset="-128"/>
              </a:rPr>
              <a:t>Student and one custodial parent should get a federal PIN to sign FAFSA at:</a:t>
            </a:r>
          </a:p>
          <a:p>
            <a:pPr marL="342900" indent="-342900" algn="ctr" eaLnBrk="0" hangingPunct="0">
              <a:spcBef>
                <a:spcPct val="25000"/>
              </a:spcBef>
              <a:buClr>
                <a:srgbClr val="4F81BD"/>
              </a:buClr>
              <a:buSzPct val="130000"/>
            </a:pPr>
            <a:r>
              <a:rPr lang="en-US" sz="2200" b="1">
                <a:solidFill>
                  <a:srgbClr val="000099"/>
                </a:solidFill>
                <a:latin typeface="Calibri" pitchFamily="34" charset="0"/>
                <a:ea typeface="ＭＳ Ｐゴシック" pitchFamily="34" charset="-128"/>
              </a:rPr>
              <a:t>www.pin.ed.gov</a:t>
            </a:r>
          </a:p>
        </p:txBody>
      </p:sp>
      <p:sp>
        <p:nvSpPr>
          <p:cNvPr id="8" name="Slide Number Placeholder 7"/>
          <p:cNvSpPr>
            <a:spLocks noGrp="1"/>
          </p:cNvSpPr>
          <p:nvPr>
            <p:ph type="sldNum" sz="quarter" idx="12"/>
          </p:nvPr>
        </p:nvSpPr>
        <p:spPr/>
        <p:txBody>
          <a:bodyPr/>
          <a:lstStyle/>
          <a:p>
            <a:pPr>
              <a:defRPr/>
            </a:pPr>
            <a:fld id="{CE8F3BCC-6D1C-4571-A678-E5AA141B7E90}" type="slidenum">
              <a:rPr lang="en-US"/>
              <a:pPr>
                <a:defRPr/>
              </a:pPr>
              <a:t>12</a:t>
            </a:fld>
            <a:endParaRPr lang="en-US" dirty="0"/>
          </a:p>
        </p:txBody>
      </p:sp>
      <p:pic>
        <p:nvPicPr>
          <p:cNvPr id="44037" name="Picture 1" descr="S:\USA Funds University\Workshops\2012\Fall\Federal Update\Supporting documents\Updated FOTW Home Page Buttons.jpg"/>
          <p:cNvPicPr>
            <a:picLocks noChangeAspect="1" noChangeArrowheads="1"/>
          </p:cNvPicPr>
          <p:nvPr/>
        </p:nvPicPr>
        <p:blipFill>
          <a:blip r:embed="rId3" cstate="print"/>
          <a:srcRect/>
          <a:stretch>
            <a:fillRect/>
          </a:stretch>
        </p:blipFill>
        <p:spPr bwMode="auto">
          <a:xfrm>
            <a:off x="5791200" y="2438400"/>
            <a:ext cx="3090863" cy="2101850"/>
          </a:xfrm>
          <a:prstGeom prst="rect">
            <a:avLst/>
          </a:prstGeom>
          <a:noFill/>
          <a:ln w="19050">
            <a:solidFill>
              <a:srgbClr val="000099"/>
            </a:solidFill>
            <a:miter lim="800000"/>
            <a:headEnd/>
            <a:tailEnd/>
          </a:ln>
        </p:spPr>
      </p:pic>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p:cNvPicPr>
            <a:picLocks noChangeAspect="1" noChangeArrowheads="1"/>
          </p:cNvPicPr>
          <p:nvPr/>
        </p:nvPicPr>
        <p:blipFill>
          <a:blip r:embed="rId3" cstate="print"/>
          <a:srcRect l="29318" t="41258" r="39230" b="50233"/>
          <a:stretch>
            <a:fillRect/>
          </a:stretch>
        </p:blipFill>
        <p:spPr bwMode="auto">
          <a:xfrm>
            <a:off x="490538" y="996950"/>
            <a:ext cx="8161337" cy="1381125"/>
          </a:xfrm>
          <a:prstGeom prst="rect">
            <a:avLst/>
          </a:prstGeom>
          <a:noFill/>
          <a:ln w="28575">
            <a:solidFill>
              <a:srgbClr val="DDDDFF"/>
            </a:solidFill>
            <a:miter lim="800000"/>
            <a:headEnd/>
            <a:tailEnd/>
          </a:ln>
        </p:spPr>
      </p:pic>
      <p:sp>
        <p:nvSpPr>
          <p:cNvPr id="12" name="Title 11"/>
          <p:cNvSpPr>
            <a:spLocks noGrp="1"/>
          </p:cNvSpPr>
          <p:nvPr>
            <p:ph type="title"/>
          </p:nvPr>
        </p:nvSpPr>
        <p:spPr>
          <a:xfrm>
            <a:off x="431800" y="127000"/>
            <a:ext cx="7772400" cy="690563"/>
          </a:xfrm>
        </p:spPr>
        <p:txBody>
          <a:bodyPr>
            <a:normAutofit fontScale="90000"/>
          </a:bodyPr>
          <a:lstStyle/>
          <a:p>
            <a:pPr fontAlgn="auto">
              <a:spcAft>
                <a:spcPts val="0"/>
              </a:spcAft>
              <a:defRPr/>
            </a:pPr>
            <a:r>
              <a:rPr lang="en-US" b="1" dirty="0" smtClean="0">
                <a:effectLst>
                  <a:outerShdw blurRad="38100" dist="38100" dir="2700000" algn="tl">
                    <a:srgbClr val="000000">
                      <a:alpha val="43137"/>
                    </a:srgbClr>
                  </a:outerShdw>
                </a:effectLst>
              </a:rPr>
              <a:t>Section 1 - Student </a:t>
            </a:r>
            <a:r>
              <a:rPr lang="en-US" b="1" dirty="0" smtClean="0">
                <a:effectLst>
                  <a:outerShdw blurRad="38100" dist="38100" dir="2700000" algn="tl">
                    <a:srgbClr val="000000">
                      <a:alpha val="43137"/>
                    </a:srgbClr>
                  </a:outerShdw>
                </a:effectLst>
              </a:rPr>
              <a:t>Name &amp; Social </a:t>
            </a:r>
            <a:r>
              <a:rPr lang="en-US" b="1" dirty="0" smtClean="0">
                <a:effectLst>
                  <a:outerShdw blurRad="38100" dist="38100" dir="2700000" algn="tl">
                    <a:srgbClr val="000000">
                      <a:alpha val="43137"/>
                    </a:srgbClr>
                  </a:outerShdw>
                </a:effectLst>
              </a:rPr>
              <a:t>Security Number</a:t>
            </a:r>
          </a:p>
        </p:txBody>
      </p:sp>
      <p:sp>
        <p:nvSpPr>
          <p:cNvPr id="52228" name="Text Placeholder 12"/>
          <p:cNvSpPr>
            <a:spLocks noGrp="1"/>
          </p:cNvSpPr>
          <p:nvPr>
            <p:ph type="body" sz="half" idx="2"/>
          </p:nvPr>
        </p:nvSpPr>
        <p:spPr>
          <a:xfrm>
            <a:off x="709613" y="2640013"/>
            <a:ext cx="7727950" cy="2046287"/>
          </a:xfrm>
        </p:spPr>
        <p:txBody>
          <a:bodyPr/>
          <a:lstStyle/>
          <a:p>
            <a:r>
              <a:rPr lang="en-US" b="1" dirty="0" smtClean="0">
                <a:latin typeface="Calibri" pitchFamily="34" charset="0"/>
                <a:ea typeface="ＭＳ Ｐゴシック" pitchFamily="34" charset="-128"/>
              </a:rPr>
              <a:t>Double check the student’s </a:t>
            </a:r>
            <a:r>
              <a:rPr lang="en-US" b="1" dirty="0" smtClean="0">
                <a:latin typeface="Calibri" pitchFamily="34" charset="0"/>
                <a:ea typeface="ＭＳ Ｐゴシック" pitchFamily="34" charset="-128"/>
              </a:rPr>
              <a:t>Name and Social </a:t>
            </a:r>
            <a:r>
              <a:rPr lang="en-US" b="1" dirty="0" smtClean="0">
                <a:latin typeface="Calibri" pitchFamily="34" charset="0"/>
                <a:ea typeface="ＭＳ Ｐゴシック" pitchFamily="34" charset="-128"/>
              </a:rPr>
              <a:t>Security Number when entering it on the FOTW.  </a:t>
            </a:r>
          </a:p>
          <a:p>
            <a:r>
              <a:rPr lang="en-US" b="1" dirty="0" smtClean="0">
                <a:latin typeface="Calibri" pitchFamily="34" charset="0"/>
                <a:ea typeface="ＭＳ Ｐゴシック" pitchFamily="34" charset="-128"/>
              </a:rPr>
              <a:t>Both student name and Social Security Number will be compared through a database match.</a:t>
            </a:r>
          </a:p>
        </p:txBody>
      </p:sp>
      <p:sp>
        <p:nvSpPr>
          <p:cNvPr id="52229" name="Text Box 3"/>
          <p:cNvSpPr txBox="1">
            <a:spLocks noChangeArrowheads="1"/>
          </p:cNvSpPr>
          <p:nvPr/>
        </p:nvSpPr>
        <p:spPr bwMode="auto">
          <a:xfrm>
            <a:off x="3616325" y="6310313"/>
            <a:ext cx="838200" cy="366712"/>
          </a:xfrm>
          <a:prstGeom prst="rect">
            <a:avLst/>
          </a:prstGeom>
          <a:noFill/>
          <a:ln w="12700" cap="sq">
            <a:noFill/>
            <a:miter lim="800000"/>
            <a:headEnd type="none" w="sm" len="sm"/>
            <a:tailEnd type="none" w="sm" len="sm"/>
          </a:ln>
        </p:spPr>
        <p:txBody>
          <a:bodyPr>
            <a:spAutoFit/>
          </a:bodyPr>
          <a:lstStyle/>
          <a:p>
            <a:pPr algn="ctr"/>
            <a:endParaRPr lang="en-US">
              <a:latin typeface="Arial" pitchFamily="34" charset="0"/>
              <a:ea typeface="ＭＳ Ｐゴシック" pitchFamily="34" charset="-128"/>
            </a:endParaRPr>
          </a:p>
        </p:txBody>
      </p:sp>
      <p:sp>
        <p:nvSpPr>
          <p:cNvPr id="52230" name="Rectangle 4"/>
          <p:cNvSpPr>
            <a:spLocks noChangeArrowheads="1"/>
          </p:cNvSpPr>
          <p:nvPr/>
        </p:nvSpPr>
        <p:spPr bwMode="auto">
          <a:xfrm>
            <a:off x="5756275" y="933450"/>
            <a:ext cx="1031875" cy="301625"/>
          </a:xfrm>
          <a:prstGeom prst="rect">
            <a:avLst/>
          </a:prstGeom>
          <a:noFill/>
          <a:ln w="9525">
            <a:noFill/>
            <a:miter lim="800000"/>
            <a:headEnd/>
            <a:tailEnd/>
          </a:ln>
        </p:spPr>
        <p:txBody>
          <a:bodyPr wrap="none" anchor="ctr"/>
          <a:lstStyle/>
          <a:p>
            <a:r>
              <a:rPr lang="en-US" sz="1400">
                <a:latin typeface="Comic Sans MS" pitchFamily="66" charset="0"/>
              </a:rPr>
              <a:t> </a:t>
            </a:r>
            <a:endParaRPr lang="en-US" sz="1400">
              <a:solidFill>
                <a:srgbClr val="CC0000"/>
              </a:solidFill>
              <a:latin typeface="Comic Sans MS" pitchFamily="66" charset="0"/>
            </a:endParaRPr>
          </a:p>
        </p:txBody>
      </p:sp>
      <p:sp>
        <p:nvSpPr>
          <p:cNvPr id="8" name="Slide Number Placeholder 7"/>
          <p:cNvSpPr>
            <a:spLocks noGrp="1"/>
          </p:cNvSpPr>
          <p:nvPr>
            <p:ph type="sldNum" sz="quarter" idx="10"/>
          </p:nvPr>
        </p:nvSpPr>
        <p:spPr/>
        <p:txBody>
          <a:bodyPr/>
          <a:lstStyle/>
          <a:p>
            <a:pPr>
              <a:defRPr/>
            </a:pPr>
            <a:fld id="{CB8AEB6F-730B-43F7-950C-3B27EB0E1134}" type="slidenum">
              <a:rPr lang="en-US"/>
              <a:pPr>
                <a:defRPr/>
              </a:pPr>
              <a:t>13</a:t>
            </a:fld>
            <a:endParaRPr lang="en-US" dirty="0"/>
          </a:p>
        </p:txBody>
      </p:sp>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81200" y="609600"/>
            <a:ext cx="5029200" cy="1316038"/>
          </a:xfrm>
          <a:prstGeom prst="rect">
            <a:avLst/>
          </a:prstGeom>
          <a:solidFill>
            <a:schemeClr val="bg1"/>
          </a:solidFill>
          <a:ln w="38100">
            <a:solidFill>
              <a:srgbClr val="DDDD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Title 17"/>
          <p:cNvSpPr>
            <a:spLocks noGrp="1"/>
          </p:cNvSpPr>
          <p:nvPr>
            <p:ph type="title"/>
          </p:nvPr>
        </p:nvSpPr>
        <p:spPr>
          <a:xfrm>
            <a:off x="431800" y="0"/>
            <a:ext cx="7772400" cy="690563"/>
          </a:xfrm>
        </p:spPr>
        <p:txBody>
          <a:bodyPr>
            <a:normAutofit/>
          </a:bodyPr>
          <a:lstStyle/>
          <a:p>
            <a:pPr fontAlgn="auto">
              <a:spcAft>
                <a:spcPts val="0"/>
              </a:spcAft>
              <a:defRPr/>
            </a:pPr>
            <a:r>
              <a:rPr lang="en-US" b="1" dirty="0" smtClean="0">
                <a:effectLst>
                  <a:outerShdw blurRad="38100" dist="38100" dir="2700000" algn="tl">
                    <a:srgbClr val="000000">
                      <a:alpha val="43137"/>
                    </a:srgbClr>
                  </a:outerShdw>
                </a:effectLst>
              </a:rPr>
              <a:t>Section 1 - Student Citizenship Status</a:t>
            </a:r>
          </a:p>
        </p:txBody>
      </p:sp>
      <p:sp>
        <p:nvSpPr>
          <p:cNvPr id="55300" name="Rectangle 2"/>
          <p:cNvSpPr>
            <a:spLocks noGrp="1" noChangeArrowheads="1"/>
          </p:cNvSpPr>
          <p:nvPr>
            <p:ph type="body" sz="half" idx="2"/>
          </p:nvPr>
        </p:nvSpPr>
        <p:spPr>
          <a:xfrm>
            <a:off x="304800" y="2209800"/>
            <a:ext cx="8382000" cy="3759200"/>
          </a:xfrm>
        </p:spPr>
        <p:txBody>
          <a:bodyPr/>
          <a:lstStyle/>
          <a:p>
            <a:pPr marL="347663" indent="-347663">
              <a:spcBef>
                <a:spcPts val="300"/>
              </a:spcBef>
              <a:buSzPct val="130000"/>
            </a:pPr>
            <a:r>
              <a:rPr lang="en-US" sz="1600" b="1" smtClean="0">
                <a:latin typeface="Calibri" pitchFamily="34" charset="0"/>
                <a:ea typeface="ＭＳ Ｐゴシック" pitchFamily="34" charset="-128"/>
              </a:rPr>
              <a:t>If U.S. citizen, status will be confirmed by Social Security match</a:t>
            </a:r>
          </a:p>
          <a:p>
            <a:pPr marL="347663" indent="-347663">
              <a:spcBef>
                <a:spcPts val="300"/>
              </a:spcBef>
              <a:buSzPct val="130000"/>
            </a:pPr>
            <a:r>
              <a:rPr lang="en-US" sz="1600" b="1" smtClean="0">
                <a:latin typeface="Calibri" pitchFamily="34" charset="0"/>
                <a:ea typeface="ＭＳ Ｐゴシック" pitchFamily="34" charset="-128"/>
              </a:rPr>
              <a:t>If eligible noncitizen, status will be confirmed by Department of Homeland Security (DHS) match. This includes:</a:t>
            </a:r>
          </a:p>
          <a:p>
            <a:pPr marL="798513" lvl="1" indent="-333375">
              <a:spcBef>
                <a:spcPts val="200"/>
              </a:spcBef>
              <a:buClr>
                <a:srgbClr val="CC9900"/>
              </a:buClr>
              <a:buFont typeface="Symbol" pitchFamily="18" charset="2"/>
              <a:buChar char="·"/>
            </a:pPr>
            <a:r>
              <a:rPr lang="en-US" sz="1600" b="1" smtClean="0">
                <a:latin typeface="Calibri" pitchFamily="34" charset="0"/>
                <a:ea typeface="ＭＳ Ｐゴシック" pitchFamily="34" charset="-128"/>
              </a:rPr>
              <a:t>U.S. permanent residents with I-551</a:t>
            </a:r>
          </a:p>
          <a:p>
            <a:pPr marL="798513" lvl="1" indent="-333375">
              <a:spcBef>
                <a:spcPts val="200"/>
              </a:spcBef>
              <a:buClr>
                <a:srgbClr val="CC9900"/>
              </a:buClr>
              <a:buFont typeface="Symbol" pitchFamily="18" charset="2"/>
              <a:buChar char="·"/>
            </a:pPr>
            <a:r>
              <a:rPr lang="en-US" sz="1600" b="1" smtClean="0">
                <a:latin typeface="Calibri" pitchFamily="34" charset="0"/>
                <a:ea typeface="ＭＳ Ｐゴシック" pitchFamily="34" charset="-128"/>
              </a:rPr>
              <a:t>Conditional permanent residents with I-551C</a:t>
            </a:r>
          </a:p>
          <a:p>
            <a:pPr marL="798513" lvl="1" indent="-333375">
              <a:spcBef>
                <a:spcPts val="200"/>
              </a:spcBef>
              <a:buClr>
                <a:srgbClr val="CC9900"/>
              </a:buClr>
              <a:buFont typeface="Symbol" pitchFamily="18" charset="2"/>
              <a:buChar char="·"/>
            </a:pPr>
            <a:r>
              <a:rPr lang="en-US" sz="1600" b="1" smtClean="0">
                <a:latin typeface="Calibri" pitchFamily="34" charset="0"/>
                <a:ea typeface="ＭＳ Ｐゴシック" pitchFamily="34" charset="-128"/>
              </a:rPr>
              <a:t>The holder of an Arrival-Departure Record (I-94) from the Department of Homeland Security showing any of the following designations: “Refugee,” “Asylum Granted,” “Parolee” (I-94 confirms paroled for a minimum of one year and status has not expired), T-Visa holder (T-1, T-2, T-3, etc.) or “Cuban-Haitian Entrant;” or </a:t>
            </a:r>
          </a:p>
          <a:p>
            <a:pPr marL="798513" lvl="1" indent="-333375">
              <a:spcBef>
                <a:spcPts val="200"/>
              </a:spcBef>
              <a:buClr>
                <a:srgbClr val="CC9900"/>
              </a:buClr>
              <a:buFont typeface="Symbol" pitchFamily="18" charset="2"/>
              <a:buChar char="·"/>
            </a:pPr>
            <a:r>
              <a:rPr lang="en-US" sz="1600" b="1" smtClean="0">
                <a:latin typeface="Calibri" pitchFamily="34" charset="0"/>
                <a:ea typeface="ＭＳ Ｐゴシック" pitchFamily="34" charset="-128"/>
              </a:rPr>
              <a:t>The holder of a valid certification or eligibility letter from the Department of Health and Human Services showing a designation of “Victim of human trafficking.” </a:t>
            </a:r>
          </a:p>
          <a:p>
            <a:pPr marL="798513" lvl="1" indent="-333375">
              <a:spcBef>
                <a:spcPts val="200"/>
              </a:spcBef>
              <a:buClr>
                <a:srgbClr val="CC9900"/>
              </a:buClr>
              <a:buFont typeface="Symbol" pitchFamily="18" charset="2"/>
              <a:buChar char="·"/>
            </a:pPr>
            <a:r>
              <a:rPr lang="en-US" sz="1600" b="1" smtClean="0">
                <a:latin typeface="Calibri" pitchFamily="34" charset="0"/>
                <a:ea typeface="ＭＳ Ｐゴシック" pitchFamily="34" charset="-128"/>
              </a:rPr>
              <a:t>A resident of the Republic of Palau (PW), the Republic of the Marshall Islands  (MH), or the Federated States of Micronesia (FM) </a:t>
            </a:r>
          </a:p>
          <a:p>
            <a:pPr marL="798513" lvl="1" indent="-333375">
              <a:spcBef>
                <a:spcPts val="200"/>
              </a:spcBef>
              <a:buClr>
                <a:srgbClr val="CC9900"/>
              </a:buClr>
              <a:buFont typeface="Symbol" pitchFamily="18" charset="2"/>
              <a:buChar char="·"/>
            </a:pPr>
            <a:r>
              <a:rPr lang="en-US" sz="1600" b="1" smtClean="0">
                <a:latin typeface="Calibri" pitchFamily="34" charset="0"/>
                <a:ea typeface="ＭＳ Ｐゴシック" pitchFamily="34" charset="-128"/>
              </a:rPr>
              <a:t>Canadian-born Native American under terms of the Jay Treaty </a:t>
            </a:r>
          </a:p>
          <a:p>
            <a:pPr marL="798513" lvl="1" indent="-333375">
              <a:spcBef>
                <a:spcPts val="200"/>
              </a:spcBef>
              <a:buFont typeface="Wingdings 2" pitchFamily="18" charset="2"/>
              <a:buNone/>
            </a:pPr>
            <a:endParaRPr lang="en-US" sz="1600" b="1" smtClean="0">
              <a:solidFill>
                <a:srgbClr val="C0504D"/>
              </a:solidFill>
              <a:latin typeface="Calibri" pitchFamily="34" charset="0"/>
              <a:ea typeface="ＭＳ Ｐゴシック" pitchFamily="34" charset="-128"/>
            </a:endParaRPr>
          </a:p>
          <a:p>
            <a:pPr marL="798513" lvl="1" indent="-333375">
              <a:lnSpc>
                <a:spcPct val="120000"/>
              </a:lnSpc>
              <a:spcBef>
                <a:spcPts val="600"/>
              </a:spcBef>
              <a:buFontTx/>
              <a:buChar char="•"/>
            </a:pPr>
            <a:endParaRPr lang="en-US" sz="1600" b="1" smtClean="0">
              <a:latin typeface="Calibri" pitchFamily="34" charset="0"/>
              <a:ea typeface="ＭＳ Ｐゴシック" pitchFamily="34" charset="-128"/>
            </a:endParaRPr>
          </a:p>
          <a:p>
            <a:pPr marL="798513" lvl="1" indent="-333375">
              <a:lnSpc>
                <a:spcPct val="120000"/>
              </a:lnSpc>
              <a:spcBef>
                <a:spcPts val="600"/>
              </a:spcBef>
              <a:buFontTx/>
              <a:buChar char="•"/>
            </a:pPr>
            <a:endParaRPr lang="en-US" sz="1600" b="1" smtClean="0">
              <a:latin typeface="Calibri" pitchFamily="34" charset="0"/>
              <a:ea typeface="ＭＳ Ｐゴシック" pitchFamily="34" charset="-128"/>
            </a:endParaRPr>
          </a:p>
          <a:p>
            <a:pPr marL="798513" lvl="1" indent="-333375">
              <a:lnSpc>
                <a:spcPct val="120000"/>
              </a:lnSpc>
              <a:spcBef>
                <a:spcPts val="600"/>
              </a:spcBef>
              <a:buFontTx/>
              <a:buChar char="•"/>
            </a:pPr>
            <a:endParaRPr lang="en-US" sz="1600" b="1" smtClean="0">
              <a:latin typeface="Calibri" pitchFamily="34" charset="0"/>
              <a:ea typeface="ＭＳ Ｐゴシック" pitchFamily="34" charset="-128"/>
            </a:endParaRPr>
          </a:p>
          <a:p>
            <a:pPr marL="347663" indent="-347663">
              <a:lnSpc>
                <a:spcPct val="120000"/>
              </a:lnSpc>
              <a:spcBef>
                <a:spcPts val="600"/>
              </a:spcBef>
              <a:buFontTx/>
              <a:buNone/>
            </a:pPr>
            <a:endParaRPr lang="en-US" sz="1600" b="1" smtClean="0">
              <a:latin typeface="Calibri" pitchFamily="34" charset="0"/>
              <a:ea typeface="ＭＳ Ｐゴシック" pitchFamily="34" charset="-128"/>
            </a:endParaRPr>
          </a:p>
          <a:p>
            <a:pPr marL="798513" lvl="1" indent="-333375">
              <a:lnSpc>
                <a:spcPct val="120000"/>
              </a:lnSpc>
              <a:spcBef>
                <a:spcPts val="600"/>
              </a:spcBef>
            </a:pPr>
            <a:endParaRPr lang="en-US" sz="1600" smtClean="0">
              <a:latin typeface="Calibri" pitchFamily="34" charset="0"/>
              <a:ea typeface="ＭＳ Ｐゴシック" pitchFamily="34" charset="-128"/>
            </a:endParaRPr>
          </a:p>
        </p:txBody>
      </p:sp>
      <p:pic>
        <p:nvPicPr>
          <p:cNvPr id="55301" name="Content Placeholder 6" descr="Untitled-1.jpg"/>
          <p:cNvPicPr>
            <a:picLocks noGrp="1" noChangeAspect="1"/>
          </p:cNvPicPr>
          <p:nvPr>
            <p:ph sz="half" idx="1"/>
          </p:nvPr>
        </p:nvPicPr>
        <p:blipFill>
          <a:blip r:embed="rId3" cstate="print"/>
          <a:srcRect t="16754" b="26579"/>
          <a:stretch>
            <a:fillRect/>
          </a:stretch>
        </p:blipFill>
        <p:spPr>
          <a:xfrm>
            <a:off x="2136775" y="685800"/>
            <a:ext cx="4797425" cy="1000125"/>
          </a:xfrm>
        </p:spPr>
      </p:pic>
      <p:sp>
        <p:nvSpPr>
          <p:cNvPr id="7" name="Slide Number Placeholder 6"/>
          <p:cNvSpPr>
            <a:spLocks noGrp="1"/>
          </p:cNvSpPr>
          <p:nvPr>
            <p:ph type="sldNum" sz="quarter" idx="10"/>
          </p:nvPr>
        </p:nvSpPr>
        <p:spPr/>
        <p:txBody>
          <a:bodyPr/>
          <a:lstStyle/>
          <a:p>
            <a:pPr>
              <a:defRPr/>
            </a:pPr>
            <a:fld id="{2477EC1A-D958-48B6-B8F9-2D031730F4B1}" type="slidenum">
              <a:rPr lang="en-US"/>
              <a:pPr>
                <a:defRPr/>
              </a:pPr>
              <a:t>14</a:t>
            </a:fld>
            <a:endParaRPr lang="en-US" dirty="0"/>
          </a:p>
        </p:txBody>
      </p:sp>
      <p:pic>
        <p:nvPicPr>
          <p:cNvPr id="55303" name="Content Placeholder 6" descr="Untitled-1.jpg"/>
          <p:cNvPicPr>
            <a:picLocks noChangeAspect="1"/>
          </p:cNvPicPr>
          <p:nvPr/>
        </p:nvPicPr>
        <p:blipFill>
          <a:blip r:embed="rId3" cstate="print"/>
          <a:srcRect l="1720" t="51834"/>
          <a:stretch>
            <a:fillRect/>
          </a:stretch>
        </p:blipFill>
        <p:spPr bwMode="auto">
          <a:xfrm>
            <a:off x="2209800" y="1057275"/>
            <a:ext cx="4714875" cy="849313"/>
          </a:xfrm>
          <a:prstGeom prst="rect">
            <a:avLst/>
          </a:prstGeom>
          <a:noFill/>
          <a:ln w="38100">
            <a:noFill/>
            <a:miter lim="800000"/>
            <a:headEnd/>
            <a:tailEnd/>
          </a:ln>
        </p:spPr>
      </p:pic>
    </p:spTree>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431800" y="127000"/>
            <a:ext cx="7772400" cy="690563"/>
          </a:xfrm>
        </p:spPr>
        <p:txBody>
          <a:bodyPr>
            <a:normAutofit/>
          </a:bodyPr>
          <a:lstStyle/>
          <a:p>
            <a:pPr fontAlgn="auto">
              <a:spcAft>
                <a:spcPts val="0"/>
              </a:spcAft>
              <a:defRPr/>
            </a:pPr>
            <a:r>
              <a:rPr lang="en-US" b="1" dirty="0" smtClean="0">
                <a:effectLst>
                  <a:outerShdw blurRad="38100" dist="38100" dir="2700000" algn="tl">
                    <a:srgbClr val="000000">
                      <a:alpha val="43137"/>
                    </a:srgbClr>
                  </a:outerShdw>
                </a:effectLst>
              </a:rPr>
              <a:t>Section 1 - Eligible Noncitizen</a:t>
            </a:r>
          </a:p>
        </p:txBody>
      </p:sp>
      <p:pic>
        <p:nvPicPr>
          <p:cNvPr id="56323" name="Content Placeholder 5" descr="Untitled-1.jpg"/>
          <p:cNvPicPr>
            <a:picLocks noGrp="1" noChangeAspect="1"/>
          </p:cNvPicPr>
          <p:nvPr>
            <p:ph sz="half" idx="1"/>
          </p:nvPr>
        </p:nvPicPr>
        <p:blipFill>
          <a:blip r:embed="rId3" cstate="print"/>
          <a:srcRect/>
          <a:stretch>
            <a:fillRect/>
          </a:stretch>
        </p:blipFill>
        <p:spPr>
          <a:xfrm>
            <a:off x="1600200" y="914400"/>
            <a:ext cx="5940425" cy="1800225"/>
          </a:xfrm>
          <a:ln w="38100">
            <a:solidFill>
              <a:srgbClr val="DDDDFF"/>
            </a:solidFill>
          </a:ln>
        </p:spPr>
      </p:pic>
      <p:sp>
        <p:nvSpPr>
          <p:cNvPr id="30724" name="Text Placeholder 14"/>
          <p:cNvSpPr>
            <a:spLocks noGrp="1"/>
          </p:cNvSpPr>
          <p:nvPr>
            <p:ph type="body" sz="half" idx="2"/>
          </p:nvPr>
        </p:nvSpPr>
        <p:spPr>
          <a:xfrm>
            <a:off x="704850" y="2979738"/>
            <a:ext cx="7727950" cy="2844800"/>
          </a:xfrm>
        </p:spPr>
        <p:txBody>
          <a:bodyPr>
            <a:normAutofit fontScale="85000" lnSpcReduction="10000"/>
          </a:bodyPr>
          <a:lstStyle/>
          <a:p>
            <a:pPr marL="0" indent="0" fontAlgn="auto">
              <a:spcBef>
                <a:spcPts val="580"/>
              </a:spcBef>
              <a:spcAft>
                <a:spcPts val="0"/>
              </a:spcAft>
              <a:buClr>
                <a:srgbClr val="009999"/>
              </a:buClr>
              <a:buFontTx/>
              <a:buNone/>
              <a:tabLst>
                <a:tab pos="347663" algn="l"/>
              </a:tabLst>
              <a:defRPr/>
            </a:pPr>
            <a:r>
              <a:rPr lang="en-US" sz="2000" b="1" dirty="0" smtClean="0">
                <a:latin typeface="Calibri" pitchFamily="34" charset="0"/>
                <a:ea typeface="ＭＳ Ｐゴシック" pitchFamily="34" charset="-128"/>
              </a:rPr>
              <a:t>If eligible noncitizen, write in the student’s eight- or nine-digit Alien Registration Number (ARN)</a:t>
            </a:r>
          </a:p>
          <a:p>
            <a:pPr marL="640080" indent="-457200" fontAlgn="auto">
              <a:spcBef>
                <a:spcPts val="600"/>
              </a:spcBef>
              <a:spcAft>
                <a:spcPts val="0"/>
              </a:spcAft>
              <a:buSzPct val="130000"/>
              <a:buFont typeface="Symbol" pitchFamily="18" charset="2"/>
              <a:buChar char="·"/>
              <a:tabLst>
                <a:tab pos="347663" algn="l"/>
              </a:tabLst>
              <a:defRPr/>
            </a:pPr>
            <a:r>
              <a:rPr lang="en-US" sz="2000" b="1" dirty="0" smtClean="0">
                <a:latin typeface="Calibri" pitchFamily="34" charset="0"/>
                <a:ea typeface="ＭＳ Ｐゴシック" pitchFamily="34" charset="-128"/>
              </a:rPr>
              <a:t>Precede an eight-digit ARN with a zero</a:t>
            </a:r>
          </a:p>
          <a:p>
            <a:pPr marL="640080" indent="-457200" fontAlgn="auto">
              <a:spcBef>
                <a:spcPts val="600"/>
              </a:spcBef>
              <a:spcAft>
                <a:spcPts val="0"/>
              </a:spcAft>
              <a:buSzPct val="130000"/>
              <a:buFont typeface="Symbol" pitchFamily="18" charset="2"/>
              <a:buChar char="·"/>
              <a:tabLst>
                <a:tab pos="347663" algn="l"/>
              </a:tabLst>
              <a:defRPr/>
            </a:pPr>
            <a:r>
              <a:rPr lang="en-US" sz="2000" b="1" dirty="0" smtClean="0">
                <a:latin typeface="Calibri" pitchFamily="34" charset="0"/>
                <a:ea typeface="ＭＳ Ｐゴシック" pitchFamily="34" charset="-128"/>
              </a:rPr>
              <a:t>Copy of the student’s Permanent Registration Card may be requested by the financial aid office</a:t>
            </a:r>
          </a:p>
          <a:p>
            <a:pPr marL="0" indent="0" fontAlgn="auto">
              <a:spcBef>
                <a:spcPct val="50000"/>
              </a:spcBef>
              <a:spcAft>
                <a:spcPts val="0"/>
              </a:spcAft>
              <a:buSzPct val="130000"/>
              <a:buFontTx/>
              <a:buNone/>
              <a:tabLst>
                <a:tab pos="347663" algn="l"/>
              </a:tabLst>
              <a:defRPr/>
            </a:pPr>
            <a:r>
              <a:rPr lang="en-US" sz="2000" b="1" dirty="0" smtClean="0">
                <a:latin typeface="Calibri" pitchFamily="34" charset="0"/>
                <a:ea typeface="ＭＳ Ｐゴシック" pitchFamily="34" charset="-128"/>
              </a:rPr>
              <a:t>If neither a citizen nor eligible noncitizen, the student is ineligible for federal aid.  Such students should check with their college financial aid office for other aid opportunities. </a:t>
            </a:r>
          </a:p>
          <a:p>
            <a:pPr marL="0" indent="0" fontAlgn="auto">
              <a:spcBef>
                <a:spcPct val="50000"/>
              </a:spcBef>
              <a:spcAft>
                <a:spcPts val="0"/>
              </a:spcAft>
              <a:buSzPct val="130000"/>
              <a:buFontTx/>
              <a:buNone/>
              <a:tabLst>
                <a:tab pos="347663" algn="l"/>
              </a:tabLst>
              <a:defRPr/>
            </a:pPr>
            <a:r>
              <a:rPr lang="en-US" sz="2000" b="1" dirty="0" smtClean="0">
                <a:latin typeface="Calibri" pitchFamily="34" charset="0"/>
                <a:ea typeface="ＭＳ Ｐゴシック" pitchFamily="34" charset="-128"/>
              </a:rPr>
              <a:t>If the student is undocumented as defined in AB540, he/she may be eligible for state California Dream Act financial aid. </a:t>
            </a:r>
            <a:r>
              <a:rPr lang="en-US" sz="2000" b="1" dirty="0">
                <a:latin typeface="Calibri" pitchFamily="34" charset="0"/>
                <a:ea typeface="ＭＳ Ｐゴシック" pitchFamily="34" charset="-128"/>
              </a:rPr>
              <a:t>Learn more at </a:t>
            </a:r>
            <a:r>
              <a:rPr lang="en-US" sz="2000" b="1" dirty="0" smtClean="0">
                <a:solidFill>
                  <a:srgbClr val="000099"/>
                </a:solidFill>
                <a:latin typeface="Calibri" pitchFamily="34" charset="0"/>
                <a:ea typeface="ＭＳ Ｐゴシック" pitchFamily="34" charset="-128"/>
              </a:rPr>
              <a:t>www.caldreamact.org</a:t>
            </a:r>
          </a:p>
          <a:p>
            <a:pPr marL="274320" indent="-274320" fontAlgn="auto">
              <a:spcBef>
                <a:spcPct val="50000"/>
              </a:spcBef>
              <a:spcAft>
                <a:spcPts val="0"/>
              </a:spcAft>
              <a:buSzPct val="130000"/>
              <a:buFont typeface="Wingdings 2"/>
              <a:buChar char=""/>
              <a:tabLst>
                <a:tab pos="347663" algn="l"/>
              </a:tabLst>
              <a:defRPr/>
            </a:pPr>
            <a:endParaRPr lang="en-US" sz="2000" b="1" dirty="0" smtClean="0">
              <a:latin typeface="Calibri" pitchFamily="34" charset="0"/>
              <a:ea typeface="ＭＳ Ｐゴシック" pitchFamily="34" charset="-128"/>
            </a:endParaRPr>
          </a:p>
          <a:p>
            <a:pPr marL="274320" indent="-274320" fontAlgn="auto">
              <a:spcBef>
                <a:spcPts val="580"/>
              </a:spcBef>
              <a:spcAft>
                <a:spcPts val="0"/>
              </a:spcAft>
              <a:buClr>
                <a:srgbClr val="009999"/>
              </a:buClr>
              <a:buFontTx/>
              <a:buNone/>
              <a:tabLst>
                <a:tab pos="347663" algn="l"/>
              </a:tabLst>
              <a:defRPr/>
            </a:pPr>
            <a:endParaRPr lang="en-US" sz="2000" b="1" dirty="0" smtClean="0">
              <a:latin typeface="Calibri" pitchFamily="34" charset="0"/>
              <a:ea typeface="ＭＳ Ｐゴシック" pitchFamily="34" charset="-128"/>
            </a:endParaRPr>
          </a:p>
          <a:p>
            <a:pPr marL="274320" indent="-274320" fontAlgn="auto">
              <a:spcBef>
                <a:spcPts val="580"/>
              </a:spcBef>
              <a:spcAft>
                <a:spcPts val="0"/>
              </a:spcAft>
              <a:buFont typeface="Wingdings 2"/>
              <a:buChar char=""/>
              <a:tabLst>
                <a:tab pos="347663" algn="l"/>
              </a:tabLst>
              <a:defRPr/>
            </a:pPr>
            <a:endParaRPr lang="en-US" sz="2000" b="1" dirty="0" smtClean="0">
              <a:latin typeface="Calibri" pitchFamily="34" charset="0"/>
              <a:ea typeface="ＭＳ Ｐゴシック" pitchFamily="34" charset="-128"/>
            </a:endParaRPr>
          </a:p>
        </p:txBody>
      </p:sp>
      <p:sp>
        <p:nvSpPr>
          <p:cNvPr id="7" name="Slide Number Placeholder 6"/>
          <p:cNvSpPr>
            <a:spLocks noGrp="1"/>
          </p:cNvSpPr>
          <p:nvPr>
            <p:ph type="sldNum" sz="quarter" idx="10"/>
          </p:nvPr>
        </p:nvSpPr>
        <p:spPr/>
        <p:txBody>
          <a:bodyPr/>
          <a:lstStyle/>
          <a:p>
            <a:pPr>
              <a:defRPr/>
            </a:pPr>
            <a:fld id="{101BBD38-22A3-4F40-93EC-BFD1C8228D21}" type="slidenum">
              <a:rPr lang="en-US"/>
              <a:pPr>
                <a:defRPr/>
              </a:pPr>
              <a:t>15</a:t>
            </a:fld>
            <a:endParaRPr lang="en-US" dirty="0"/>
          </a:p>
        </p:txBody>
      </p:sp>
    </p:spTree>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Grp="1" noChangeArrowheads="1"/>
          </p:cNvSpPr>
          <p:nvPr>
            <p:ph type="title"/>
          </p:nvPr>
        </p:nvSpPr>
        <p:spPr>
          <a:xfrm>
            <a:off x="419100" y="-265113"/>
            <a:ext cx="7772400" cy="1104901"/>
          </a:xfrm>
        </p:spPr>
        <p:txBody>
          <a:bodyPr>
            <a:normAutofit/>
          </a:bodyPr>
          <a:lstStyle/>
          <a:p>
            <a:pPr fontAlgn="auto">
              <a:lnSpc>
                <a:spcPts val="3838"/>
              </a:lnSpc>
              <a:spcAft>
                <a:spcPts val="0"/>
              </a:spcAft>
              <a:defRPr/>
            </a:pPr>
            <a:r>
              <a:rPr lang="en-US" sz="2800" dirty="0" smtClean="0">
                <a:effectLst>
                  <a:outerShdw blurRad="38100" dist="38100" dir="2700000" algn="tl">
                    <a:srgbClr val="000000">
                      <a:alpha val="43137"/>
                    </a:srgbClr>
                  </a:outerShdw>
                </a:effectLst>
              </a:rPr>
              <a:t>Section 1 - Selective Service Registration</a:t>
            </a:r>
          </a:p>
        </p:txBody>
      </p:sp>
      <p:sp>
        <p:nvSpPr>
          <p:cNvPr id="58371" name="Rectangle 8"/>
          <p:cNvSpPr>
            <a:spLocks noChangeArrowheads="1"/>
          </p:cNvSpPr>
          <p:nvPr/>
        </p:nvSpPr>
        <p:spPr bwMode="auto">
          <a:xfrm>
            <a:off x="538163" y="2562225"/>
            <a:ext cx="7935912" cy="3228975"/>
          </a:xfrm>
          <a:prstGeom prst="rect">
            <a:avLst/>
          </a:prstGeom>
          <a:noFill/>
          <a:ln w="9525">
            <a:noFill/>
            <a:miter lim="800000"/>
            <a:headEnd/>
            <a:tailEnd/>
          </a:ln>
        </p:spPr>
        <p:txBody>
          <a:bodyPr lIns="92075" tIns="46038" rIns="92075" bIns="46038"/>
          <a:lstStyle/>
          <a:p>
            <a:pPr marL="347663" indent="-347663" eaLnBrk="0" hangingPunct="0">
              <a:spcBef>
                <a:spcPct val="20000"/>
              </a:spcBef>
              <a:buClr>
                <a:srgbClr val="4F81BD"/>
              </a:buClr>
              <a:buSzPct val="130000"/>
              <a:buFontTx/>
              <a:buChar char="•"/>
              <a:tabLst>
                <a:tab pos="347663" algn="l"/>
              </a:tabLst>
            </a:pPr>
            <a:r>
              <a:rPr lang="en-US" sz="2400" b="1">
                <a:latin typeface="Calibri" pitchFamily="34" charset="0"/>
              </a:rPr>
              <a:t>All male students who are between the ages of 18 and 25 years must be registered with Selective Service to receive federal and/or state aid</a:t>
            </a:r>
          </a:p>
          <a:p>
            <a:pPr marL="347663" indent="-347663" eaLnBrk="0" hangingPunct="0">
              <a:spcBef>
                <a:spcPct val="50000"/>
              </a:spcBef>
              <a:buClr>
                <a:srgbClr val="4F81BD"/>
              </a:buClr>
              <a:buSzPct val="130000"/>
              <a:buFontTx/>
              <a:buChar char="•"/>
              <a:tabLst>
                <a:tab pos="347663" algn="l"/>
              </a:tabLst>
            </a:pPr>
            <a:r>
              <a:rPr lang="en-US" sz="2400" b="1">
                <a:latin typeface="Calibri" pitchFamily="34" charset="0"/>
              </a:rPr>
              <a:t>Answer “Register me” only if you are male, aged 18-25, and have not yet registered.</a:t>
            </a:r>
          </a:p>
          <a:p>
            <a:pPr marL="347663" indent="-347663" eaLnBrk="0" hangingPunct="0">
              <a:spcBef>
                <a:spcPct val="50000"/>
              </a:spcBef>
              <a:buClr>
                <a:srgbClr val="4F81BD"/>
              </a:buClr>
              <a:buSzPct val="130000"/>
              <a:buFontTx/>
              <a:buChar char="•"/>
              <a:tabLst>
                <a:tab pos="347663" algn="l"/>
              </a:tabLst>
            </a:pPr>
            <a:r>
              <a:rPr lang="en-US" sz="2400" b="1">
                <a:latin typeface="Calibri" pitchFamily="34" charset="0"/>
              </a:rPr>
              <a:t> The student may also register by going to:</a:t>
            </a:r>
          </a:p>
          <a:p>
            <a:pPr marL="347663" indent="-347663" eaLnBrk="0" hangingPunct="0">
              <a:spcBef>
                <a:spcPct val="20000"/>
              </a:spcBef>
              <a:buClr>
                <a:srgbClr val="009999"/>
              </a:buClr>
              <a:buSzPct val="75000"/>
              <a:buFont typeface="Monotype Sorts"/>
              <a:buNone/>
              <a:tabLst>
                <a:tab pos="347663" algn="l"/>
              </a:tabLst>
            </a:pPr>
            <a:r>
              <a:rPr lang="en-US" sz="2400" b="1">
                <a:solidFill>
                  <a:srgbClr val="3366FF"/>
                </a:solidFill>
                <a:latin typeface="Calibri" pitchFamily="34" charset="0"/>
              </a:rPr>
              <a:t>				</a:t>
            </a:r>
            <a:r>
              <a:rPr lang="en-US" sz="2800" b="1">
                <a:solidFill>
                  <a:srgbClr val="000099"/>
                </a:solidFill>
                <a:latin typeface="Calibri" pitchFamily="34" charset="0"/>
              </a:rPr>
              <a:t>www.sss.gov</a:t>
            </a:r>
          </a:p>
          <a:p>
            <a:pPr marL="347663" indent="-347663" algn="ctr" eaLnBrk="0" hangingPunct="0">
              <a:spcBef>
                <a:spcPct val="20000"/>
              </a:spcBef>
              <a:buClr>
                <a:srgbClr val="009999"/>
              </a:buClr>
              <a:buSzPct val="75000"/>
              <a:buFont typeface="Monotype Sorts"/>
              <a:buNone/>
              <a:tabLst>
                <a:tab pos="347663" algn="l"/>
              </a:tabLst>
            </a:pPr>
            <a:endParaRPr lang="en-US" sz="2800" b="1">
              <a:solidFill>
                <a:srgbClr val="0066FF"/>
              </a:solidFill>
              <a:latin typeface="Calibri" pitchFamily="34" charset="0"/>
            </a:endParaRPr>
          </a:p>
        </p:txBody>
      </p:sp>
      <p:pic>
        <p:nvPicPr>
          <p:cNvPr id="11" name="Picture 11" descr="MPj04222430000[1]"/>
          <p:cNvPicPr>
            <a:picLocks noChangeAspect="1" noChangeArrowheads="1"/>
          </p:cNvPicPr>
          <p:nvPr/>
        </p:nvPicPr>
        <p:blipFill>
          <a:blip r:embed="rId3" cstate="print"/>
          <a:srcRect/>
          <a:stretch>
            <a:fillRect/>
          </a:stretch>
        </p:blipFill>
        <p:spPr bwMode="auto">
          <a:xfrm>
            <a:off x="7086600" y="4708525"/>
            <a:ext cx="911225" cy="1366838"/>
          </a:xfrm>
          <a:prstGeom prst="rect">
            <a:avLst/>
          </a:prstGeom>
          <a:noFill/>
          <a:ln w="9525">
            <a:solidFill>
              <a:srgbClr val="0066CC"/>
            </a:solidFill>
            <a:miter lim="800000"/>
            <a:headEnd/>
            <a:tailEnd/>
          </a:ln>
        </p:spPr>
      </p:pic>
      <p:sp>
        <p:nvSpPr>
          <p:cNvPr id="58373" name="Text Box 25"/>
          <p:cNvSpPr txBox="1">
            <a:spLocks noChangeArrowheads="1"/>
          </p:cNvSpPr>
          <p:nvPr/>
        </p:nvSpPr>
        <p:spPr bwMode="auto">
          <a:xfrm>
            <a:off x="2155825" y="-663575"/>
            <a:ext cx="184150" cy="244475"/>
          </a:xfrm>
          <a:prstGeom prst="rect">
            <a:avLst/>
          </a:prstGeom>
          <a:noFill/>
          <a:ln w="28575">
            <a:noFill/>
            <a:miter lim="800000"/>
            <a:headEnd/>
            <a:tailEnd/>
          </a:ln>
        </p:spPr>
        <p:txBody>
          <a:bodyPr wrap="none">
            <a:spAutoFit/>
          </a:bodyPr>
          <a:lstStyle/>
          <a:p>
            <a:pPr algn="ctr"/>
            <a:endParaRPr lang="en-US" sz="1000" b="1">
              <a:latin typeface="Times New Roman" pitchFamily="18" charset="0"/>
              <a:ea typeface="ＭＳ Ｐゴシック" pitchFamily="34" charset="-128"/>
            </a:endParaRPr>
          </a:p>
        </p:txBody>
      </p:sp>
      <p:pic>
        <p:nvPicPr>
          <p:cNvPr id="58374" name="Picture 6" descr="Untitled-1.jpg"/>
          <p:cNvPicPr>
            <a:picLocks noChangeAspect="1"/>
          </p:cNvPicPr>
          <p:nvPr/>
        </p:nvPicPr>
        <p:blipFill>
          <a:blip r:embed="rId4" cstate="print"/>
          <a:srcRect/>
          <a:stretch>
            <a:fillRect/>
          </a:stretch>
        </p:blipFill>
        <p:spPr bwMode="auto">
          <a:xfrm>
            <a:off x="1089025" y="912813"/>
            <a:ext cx="6962775" cy="1409700"/>
          </a:xfrm>
          <a:prstGeom prst="rect">
            <a:avLst/>
          </a:prstGeom>
          <a:noFill/>
          <a:ln w="38100">
            <a:solidFill>
              <a:srgbClr val="DDDDFF"/>
            </a:solidFill>
            <a:miter lim="800000"/>
            <a:headEnd/>
            <a:tailEnd/>
          </a:ln>
        </p:spPr>
      </p:pic>
      <p:sp>
        <p:nvSpPr>
          <p:cNvPr id="8" name="Slide Number Placeholder 7"/>
          <p:cNvSpPr>
            <a:spLocks noGrp="1"/>
          </p:cNvSpPr>
          <p:nvPr>
            <p:ph type="sldNum" sz="quarter" idx="12"/>
          </p:nvPr>
        </p:nvSpPr>
        <p:spPr/>
        <p:txBody>
          <a:bodyPr/>
          <a:lstStyle/>
          <a:p>
            <a:pPr>
              <a:defRPr/>
            </a:pPr>
            <a:fld id="{C39F9C8B-1487-4919-9F00-C3637EFAF100}" type="slidenum">
              <a:rPr lang="en-US"/>
              <a:pPr>
                <a:defRPr/>
              </a:pPr>
              <a:t>16</a:t>
            </a:fld>
            <a:endParaRPr lang="en-US"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465263" y="903288"/>
            <a:ext cx="6307137" cy="2297112"/>
          </a:xfrm>
          <a:prstGeom prst="rect">
            <a:avLst/>
          </a:prstGeom>
          <a:solidFill>
            <a:schemeClr val="bg1"/>
          </a:solidFill>
          <a:ln w="38100">
            <a:solidFill>
              <a:srgbClr val="DDDD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3795" name="Rectangle 2"/>
          <p:cNvSpPr>
            <a:spLocks noGrp="1" noChangeArrowheads="1"/>
          </p:cNvSpPr>
          <p:nvPr>
            <p:ph type="title"/>
          </p:nvPr>
        </p:nvSpPr>
        <p:spPr>
          <a:xfrm>
            <a:off x="419100" y="88900"/>
            <a:ext cx="7772400" cy="1143000"/>
          </a:xfrm>
        </p:spPr>
        <p:txBody>
          <a:bodyPr>
            <a:normAutofit/>
          </a:bodyPr>
          <a:lstStyle/>
          <a:p>
            <a:pPr fontAlgn="auto">
              <a:spcAft>
                <a:spcPts val="0"/>
              </a:spcAft>
              <a:defRPr/>
            </a:pPr>
            <a:r>
              <a:rPr lang="en-US" sz="2800" dirty="0" smtClean="0">
                <a:effectLst>
                  <a:outerShdw blurRad="38100" dist="38100" dir="2700000" algn="ctr" rotWithShape="0">
                    <a:schemeClr val="tx1">
                      <a:alpha val="43000"/>
                    </a:schemeClr>
                  </a:outerShdw>
                </a:effectLst>
                <a:ea typeface="ＭＳ Ｐゴシック" pitchFamily="34" charset="-128"/>
              </a:rPr>
              <a:t>Section 1 - Grade Level in 2013-14 </a:t>
            </a:r>
            <a:br>
              <a:rPr lang="en-US" sz="2800" dirty="0" smtClean="0">
                <a:effectLst>
                  <a:outerShdw blurRad="38100" dist="38100" dir="2700000" algn="ctr" rotWithShape="0">
                    <a:schemeClr val="tx1">
                      <a:alpha val="43000"/>
                    </a:schemeClr>
                  </a:outerShdw>
                </a:effectLst>
                <a:ea typeface="ＭＳ Ｐゴシック" pitchFamily="34" charset="-128"/>
              </a:rPr>
            </a:br>
            <a:endParaRPr lang="en-US" sz="2800" dirty="0" smtClean="0">
              <a:effectLst>
                <a:outerShdw blurRad="38100" dist="38100" dir="2700000" algn="ctr" rotWithShape="0">
                  <a:schemeClr val="tx1">
                    <a:alpha val="43000"/>
                  </a:schemeClr>
                </a:outerShdw>
              </a:effectLst>
              <a:ea typeface="ＭＳ Ｐゴシック" pitchFamily="34" charset="-128"/>
            </a:endParaRPr>
          </a:p>
        </p:txBody>
      </p:sp>
      <p:sp>
        <p:nvSpPr>
          <p:cNvPr id="60420" name="Rectangle 29"/>
          <p:cNvSpPr>
            <a:spLocks noChangeArrowheads="1"/>
          </p:cNvSpPr>
          <p:nvPr/>
        </p:nvSpPr>
        <p:spPr bwMode="auto">
          <a:xfrm>
            <a:off x="533400" y="3352800"/>
            <a:ext cx="8686800" cy="2647950"/>
          </a:xfrm>
          <a:prstGeom prst="rect">
            <a:avLst/>
          </a:prstGeom>
          <a:noFill/>
          <a:ln w="9525">
            <a:noFill/>
            <a:miter lim="800000"/>
            <a:headEnd/>
            <a:tailEnd/>
          </a:ln>
        </p:spPr>
        <p:txBody>
          <a:bodyPr>
            <a:spAutoFit/>
          </a:bodyPr>
          <a:lstStyle/>
          <a:p>
            <a:pPr>
              <a:lnSpc>
                <a:spcPct val="95000"/>
              </a:lnSpc>
              <a:spcBef>
                <a:spcPct val="50000"/>
              </a:spcBef>
              <a:spcAft>
                <a:spcPts val="600"/>
              </a:spcAft>
              <a:buSzPct val="115000"/>
            </a:pPr>
            <a:r>
              <a:rPr lang="en-US" b="1">
                <a:latin typeface="Calibri" pitchFamily="34" charset="0"/>
              </a:rPr>
              <a:t>When the student begins the 2013-2014 school year, what will be his/her grade level?</a:t>
            </a:r>
          </a:p>
          <a:p>
            <a:pPr marL="465138" lvl="1" indent="-239713">
              <a:buClr>
                <a:srgbClr val="4F81BD"/>
              </a:buClr>
              <a:buSzPct val="115000"/>
              <a:buFont typeface="Symbol" pitchFamily="18" charset="2"/>
              <a:buChar char="·"/>
            </a:pPr>
            <a:r>
              <a:rPr lang="en-US" b="1">
                <a:latin typeface="Calibri" pitchFamily="34" charset="0"/>
              </a:rPr>
              <a:t>Never attended college/1</a:t>
            </a:r>
            <a:r>
              <a:rPr lang="en-US" b="1" baseline="30000">
                <a:latin typeface="Calibri" pitchFamily="34" charset="0"/>
              </a:rPr>
              <a:t>st</a:t>
            </a:r>
            <a:r>
              <a:rPr lang="en-US" b="1">
                <a:latin typeface="Calibri" pitchFamily="34" charset="0"/>
              </a:rPr>
              <a:t> year</a:t>
            </a:r>
          </a:p>
          <a:p>
            <a:pPr marL="465138" lvl="1" indent="-239713">
              <a:buClr>
                <a:srgbClr val="4F81BD"/>
              </a:buClr>
              <a:buSzPct val="115000"/>
              <a:buFont typeface="Symbol" pitchFamily="18" charset="2"/>
              <a:buChar char="·"/>
            </a:pPr>
            <a:r>
              <a:rPr lang="en-US" b="1">
                <a:latin typeface="Calibri" pitchFamily="34" charset="0"/>
              </a:rPr>
              <a:t>Attended college before/1</a:t>
            </a:r>
            <a:r>
              <a:rPr lang="en-US" b="1" baseline="30000">
                <a:latin typeface="Calibri" pitchFamily="34" charset="0"/>
              </a:rPr>
              <a:t>st</a:t>
            </a:r>
            <a:r>
              <a:rPr lang="en-US" b="1">
                <a:latin typeface="Calibri" pitchFamily="34" charset="0"/>
              </a:rPr>
              <a:t> year</a:t>
            </a:r>
          </a:p>
          <a:p>
            <a:pPr marL="465138" lvl="1" indent="-239713">
              <a:buClr>
                <a:srgbClr val="4F81BD"/>
              </a:buClr>
              <a:buSzPct val="115000"/>
              <a:buFont typeface="Symbol" pitchFamily="18" charset="2"/>
              <a:buChar char="·"/>
            </a:pPr>
            <a:r>
              <a:rPr lang="en-US" b="1">
                <a:latin typeface="Calibri" pitchFamily="34" charset="0"/>
              </a:rPr>
              <a:t>2</a:t>
            </a:r>
            <a:r>
              <a:rPr lang="en-US" b="1" baseline="30000">
                <a:latin typeface="Calibri" pitchFamily="34" charset="0"/>
              </a:rPr>
              <a:t>nd</a:t>
            </a:r>
            <a:r>
              <a:rPr lang="en-US" b="1">
                <a:latin typeface="Calibri" pitchFamily="34" charset="0"/>
              </a:rPr>
              <a:t> year/sophomore</a:t>
            </a:r>
          </a:p>
          <a:p>
            <a:pPr marL="465138" lvl="1" indent="-239713">
              <a:buClr>
                <a:srgbClr val="4F81BD"/>
              </a:buClr>
              <a:buSzPct val="115000"/>
              <a:buFont typeface="Symbol" pitchFamily="18" charset="2"/>
              <a:buChar char="·"/>
            </a:pPr>
            <a:r>
              <a:rPr lang="en-US" b="1">
                <a:latin typeface="Calibri" pitchFamily="34" charset="0"/>
              </a:rPr>
              <a:t>3</a:t>
            </a:r>
            <a:r>
              <a:rPr lang="en-US" b="1" baseline="30000">
                <a:latin typeface="Calibri" pitchFamily="34" charset="0"/>
              </a:rPr>
              <a:t>rd</a:t>
            </a:r>
            <a:r>
              <a:rPr lang="en-US" b="1">
                <a:latin typeface="Calibri" pitchFamily="34" charset="0"/>
              </a:rPr>
              <a:t> year/junior</a:t>
            </a:r>
          </a:p>
          <a:p>
            <a:pPr marL="465138" lvl="1" indent="-239713">
              <a:buClr>
                <a:srgbClr val="4F81BD"/>
              </a:buClr>
              <a:buSzPct val="115000"/>
              <a:buFont typeface="Symbol" pitchFamily="18" charset="2"/>
              <a:buChar char="·"/>
            </a:pPr>
            <a:r>
              <a:rPr lang="en-US" b="1">
                <a:latin typeface="Calibri" pitchFamily="34" charset="0"/>
              </a:rPr>
              <a:t>4</a:t>
            </a:r>
            <a:r>
              <a:rPr lang="en-US" b="1" baseline="30000">
                <a:latin typeface="Calibri" pitchFamily="34" charset="0"/>
              </a:rPr>
              <a:t>th</a:t>
            </a:r>
            <a:r>
              <a:rPr lang="en-US" b="1">
                <a:latin typeface="Calibri" pitchFamily="34" charset="0"/>
              </a:rPr>
              <a:t> year/senior</a:t>
            </a:r>
          </a:p>
          <a:p>
            <a:pPr marL="465138" lvl="1" indent="-239713">
              <a:buClr>
                <a:srgbClr val="4F81BD"/>
              </a:buClr>
              <a:buSzPct val="115000"/>
              <a:buFont typeface="Symbol" pitchFamily="18" charset="2"/>
              <a:buChar char="·"/>
            </a:pPr>
            <a:r>
              <a:rPr lang="en-US" b="1">
                <a:latin typeface="Calibri" pitchFamily="34" charset="0"/>
              </a:rPr>
              <a:t>5</a:t>
            </a:r>
            <a:r>
              <a:rPr lang="en-US" b="1" baseline="30000">
                <a:latin typeface="Calibri" pitchFamily="34" charset="0"/>
              </a:rPr>
              <a:t>th</a:t>
            </a:r>
            <a:r>
              <a:rPr lang="en-US" b="1">
                <a:latin typeface="Calibri" pitchFamily="34" charset="0"/>
              </a:rPr>
              <a:t> year/other undergraduate</a:t>
            </a:r>
          </a:p>
          <a:p>
            <a:pPr marL="465138" lvl="1" indent="-239713">
              <a:buClr>
                <a:srgbClr val="4F81BD"/>
              </a:buClr>
              <a:buSzPct val="115000"/>
              <a:buFont typeface="Symbol" pitchFamily="18" charset="2"/>
              <a:buChar char="·"/>
            </a:pPr>
            <a:r>
              <a:rPr lang="en-US" b="1">
                <a:latin typeface="Calibri" pitchFamily="34" charset="0"/>
              </a:rPr>
              <a:t>1</a:t>
            </a:r>
            <a:r>
              <a:rPr lang="en-US" b="1" baseline="30000">
                <a:latin typeface="Calibri" pitchFamily="34" charset="0"/>
              </a:rPr>
              <a:t>st</a:t>
            </a:r>
            <a:r>
              <a:rPr lang="en-US" b="1">
                <a:latin typeface="Calibri" pitchFamily="34" charset="0"/>
              </a:rPr>
              <a:t> year graduate/professional</a:t>
            </a:r>
          </a:p>
          <a:p>
            <a:pPr marL="465138" lvl="1" indent="-239713">
              <a:buClr>
                <a:srgbClr val="4F81BD"/>
              </a:buClr>
              <a:buSzPct val="115000"/>
              <a:buFont typeface="Symbol" pitchFamily="18" charset="2"/>
              <a:buChar char="·"/>
            </a:pPr>
            <a:r>
              <a:rPr lang="en-US" b="1">
                <a:latin typeface="Calibri" pitchFamily="34" charset="0"/>
              </a:rPr>
              <a:t>Continuing graduate/professional or beyond</a:t>
            </a:r>
          </a:p>
        </p:txBody>
      </p:sp>
      <p:pic>
        <p:nvPicPr>
          <p:cNvPr id="9" name="Picture 5" descr="MPj04036690000[1]"/>
          <p:cNvPicPr>
            <a:picLocks noChangeAspect="1" noChangeArrowheads="1"/>
          </p:cNvPicPr>
          <p:nvPr/>
        </p:nvPicPr>
        <p:blipFill>
          <a:blip r:embed="rId3" cstate="print"/>
          <a:srcRect/>
          <a:stretch>
            <a:fillRect/>
          </a:stretch>
        </p:blipFill>
        <p:spPr bwMode="auto">
          <a:xfrm>
            <a:off x="6848475" y="4041775"/>
            <a:ext cx="1425575" cy="2135188"/>
          </a:xfrm>
          <a:prstGeom prst="rect">
            <a:avLst/>
          </a:prstGeom>
          <a:noFill/>
          <a:ln w="9525">
            <a:noFill/>
            <a:miter lim="800000"/>
            <a:headEnd/>
            <a:tailEnd/>
          </a:ln>
          <a:effectLst>
            <a:outerShdw dist="139700" dir="2700000" algn="tl" rotWithShape="0">
              <a:srgbClr val="333333">
                <a:alpha val="64998"/>
              </a:srgbClr>
            </a:outerShdw>
          </a:effectLst>
        </p:spPr>
      </p:pic>
      <p:sp>
        <p:nvSpPr>
          <p:cNvPr id="7" name="Slide Number Placeholder 6"/>
          <p:cNvSpPr>
            <a:spLocks noGrp="1"/>
          </p:cNvSpPr>
          <p:nvPr>
            <p:ph type="sldNum" sz="quarter" idx="12"/>
          </p:nvPr>
        </p:nvSpPr>
        <p:spPr/>
        <p:txBody>
          <a:bodyPr/>
          <a:lstStyle/>
          <a:p>
            <a:pPr>
              <a:defRPr/>
            </a:pPr>
            <a:fld id="{2FD47824-025C-40C4-8F3D-1E96057872EC}" type="slidenum">
              <a:rPr lang="en-US"/>
              <a:pPr>
                <a:defRPr/>
              </a:pPr>
              <a:t>17</a:t>
            </a:fld>
            <a:endParaRPr lang="en-US" dirty="0"/>
          </a:p>
        </p:txBody>
      </p:sp>
      <p:grpSp>
        <p:nvGrpSpPr>
          <p:cNvPr id="60423" name="Group 9"/>
          <p:cNvGrpSpPr>
            <a:grpSpLocks/>
          </p:cNvGrpSpPr>
          <p:nvPr/>
        </p:nvGrpSpPr>
        <p:grpSpPr bwMode="auto">
          <a:xfrm>
            <a:off x="1465263" y="903288"/>
            <a:ext cx="6223000" cy="1839912"/>
            <a:chOff x="1465263" y="903289"/>
            <a:chExt cx="6223000" cy="1839912"/>
          </a:xfrm>
        </p:grpSpPr>
        <p:pic>
          <p:nvPicPr>
            <p:cNvPr id="60427" name="Picture 6" descr="Untitled-1.jpg"/>
            <p:cNvPicPr>
              <a:picLocks noChangeAspect="1"/>
            </p:cNvPicPr>
            <p:nvPr/>
          </p:nvPicPr>
          <p:blipFill>
            <a:blip r:embed="rId4" cstate="print"/>
            <a:srcRect b="20670"/>
            <a:stretch>
              <a:fillRect/>
            </a:stretch>
          </p:blipFill>
          <p:spPr bwMode="auto">
            <a:xfrm>
              <a:off x="1465263" y="903289"/>
              <a:ext cx="6223000" cy="1839912"/>
            </a:xfrm>
            <a:prstGeom prst="rect">
              <a:avLst/>
            </a:prstGeom>
            <a:noFill/>
            <a:ln w="38100">
              <a:noFill/>
              <a:miter lim="800000"/>
              <a:headEnd/>
              <a:tailEnd/>
            </a:ln>
          </p:spPr>
        </p:pic>
        <p:sp>
          <p:nvSpPr>
            <p:cNvPr id="8" name="TextBox 7"/>
            <p:cNvSpPr txBox="1"/>
            <p:nvPr/>
          </p:nvSpPr>
          <p:spPr>
            <a:xfrm>
              <a:off x="3062288" y="906464"/>
              <a:ext cx="771525" cy="192087"/>
            </a:xfrm>
            <a:prstGeom prst="rect">
              <a:avLst/>
            </a:prstGeom>
            <a:solidFill>
              <a:schemeClr val="bg1"/>
            </a:solidFill>
            <a:ln>
              <a:noFill/>
            </a:ln>
          </p:spPr>
          <p:txBody>
            <a:bodyPr wrap="none" lIns="0" tIns="0" rIns="0" bIns="0" anchor="ctr">
              <a:spAutoFit/>
            </a:bodyPr>
            <a:lstStyle/>
            <a:p>
              <a:pPr algn="ctr" fontAlgn="auto">
                <a:spcBef>
                  <a:spcPts val="0"/>
                </a:spcBef>
                <a:spcAft>
                  <a:spcPts val="0"/>
                </a:spcAft>
                <a:defRPr/>
              </a:pPr>
              <a:r>
                <a:rPr lang="en-US" sz="1250" dirty="0">
                  <a:effectLst>
                    <a:outerShdw blurRad="38100" dist="38100" dir="2700000" algn="tl">
                      <a:srgbClr val="000000">
                        <a:alpha val="43137"/>
                      </a:srgbClr>
                    </a:outerShdw>
                  </a:effectLst>
                  <a:latin typeface="Arial" pitchFamily="34" charset="0"/>
                </a:rPr>
                <a:t>2013-2014</a:t>
              </a:r>
            </a:p>
          </p:txBody>
        </p:sp>
      </p:grpSp>
      <p:pic>
        <p:nvPicPr>
          <p:cNvPr id="60424" name="Picture 6" descr="Untitled-1.jpg"/>
          <p:cNvPicPr>
            <a:picLocks noChangeAspect="1"/>
          </p:cNvPicPr>
          <p:nvPr/>
        </p:nvPicPr>
        <p:blipFill>
          <a:blip r:embed="rId4" cstate="print"/>
          <a:srcRect t="18961" r="41658"/>
          <a:stretch>
            <a:fillRect/>
          </a:stretch>
        </p:blipFill>
        <p:spPr bwMode="auto">
          <a:xfrm>
            <a:off x="1465263" y="1152525"/>
            <a:ext cx="3630612" cy="1879600"/>
          </a:xfrm>
          <a:prstGeom prst="rect">
            <a:avLst/>
          </a:prstGeom>
          <a:noFill/>
          <a:ln w="38100">
            <a:noFill/>
            <a:miter lim="800000"/>
            <a:headEnd/>
            <a:tailEnd/>
          </a:ln>
        </p:spPr>
      </p:pic>
      <p:sp>
        <p:nvSpPr>
          <p:cNvPr id="2" name="Rectangle 1"/>
          <p:cNvSpPr/>
          <p:nvPr/>
        </p:nvSpPr>
        <p:spPr>
          <a:xfrm>
            <a:off x="5105400" y="1098550"/>
            <a:ext cx="847725" cy="1644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4" name="Straight Connector 3"/>
          <p:cNvCxnSpPr/>
          <p:nvPr/>
        </p:nvCxnSpPr>
        <p:spPr>
          <a:xfrm>
            <a:off x="5095875" y="1098550"/>
            <a:ext cx="0" cy="187325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Number Placeholder 5"/>
          <p:cNvSpPr txBox="1">
            <a:spLocks noGrp="1"/>
          </p:cNvSpPr>
          <p:nvPr/>
        </p:nvSpPr>
        <p:spPr bwMode="auto">
          <a:xfrm>
            <a:off x="7924800" y="6172200"/>
            <a:ext cx="1143000" cy="381000"/>
          </a:xfrm>
          <a:prstGeom prst="rect">
            <a:avLst/>
          </a:prstGeom>
          <a:noFill/>
          <a:ln w="9525">
            <a:noFill/>
            <a:miter lim="800000"/>
            <a:headEnd/>
            <a:tailEnd/>
          </a:ln>
        </p:spPr>
        <p:txBody>
          <a:bodyPr wrap="none" lIns="92075" tIns="46038" rIns="92075" bIns="46038" anchor="ctr"/>
          <a:lstStyle/>
          <a:p>
            <a:pPr algn="r" eaLnBrk="0" hangingPunct="0"/>
            <a:endParaRPr lang="en-US" sz="1600" i="1">
              <a:latin typeface="Times New Roman" pitchFamily="18" charset="0"/>
              <a:ea typeface="ＭＳ Ｐゴシック" pitchFamily="34" charset="-128"/>
            </a:endParaRPr>
          </a:p>
        </p:txBody>
      </p:sp>
      <p:sp>
        <p:nvSpPr>
          <p:cNvPr id="34819" name="Rectangle 30"/>
          <p:cNvSpPr>
            <a:spLocks noGrp="1" noChangeArrowheads="1"/>
          </p:cNvSpPr>
          <p:nvPr>
            <p:ph type="title"/>
          </p:nvPr>
        </p:nvSpPr>
        <p:spPr>
          <a:xfrm>
            <a:off x="419100" y="88900"/>
            <a:ext cx="7772400" cy="1143000"/>
          </a:xfrm>
        </p:spPr>
        <p:txBody>
          <a:bodyPr>
            <a:normAutofit/>
          </a:bodyPr>
          <a:lstStyle/>
          <a:p>
            <a:pPr fontAlgn="auto">
              <a:spcAft>
                <a:spcPts val="0"/>
              </a:spcAft>
              <a:defRPr/>
            </a:pPr>
            <a:r>
              <a:rPr lang="en-US" sz="2800" dirty="0" smtClean="0">
                <a:effectLst>
                  <a:outerShdw blurRad="38100" dist="38100" dir="2700000" algn="tl">
                    <a:schemeClr val="tx1">
                      <a:alpha val="42000"/>
                    </a:schemeClr>
                  </a:outerShdw>
                </a:effectLst>
                <a:ea typeface="ＭＳ Ｐゴシック" pitchFamily="34" charset="-128"/>
              </a:rPr>
              <a:t>Section 1 - Degree or Certificate Objective</a:t>
            </a:r>
            <a:br>
              <a:rPr lang="en-US" sz="2800" dirty="0" smtClean="0">
                <a:effectLst>
                  <a:outerShdw blurRad="38100" dist="38100" dir="2700000" algn="tl">
                    <a:schemeClr val="tx1">
                      <a:alpha val="42000"/>
                    </a:schemeClr>
                  </a:outerShdw>
                </a:effectLst>
                <a:ea typeface="ＭＳ Ｐゴシック" pitchFamily="34" charset="-128"/>
              </a:rPr>
            </a:br>
            <a:endParaRPr lang="en-US" sz="2800" dirty="0" smtClean="0">
              <a:effectLst>
                <a:outerShdw blurRad="38100" dist="38100" dir="2700000" algn="tl">
                  <a:schemeClr val="tx1">
                    <a:alpha val="42000"/>
                  </a:schemeClr>
                </a:outerShdw>
              </a:effectLst>
              <a:ea typeface="ＭＳ Ｐゴシック" pitchFamily="34" charset="-128"/>
            </a:endParaRPr>
          </a:p>
        </p:txBody>
      </p:sp>
      <p:sp>
        <p:nvSpPr>
          <p:cNvPr id="35846" name="Rectangle 7"/>
          <p:cNvSpPr>
            <a:spLocks noChangeArrowheads="1"/>
          </p:cNvSpPr>
          <p:nvPr/>
        </p:nvSpPr>
        <p:spPr bwMode="auto">
          <a:xfrm>
            <a:off x="1023938" y="3840163"/>
            <a:ext cx="7358062" cy="2255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fontAlgn="auto">
              <a:lnSpc>
                <a:spcPct val="105000"/>
              </a:lnSpc>
              <a:spcBef>
                <a:spcPts val="300"/>
              </a:spcBef>
              <a:spcAft>
                <a:spcPts val="0"/>
              </a:spcAft>
              <a:buSzPct val="115000"/>
              <a:defRPr/>
            </a:pPr>
            <a:r>
              <a:rPr lang="en-US" b="1" dirty="0">
                <a:latin typeface="Calibri" pitchFamily="34" charset="0"/>
                <a:cs typeface="+mn-cs"/>
              </a:rPr>
              <a:t>In the 2013-2014 school year, what degree or certificate will you, the student, be working on?</a:t>
            </a:r>
          </a:p>
          <a:p>
            <a:pPr marL="231775" indent="-231775" fontAlgn="auto">
              <a:lnSpc>
                <a:spcPct val="65000"/>
              </a:lnSpc>
              <a:spcBef>
                <a:spcPct val="50000"/>
              </a:spcBef>
              <a:spcAft>
                <a:spcPts val="0"/>
              </a:spcAft>
              <a:buClr>
                <a:srgbClr val="4F81BD"/>
              </a:buClr>
              <a:buSzPct val="100000"/>
              <a:buFont typeface="Symbol" pitchFamily="18" charset="2"/>
              <a:buChar char="·"/>
              <a:defRPr/>
            </a:pPr>
            <a:r>
              <a:rPr lang="en-US" sz="2000" b="1" dirty="0">
                <a:latin typeface="Calibri" pitchFamily="34" charset="0"/>
                <a:cs typeface="+mn-cs"/>
              </a:rPr>
              <a:t>Some options are:</a:t>
            </a:r>
          </a:p>
          <a:p>
            <a:pPr marL="463550" lvl="1" indent="-231775" fontAlgn="auto">
              <a:lnSpc>
                <a:spcPct val="55000"/>
              </a:lnSpc>
              <a:spcBef>
                <a:spcPct val="50000"/>
              </a:spcBef>
              <a:spcAft>
                <a:spcPts val="0"/>
              </a:spcAft>
              <a:buClr>
                <a:srgbClr val="CC9900"/>
              </a:buClr>
              <a:buSzPct val="100000"/>
              <a:buFont typeface="Symbol" pitchFamily="18" charset="2"/>
              <a:buChar char="·"/>
              <a:defRPr/>
            </a:pPr>
            <a:r>
              <a:rPr lang="en-US" b="1" dirty="0">
                <a:latin typeface="Calibri" pitchFamily="34" charset="0"/>
                <a:cs typeface="+mn-cs"/>
              </a:rPr>
              <a:t>1</a:t>
            </a:r>
            <a:r>
              <a:rPr lang="en-US" b="1" baseline="30000" dirty="0">
                <a:latin typeface="Calibri" pitchFamily="34" charset="0"/>
                <a:cs typeface="+mn-cs"/>
              </a:rPr>
              <a:t>st</a:t>
            </a:r>
            <a:r>
              <a:rPr lang="en-US" b="1" dirty="0">
                <a:latin typeface="Calibri" pitchFamily="34" charset="0"/>
                <a:cs typeface="+mn-cs"/>
              </a:rPr>
              <a:t> bachelor’s degree</a:t>
            </a:r>
          </a:p>
          <a:p>
            <a:pPr marL="463550" lvl="1" indent="-231775" fontAlgn="auto">
              <a:spcBef>
                <a:spcPts val="0"/>
              </a:spcBef>
              <a:spcAft>
                <a:spcPts val="0"/>
              </a:spcAft>
              <a:buClr>
                <a:srgbClr val="CC9900"/>
              </a:buClr>
              <a:buSzPct val="100000"/>
              <a:buFont typeface="Symbol" pitchFamily="18" charset="2"/>
              <a:buChar char="·"/>
              <a:defRPr/>
            </a:pPr>
            <a:r>
              <a:rPr lang="en-US" b="1" dirty="0">
                <a:latin typeface="Calibri" pitchFamily="34" charset="0"/>
                <a:cs typeface="+mn-cs"/>
              </a:rPr>
              <a:t>Associate degree (occupational or  technical program)</a:t>
            </a:r>
          </a:p>
          <a:p>
            <a:pPr marL="463550" lvl="1" indent="-231775" fontAlgn="auto">
              <a:spcBef>
                <a:spcPts val="0"/>
              </a:spcBef>
              <a:spcAft>
                <a:spcPts val="0"/>
              </a:spcAft>
              <a:buClr>
                <a:srgbClr val="CC9900"/>
              </a:buClr>
              <a:buSzPct val="100000"/>
              <a:buFont typeface="Symbol" pitchFamily="18" charset="2"/>
              <a:buChar char="·"/>
              <a:defRPr/>
            </a:pPr>
            <a:r>
              <a:rPr lang="en-US" b="1" dirty="0">
                <a:latin typeface="Calibri" pitchFamily="34" charset="0"/>
                <a:cs typeface="+mn-cs"/>
              </a:rPr>
              <a:t>Associate degree (general education or transfer program)</a:t>
            </a:r>
          </a:p>
          <a:p>
            <a:pPr marL="463550" lvl="1" indent="-231775" fontAlgn="auto">
              <a:lnSpc>
                <a:spcPct val="65000"/>
              </a:lnSpc>
              <a:spcBef>
                <a:spcPct val="50000"/>
              </a:spcBef>
              <a:spcAft>
                <a:spcPts val="0"/>
              </a:spcAft>
              <a:buClr>
                <a:srgbClr val="CC9900"/>
              </a:buClr>
              <a:buSzPct val="100000"/>
              <a:buFont typeface="Symbol" pitchFamily="18" charset="2"/>
              <a:buChar char="·"/>
              <a:defRPr/>
            </a:pPr>
            <a:r>
              <a:rPr lang="en-US" b="1" dirty="0">
                <a:latin typeface="Calibri" pitchFamily="34" charset="0"/>
                <a:cs typeface="+mn-cs"/>
              </a:rPr>
              <a:t>Graduate or professional degree</a:t>
            </a:r>
          </a:p>
        </p:txBody>
      </p:sp>
      <p:sp>
        <p:nvSpPr>
          <p:cNvPr id="7" name="Slide Number Placeholder 6"/>
          <p:cNvSpPr>
            <a:spLocks noGrp="1"/>
          </p:cNvSpPr>
          <p:nvPr>
            <p:ph type="sldNum" sz="quarter" idx="12"/>
          </p:nvPr>
        </p:nvSpPr>
        <p:spPr/>
        <p:txBody>
          <a:bodyPr/>
          <a:lstStyle/>
          <a:p>
            <a:pPr>
              <a:defRPr/>
            </a:pPr>
            <a:fld id="{03643C69-DDA3-404D-A742-673468DEDFBD}" type="slidenum">
              <a:rPr lang="en-US"/>
              <a:pPr>
                <a:defRPr/>
              </a:pPr>
              <a:t>18</a:t>
            </a:fld>
            <a:endParaRPr lang="en-US" dirty="0"/>
          </a:p>
        </p:txBody>
      </p:sp>
      <p:grpSp>
        <p:nvGrpSpPr>
          <p:cNvPr id="61446" name="Group 8"/>
          <p:cNvGrpSpPr>
            <a:grpSpLocks/>
          </p:cNvGrpSpPr>
          <p:nvPr/>
        </p:nvGrpSpPr>
        <p:grpSpPr bwMode="auto">
          <a:xfrm>
            <a:off x="996950" y="938213"/>
            <a:ext cx="7308850" cy="2795587"/>
            <a:chOff x="1090613" y="1049339"/>
            <a:chExt cx="6937375" cy="2489719"/>
          </a:xfrm>
        </p:grpSpPr>
        <p:pic>
          <p:nvPicPr>
            <p:cNvPr id="61450" name="Picture 5" descr="Untitled-1.jpg"/>
            <p:cNvPicPr>
              <a:picLocks noChangeAspect="1"/>
            </p:cNvPicPr>
            <p:nvPr/>
          </p:nvPicPr>
          <p:blipFill>
            <a:blip r:embed="rId3" cstate="print"/>
            <a:srcRect t="55814" b="4227"/>
            <a:stretch>
              <a:fillRect/>
            </a:stretch>
          </p:blipFill>
          <p:spPr bwMode="auto">
            <a:xfrm>
              <a:off x="1090613" y="1049339"/>
              <a:ext cx="6937375" cy="2489719"/>
            </a:xfrm>
            <a:prstGeom prst="rect">
              <a:avLst/>
            </a:prstGeom>
            <a:noFill/>
            <a:ln w="38100">
              <a:solidFill>
                <a:srgbClr val="DDDDFF"/>
              </a:solidFill>
              <a:miter lim="800000"/>
              <a:headEnd/>
              <a:tailEnd/>
            </a:ln>
          </p:spPr>
        </p:pic>
        <p:sp>
          <p:nvSpPr>
            <p:cNvPr id="8" name="TextBox 7"/>
            <p:cNvSpPr txBox="1"/>
            <p:nvPr/>
          </p:nvSpPr>
          <p:spPr>
            <a:xfrm>
              <a:off x="2781259" y="1093167"/>
              <a:ext cx="810666" cy="192278"/>
            </a:xfrm>
            <a:prstGeom prst="rect">
              <a:avLst/>
            </a:prstGeom>
            <a:solidFill>
              <a:schemeClr val="bg1"/>
            </a:solidFill>
          </p:spPr>
          <p:txBody>
            <a:bodyPr wrap="none" lIns="0" tIns="0" rIns="0" bIns="0" anchor="ctr">
              <a:spAutoFit/>
            </a:bodyPr>
            <a:lstStyle/>
            <a:p>
              <a:pPr fontAlgn="auto">
                <a:spcBef>
                  <a:spcPts val="0"/>
                </a:spcBef>
                <a:spcAft>
                  <a:spcPts val="0"/>
                </a:spcAft>
                <a:defRPr/>
              </a:pPr>
              <a:r>
                <a:rPr lang="en-US" sz="1400" dirty="0">
                  <a:effectLst>
                    <a:outerShdw blurRad="38100" dist="38100" dir="2700000" algn="tl">
                      <a:srgbClr val="000000">
                        <a:alpha val="43137"/>
                      </a:srgbClr>
                    </a:outerShdw>
                  </a:effectLst>
                  <a:latin typeface="Arial" pitchFamily="34" charset="0"/>
                </a:rPr>
                <a:t>2013-2014</a:t>
              </a:r>
            </a:p>
          </p:txBody>
        </p:sp>
      </p:grpSp>
      <p:grpSp>
        <p:nvGrpSpPr>
          <p:cNvPr id="61447" name="Group 9"/>
          <p:cNvGrpSpPr>
            <a:grpSpLocks/>
          </p:cNvGrpSpPr>
          <p:nvPr/>
        </p:nvGrpSpPr>
        <p:grpSpPr bwMode="auto">
          <a:xfrm>
            <a:off x="1104900" y="992188"/>
            <a:ext cx="7181850" cy="2732087"/>
            <a:chOff x="1193210" y="1118595"/>
            <a:chExt cx="6816696" cy="2433876"/>
          </a:xfrm>
        </p:grpSpPr>
        <p:pic>
          <p:nvPicPr>
            <p:cNvPr id="61448" name="Picture 5" descr="Untitled-1.jpg"/>
            <p:cNvPicPr>
              <a:picLocks noChangeAspect="1"/>
            </p:cNvPicPr>
            <p:nvPr/>
          </p:nvPicPr>
          <p:blipFill>
            <a:blip r:embed="rId3" cstate="print"/>
            <a:srcRect l="1740" t="70383" b="1152"/>
            <a:stretch>
              <a:fillRect/>
            </a:stretch>
          </p:blipFill>
          <p:spPr bwMode="auto">
            <a:xfrm>
              <a:off x="1193210" y="1778926"/>
              <a:ext cx="6816696" cy="1773545"/>
            </a:xfrm>
            <a:prstGeom prst="rect">
              <a:avLst/>
            </a:prstGeom>
            <a:noFill/>
            <a:ln w="38100">
              <a:noFill/>
              <a:miter lim="800000"/>
              <a:headEnd/>
              <a:tailEnd/>
            </a:ln>
          </p:spPr>
        </p:pic>
        <p:sp>
          <p:nvSpPr>
            <p:cNvPr id="12" name="TextBox 11"/>
            <p:cNvSpPr txBox="1"/>
            <p:nvPr/>
          </p:nvSpPr>
          <p:spPr>
            <a:xfrm>
              <a:off x="2781362" y="1118595"/>
              <a:ext cx="857361" cy="192334"/>
            </a:xfrm>
            <a:prstGeom prst="rect">
              <a:avLst/>
            </a:prstGeom>
            <a:solidFill>
              <a:schemeClr val="bg1"/>
            </a:solidFill>
          </p:spPr>
          <p:txBody>
            <a:bodyPr wrap="none" lIns="0" tIns="0" rIns="0" bIns="0" anchor="ctr">
              <a:spAutoFit/>
            </a:bodyPr>
            <a:lstStyle/>
            <a:p>
              <a:pPr fontAlgn="auto">
                <a:spcBef>
                  <a:spcPts val="0"/>
                </a:spcBef>
                <a:spcAft>
                  <a:spcPts val="0"/>
                </a:spcAft>
                <a:defRPr/>
              </a:pPr>
              <a:r>
                <a:rPr lang="en-US" sz="1400" dirty="0">
                  <a:effectLst>
                    <a:outerShdw blurRad="38100" dist="38100" dir="2700000" algn="tl">
                      <a:srgbClr val="000000">
                        <a:alpha val="43137"/>
                      </a:srgbClr>
                    </a:outerShdw>
                  </a:effectLst>
                  <a:latin typeface="Arial" pitchFamily="34" charset="0"/>
                </a:rPr>
                <a:t>2013-2014 </a:t>
              </a:r>
            </a:p>
          </p:txBody>
        </p:sp>
      </p:grpSp>
    </p:spTree>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Number Placeholder 5"/>
          <p:cNvSpPr txBox="1">
            <a:spLocks noGrp="1"/>
          </p:cNvSpPr>
          <p:nvPr/>
        </p:nvSpPr>
        <p:spPr bwMode="auto">
          <a:xfrm>
            <a:off x="7924800" y="6172200"/>
            <a:ext cx="1143000" cy="381000"/>
          </a:xfrm>
          <a:prstGeom prst="rect">
            <a:avLst/>
          </a:prstGeom>
          <a:noFill/>
          <a:ln w="9525">
            <a:noFill/>
            <a:miter lim="800000"/>
            <a:headEnd/>
            <a:tailEnd/>
          </a:ln>
        </p:spPr>
        <p:txBody>
          <a:bodyPr wrap="none" lIns="92075" tIns="46038" rIns="92075" bIns="46038" anchor="ctr"/>
          <a:lstStyle/>
          <a:p>
            <a:pPr algn="r" eaLnBrk="0" hangingPunct="0"/>
            <a:endParaRPr lang="en-US" sz="1600" i="1">
              <a:latin typeface="Times New Roman" pitchFamily="18" charset="0"/>
              <a:ea typeface="ＭＳ Ｐゴシック" pitchFamily="34" charset="-128"/>
            </a:endParaRPr>
          </a:p>
        </p:txBody>
      </p:sp>
      <p:sp>
        <p:nvSpPr>
          <p:cNvPr id="34819" name="Rectangle 30"/>
          <p:cNvSpPr>
            <a:spLocks noGrp="1" noChangeArrowheads="1"/>
          </p:cNvSpPr>
          <p:nvPr>
            <p:ph type="title"/>
          </p:nvPr>
        </p:nvSpPr>
        <p:spPr>
          <a:xfrm>
            <a:off x="427038" y="88900"/>
            <a:ext cx="7772400" cy="1143000"/>
          </a:xfrm>
        </p:spPr>
        <p:txBody>
          <a:bodyPr>
            <a:normAutofit/>
          </a:bodyPr>
          <a:lstStyle/>
          <a:p>
            <a:pPr fontAlgn="auto">
              <a:spcAft>
                <a:spcPts val="0"/>
              </a:spcAft>
              <a:defRPr/>
            </a:pPr>
            <a:r>
              <a:rPr lang="en-US" sz="2800" dirty="0" smtClean="0">
                <a:effectLst>
                  <a:outerShdw blurRad="50800" dist="38100" dir="2700000" algn="tl">
                    <a:schemeClr val="tx1">
                      <a:alpha val="43000"/>
                    </a:schemeClr>
                  </a:outerShdw>
                </a:effectLst>
                <a:ea typeface="ＭＳ Ｐゴシック" pitchFamily="34" charset="-128"/>
              </a:rPr>
              <a:t>Section 1 - First Bachelor’s Degree</a:t>
            </a:r>
            <a:br>
              <a:rPr lang="en-US" sz="2800" dirty="0" smtClean="0">
                <a:effectLst>
                  <a:outerShdw blurRad="50800" dist="38100" dir="2700000" algn="tl">
                    <a:schemeClr val="tx1">
                      <a:alpha val="43000"/>
                    </a:schemeClr>
                  </a:outerShdw>
                </a:effectLst>
                <a:ea typeface="ＭＳ Ｐゴシック" pitchFamily="34" charset="-128"/>
              </a:rPr>
            </a:br>
            <a:endParaRPr lang="en-US" sz="2800" dirty="0" smtClean="0">
              <a:effectLst>
                <a:outerShdw blurRad="50800" dist="38100" dir="2700000" algn="tl">
                  <a:schemeClr val="tx1">
                    <a:alpha val="43000"/>
                  </a:schemeClr>
                </a:outerShdw>
              </a:effectLst>
              <a:ea typeface="ＭＳ Ｐゴシック" pitchFamily="34" charset="-128"/>
            </a:endParaRPr>
          </a:p>
        </p:txBody>
      </p:sp>
      <p:sp>
        <p:nvSpPr>
          <p:cNvPr id="36869" name="Rectangle 7"/>
          <p:cNvSpPr>
            <a:spLocks noChangeArrowheads="1"/>
          </p:cNvSpPr>
          <p:nvPr/>
        </p:nvSpPr>
        <p:spPr bwMode="auto">
          <a:xfrm>
            <a:off x="457200" y="2576513"/>
            <a:ext cx="8175625" cy="2400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fontAlgn="auto">
              <a:lnSpc>
                <a:spcPct val="105000"/>
              </a:lnSpc>
              <a:spcBef>
                <a:spcPct val="50000"/>
              </a:spcBef>
              <a:spcAft>
                <a:spcPts val="0"/>
              </a:spcAft>
              <a:buSzPct val="115000"/>
              <a:defRPr/>
            </a:pPr>
            <a:r>
              <a:rPr lang="en-US" sz="2400" b="1" dirty="0">
                <a:latin typeface="Calibri" pitchFamily="34" charset="0"/>
                <a:cs typeface="+mn-cs"/>
              </a:rPr>
              <a:t>Will you have your first Bachelor’s degree before July 1, 2013?</a:t>
            </a:r>
          </a:p>
          <a:p>
            <a:pPr marL="285750" indent="-285750" fontAlgn="auto">
              <a:lnSpc>
                <a:spcPct val="105000"/>
              </a:lnSpc>
              <a:spcBef>
                <a:spcPct val="50000"/>
              </a:spcBef>
              <a:spcAft>
                <a:spcPts val="0"/>
              </a:spcAft>
              <a:buClr>
                <a:srgbClr val="4F81BD"/>
              </a:buClr>
              <a:buSzPct val="115000"/>
              <a:buFont typeface="Symbol" pitchFamily="18" charset="2"/>
              <a:buChar char="·"/>
              <a:defRPr/>
            </a:pPr>
            <a:r>
              <a:rPr lang="en-US" sz="2400" b="1" dirty="0">
                <a:latin typeface="Calibri" pitchFamily="34" charset="0"/>
                <a:cs typeface="+mn-cs"/>
              </a:rPr>
              <a:t>students starting college in 2013-14 should mark “No” to this question</a:t>
            </a:r>
          </a:p>
          <a:p>
            <a:pPr marL="285750" indent="-285750" fontAlgn="auto">
              <a:lnSpc>
                <a:spcPct val="105000"/>
              </a:lnSpc>
              <a:spcBef>
                <a:spcPct val="50000"/>
              </a:spcBef>
              <a:spcAft>
                <a:spcPts val="0"/>
              </a:spcAft>
              <a:buClr>
                <a:srgbClr val="4F81BD"/>
              </a:buClr>
              <a:buSzPct val="115000"/>
              <a:buFont typeface="Symbol" pitchFamily="18" charset="2"/>
              <a:buChar char="·"/>
              <a:defRPr/>
            </a:pPr>
            <a:r>
              <a:rPr lang="en-US" sz="2400" b="1" dirty="0">
                <a:latin typeface="Calibri" pitchFamily="34" charset="0"/>
                <a:cs typeface="+mn-cs"/>
              </a:rPr>
              <a:t>only students who will be pursuing a graduate or professional degree during 2013-14 should mark “Yes”</a:t>
            </a:r>
          </a:p>
        </p:txBody>
      </p:sp>
      <p:sp>
        <p:nvSpPr>
          <p:cNvPr id="7" name="Slide Number Placeholder 6"/>
          <p:cNvSpPr>
            <a:spLocks noGrp="1"/>
          </p:cNvSpPr>
          <p:nvPr>
            <p:ph type="sldNum" sz="quarter" idx="12"/>
          </p:nvPr>
        </p:nvSpPr>
        <p:spPr/>
        <p:txBody>
          <a:bodyPr/>
          <a:lstStyle/>
          <a:p>
            <a:pPr>
              <a:defRPr/>
            </a:pPr>
            <a:fld id="{3ED2E6FF-4741-4B28-B5C0-30DDE007D33D}" type="slidenum">
              <a:rPr lang="en-US"/>
              <a:pPr>
                <a:defRPr/>
              </a:pPr>
              <a:t>19</a:t>
            </a:fld>
            <a:endParaRPr lang="en-US" dirty="0"/>
          </a:p>
        </p:txBody>
      </p:sp>
      <p:grpSp>
        <p:nvGrpSpPr>
          <p:cNvPr id="62470" name="Group 9"/>
          <p:cNvGrpSpPr>
            <a:grpSpLocks/>
          </p:cNvGrpSpPr>
          <p:nvPr/>
        </p:nvGrpSpPr>
        <p:grpSpPr bwMode="auto">
          <a:xfrm>
            <a:off x="285750" y="1174750"/>
            <a:ext cx="8502650" cy="958850"/>
            <a:chOff x="285751" y="1009650"/>
            <a:chExt cx="8501990" cy="958171"/>
          </a:xfrm>
        </p:grpSpPr>
        <p:pic>
          <p:nvPicPr>
            <p:cNvPr id="62471" name="Picture 5" descr="Untitled-1.jpg"/>
            <p:cNvPicPr>
              <a:picLocks noChangeAspect="1"/>
            </p:cNvPicPr>
            <p:nvPr/>
          </p:nvPicPr>
          <p:blipFill>
            <a:blip r:embed="rId3" cstate="print"/>
            <a:srcRect/>
            <a:stretch>
              <a:fillRect/>
            </a:stretch>
          </p:blipFill>
          <p:spPr bwMode="auto">
            <a:xfrm>
              <a:off x="285751" y="1009650"/>
              <a:ext cx="8501990" cy="958171"/>
            </a:xfrm>
            <a:prstGeom prst="rect">
              <a:avLst/>
            </a:prstGeom>
            <a:noFill/>
            <a:ln w="38100">
              <a:solidFill>
                <a:srgbClr val="DDDDFF"/>
              </a:solidFill>
              <a:miter lim="800000"/>
              <a:headEnd/>
              <a:tailEnd/>
            </a:ln>
          </p:spPr>
        </p:pic>
        <p:sp>
          <p:nvSpPr>
            <p:cNvPr id="9" name="TextBox 8"/>
            <p:cNvSpPr txBox="1"/>
            <p:nvPr/>
          </p:nvSpPr>
          <p:spPr>
            <a:xfrm>
              <a:off x="7578160" y="1041378"/>
              <a:ext cx="857183" cy="369626"/>
            </a:xfrm>
            <a:prstGeom prst="rect">
              <a:avLst/>
            </a:prstGeom>
            <a:solidFill>
              <a:schemeClr val="bg1"/>
            </a:solidFill>
          </p:spPr>
          <p:txBody>
            <a:bodyPr wrap="none" lIns="0" tIns="0" rIns="0" bIns="0" anchor="ctr">
              <a:spAutoFit/>
            </a:bodyPr>
            <a:lstStyle/>
            <a:p>
              <a:pPr fontAlgn="auto">
                <a:spcBef>
                  <a:spcPts val="0"/>
                </a:spcBef>
                <a:spcAft>
                  <a:spcPts val="0"/>
                </a:spcAft>
                <a:defRPr/>
              </a:pPr>
              <a:r>
                <a:rPr lang="en-US" sz="2400" dirty="0">
                  <a:solidFill>
                    <a:schemeClr val="tx1">
                      <a:lumMod val="75000"/>
                      <a:lumOff val="25000"/>
                    </a:schemeClr>
                  </a:solidFill>
                  <a:effectLst>
                    <a:outerShdw blurRad="38100" dist="38100" dir="2700000" algn="tl">
                      <a:srgbClr val="000000">
                        <a:alpha val="43137"/>
                      </a:srgbClr>
                    </a:outerShdw>
                  </a:effectLst>
                  <a:latin typeface="Arial" pitchFamily="34" charset="0"/>
                </a:rPr>
                <a:t>2013?</a:t>
              </a:r>
            </a:p>
          </p:txBody>
        </p:sp>
      </p:grpSp>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228600" y="1524000"/>
            <a:ext cx="4876800" cy="4572000"/>
          </a:xfrm>
        </p:spPr>
        <p:txBody>
          <a:bodyPr/>
          <a:lstStyle/>
          <a:p>
            <a:pPr>
              <a:spcBef>
                <a:spcPct val="50000"/>
              </a:spcBef>
            </a:pPr>
            <a:r>
              <a:rPr lang="en-US" sz="1800" dirty="0" smtClean="0">
                <a:latin typeface="Arial" charset="0"/>
              </a:rPr>
              <a:t>Complete </a:t>
            </a:r>
            <a:r>
              <a:rPr lang="en-US" sz="1800" dirty="0" smtClean="0">
                <a:latin typeface="Arial" charset="0"/>
              </a:rPr>
              <a:t>ONLINE or </a:t>
            </a:r>
            <a:r>
              <a:rPr lang="en-US" sz="1800" dirty="0" smtClean="0">
                <a:latin typeface="Arial" charset="0"/>
              </a:rPr>
              <a:t>turn in the Student Evaluation BEFORE you leave!</a:t>
            </a:r>
          </a:p>
          <a:p>
            <a:pPr>
              <a:spcBef>
                <a:spcPct val="50000"/>
              </a:spcBef>
              <a:buFontTx/>
              <a:buChar char="•"/>
            </a:pPr>
            <a:r>
              <a:rPr lang="en-US" sz="1800" b="0" dirty="0" smtClean="0">
                <a:latin typeface="Arial" charset="0"/>
              </a:rPr>
              <a:t> Location and Date</a:t>
            </a:r>
          </a:p>
          <a:p>
            <a:pPr>
              <a:spcBef>
                <a:spcPct val="50000"/>
              </a:spcBef>
              <a:buFontTx/>
              <a:buChar char="•"/>
            </a:pPr>
            <a:r>
              <a:rPr lang="en-US" sz="1800" b="0" dirty="0" smtClean="0">
                <a:latin typeface="Arial" charset="0"/>
              </a:rPr>
              <a:t> Write Clearly!</a:t>
            </a:r>
          </a:p>
          <a:p>
            <a:pPr>
              <a:spcBef>
                <a:spcPct val="50000"/>
              </a:spcBef>
              <a:buFontTx/>
              <a:buChar char="•"/>
            </a:pPr>
            <a:r>
              <a:rPr lang="en-US" sz="1800" b="0" dirty="0" smtClean="0">
                <a:latin typeface="Arial" charset="0"/>
              </a:rPr>
              <a:t> Scholarship Rules on pg 2</a:t>
            </a:r>
          </a:p>
          <a:p>
            <a:pPr>
              <a:spcBef>
                <a:spcPct val="50000"/>
              </a:spcBef>
              <a:buFontTx/>
              <a:buChar char="•"/>
            </a:pPr>
            <a:r>
              <a:rPr lang="en-US" sz="1800" b="0" dirty="0" smtClean="0">
                <a:latin typeface="Arial" charset="0"/>
              </a:rPr>
              <a:t> Must submit your FAFSA and </a:t>
            </a:r>
            <a:br>
              <a:rPr lang="en-US" sz="1800" b="0" dirty="0" smtClean="0">
                <a:latin typeface="Arial" charset="0"/>
              </a:rPr>
            </a:br>
            <a:r>
              <a:rPr lang="en-US" sz="1800" b="0" dirty="0" smtClean="0">
                <a:latin typeface="Arial" charset="0"/>
              </a:rPr>
              <a:t>  Cal Grant GPA by March 2nd</a:t>
            </a:r>
          </a:p>
          <a:p>
            <a:pPr>
              <a:spcBef>
                <a:spcPct val="50000"/>
              </a:spcBef>
              <a:buFontTx/>
              <a:buChar char="•"/>
            </a:pPr>
            <a:r>
              <a:rPr lang="en-US" sz="1800" b="0" dirty="0" smtClean="0">
                <a:latin typeface="Arial" charset="0"/>
              </a:rPr>
              <a:t> Winner will be chosen after March 2nd and announced by your counselor or by a letter mailed to the address provided.</a:t>
            </a:r>
          </a:p>
          <a:p>
            <a:pPr>
              <a:spcBef>
                <a:spcPct val="50000"/>
              </a:spcBef>
              <a:buFontTx/>
              <a:buChar char="•"/>
            </a:pPr>
            <a:r>
              <a:rPr lang="en-US" sz="1800" b="0" dirty="0" smtClean="0">
                <a:latin typeface="Arial" charset="0"/>
              </a:rPr>
              <a:t> Scholarship will be sent to the college.</a:t>
            </a:r>
            <a:endParaRPr lang="en-US" sz="1800" b="0" baseline="30000" dirty="0" smtClean="0">
              <a:latin typeface="Arial" charset="0"/>
            </a:endParaRPr>
          </a:p>
          <a:p>
            <a:endParaRPr lang="en-US" dirty="0"/>
          </a:p>
        </p:txBody>
      </p:sp>
      <p:sp>
        <p:nvSpPr>
          <p:cNvPr id="3" name="Title 2"/>
          <p:cNvSpPr>
            <a:spLocks noGrp="1"/>
          </p:cNvSpPr>
          <p:nvPr>
            <p:ph type="title"/>
          </p:nvPr>
        </p:nvSpPr>
        <p:spPr>
          <a:xfrm>
            <a:off x="381000" y="304800"/>
            <a:ext cx="8305800" cy="990600"/>
          </a:xfrm>
        </p:spPr>
        <p:txBody>
          <a:bodyPr>
            <a:noAutofit/>
          </a:bodyPr>
          <a:lstStyle/>
          <a:p>
            <a:r>
              <a:rPr lang="en-US" sz="3200" dirty="0" smtClean="0">
                <a:latin typeface="Arial" charset="0"/>
              </a:rPr>
              <a:t>Cash for College $1,000 Scholarship</a:t>
            </a:r>
            <a:br>
              <a:rPr lang="en-US" sz="3200" dirty="0" smtClean="0">
                <a:latin typeface="Arial" charset="0"/>
              </a:rPr>
            </a:br>
            <a:r>
              <a:rPr lang="en-US" sz="3200" dirty="0" smtClean="0">
                <a:latin typeface="Arial" charset="0"/>
              </a:rPr>
              <a:t>Evaluation</a:t>
            </a:r>
            <a:endParaRPr lang="en-US" sz="3200" dirty="0"/>
          </a:p>
        </p:txBody>
      </p:sp>
      <p:sp>
        <p:nvSpPr>
          <p:cNvPr id="4" name="Slide Number Placeholder 3"/>
          <p:cNvSpPr>
            <a:spLocks noGrp="1"/>
          </p:cNvSpPr>
          <p:nvPr>
            <p:ph type="sldNum" sz="quarter" idx="12"/>
          </p:nvPr>
        </p:nvSpPr>
        <p:spPr/>
        <p:txBody>
          <a:bodyPr/>
          <a:lstStyle/>
          <a:p>
            <a:pPr>
              <a:defRPr/>
            </a:pPr>
            <a:fld id="{D19A16F5-D829-4B8F-B432-326F84CF3D23}" type="slidenum">
              <a:rPr lang="en-US" smtClean="0"/>
              <a:pPr>
                <a:defRPr/>
              </a:pPr>
              <a:t>2</a:t>
            </a:fld>
            <a:endParaRPr lang="en-US" dirty="0"/>
          </a:p>
        </p:txBody>
      </p:sp>
      <p:pic>
        <p:nvPicPr>
          <p:cNvPr id="5" name="Picture 13"/>
          <p:cNvPicPr>
            <a:picLocks noChangeAspect="1" noChangeArrowheads="1"/>
          </p:cNvPicPr>
          <p:nvPr/>
        </p:nvPicPr>
        <p:blipFill>
          <a:blip r:embed="rId2" cstate="print"/>
          <a:stretch>
            <a:fillRect/>
          </a:stretch>
        </p:blipFill>
        <p:spPr bwMode="auto">
          <a:xfrm>
            <a:off x="5205110" y="982638"/>
            <a:ext cx="3529936" cy="4567261"/>
          </a:xfrm>
          <a:prstGeom prst="rect">
            <a:avLst/>
          </a:prstGeom>
          <a:noFill/>
          <a:ln w="28575" algn="ctr">
            <a:solidFill>
              <a:schemeClr val="tx1"/>
            </a:solidFill>
            <a:miter lim="800000"/>
            <a:headEnd/>
            <a:tailEnd/>
          </a:ln>
          <a:effectLst/>
        </p:spPr>
      </p:pic>
      <p:pic>
        <p:nvPicPr>
          <p:cNvPr id="6" name="Picture 15"/>
          <p:cNvPicPr>
            <a:picLocks noChangeAspect="1" noChangeArrowheads="1"/>
          </p:cNvPicPr>
          <p:nvPr/>
        </p:nvPicPr>
        <p:blipFill>
          <a:blip r:embed="rId3" cstate="print"/>
          <a:srcRect/>
          <a:stretch>
            <a:fillRect/>
          </a:stretch>
        </p:blipFill>
        <p:spPr bwMode="auto">
          <a:xfrm>
            <a:off x="6059606" y="2505881"/>
            <a:ext cx="2807245" cy="3624960"/>
          </a:xfrm>
          <a:prstGeom prst="rect">
            <a:avLst/>
          </a:prstGeom>
          <a:noFill/>
          <a:ln w="28575" algn="ctr">
            <a:solidFill>
              <a:schemeClr val="tx1"/>
            </a:solidFill>
            <a:miter lim="800000"/>
            <a:headEnd/>
            <a:tailEnd/>
          </a:ln>
          <a:effectLst/>
        </p:spPr>
      </p:pic>
      <p:sp>
        <p:nvSpPr>
          <p:cNvPr id="7" name="Line 8"/>
          <p:cNvSpPr>
            <a:spLocks noChangeShapeType="1"/>
          </p:cNvSpPr>
          <p:nvPr/>
        </p:nvSpPr>
        <p:spPr bwMode="auto">
          <a:xfrm flipV="1">
            <a:off x="2743201" y="1905000"/>
            <a:ext cx="2667000" cy="563918"/>
          </a:xfrm>
          <a:prstGeom prst="line">
            <a:avLst/>
          </a:prstGeom>
          <a:noFill/>
          <a:ln w="38100">
            <a:solidFill>
              <a:srgbClr val="FF0000"/>
            </a:solidFill>
            <a:round/>
            <a:headEnd/>
            <a:tailEnd type="triangle" w="med" len="med"/>
          </a:ln>
          <a:effectLst/>
        </p:spPr>
        <p:txBody>
          <a:bodyPr/>
          <a:lstStyle/>
          <a:p>
            <a:endParaRPr lang="en-US"/>
          </a:p>
        </p:txBody>
      </p:sp>
      <p:sp>
        <p:nvSpPr>
          <p:cNvPr id="8" name="Line 9"/>
          <p:cNvSpPr>
            <a:spLocks noChangeShapeType="1"/>
          </p:cNvSpPr>
          <p:nvPr/>
        </p:nvSpPr>
        <p:spPr bwMode="auto">
          <a:xfrm>
            <a:off x="3429000" y="3276600"/>
            <a:ext cx="2690884" cy="1361365"/>
          </a:xfrm>
          <a:prstGeom prst="line">
            <a:avLst/>
          </a:prstGeom>
          <a:noFill/>
          <a:ln w="38100">
            <a:solidFill>
              <a:srgbClr val="FF0000"/>
            </a:solidFill>
            <a:round/>
            <a:headEnd/>
            <a:tailEnd type="triangle" w="med" len="med"/>
          </a:ln>
          <a:effectLst/>
        </p:spPr>
        <p:txBody>
          <a:bodyPr/>
          <a:lstStyle/>
          <a:p>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a:xfrm>
            <a:off x="417513" y="127000"/>
            <a:ext cx="7772400" cy="1104900"/>
          </a:xfrm>
        </p:spPr>
        <p:txBody>
          <a:bodyPr>
            <a:normAutofit/>
          </a:bodyPr>
          <a:lstStyle/>
          <a:p>
            <a:pPr fontAlgn="auto">
              <a:spcAft>
                <a:spcPts val="0"/>
              </a:spcAft>
              <a:defRPr/>
            </a:pPr>
            <a:r>
              <a:rPr lang="en-US" sz="2800" dirty="0" smtClean="0">
                <a:effectLst>
                  <a:outerShdw blurRad="38100" dist="38100" dir="2700000" algn="tl">
                    <a:schemeClr val="tx1">
                      <a:alpha val="43000"/>
                    </a:schemeClr>
                  </a:outerShdw>
                </a:effectLst>
                <a:ea typeface="ＭＳ Ｐゴシック" pitchFamily="34" charset="-128"/>
              </a:rPr>
              <a:t>Section 1 - Parents’ Educational Level</a:t>
            </a:r>
            <a:br>
              <a:rPr lang="en-US" sz="2800" dirty="0" smtClean="0">
                <a:effectLst>
                  <a:outerShdw blurRad="38100" dist="38100" dir="2700000" algn="tl">
                    <a:schemeClr val="tx1">
                      <a:alpha val="43000"/>
                    </a:schemeClr>
                  </a:outerShdw>
                </a:effectLst>
                <a:ea typeface="ＭＳ Ｐゴシック" pitchFamily="34" charset="-128"/>
              </a:rPr>
            </a:br>
            <a:endParaRPr lang="en-US" sz="2800" dirty="0" smtClean="0">
              <a:effectLst>
                <a:outerShdw blurRad="38100" dist="38100" dir="2700000" algn="tl">
                  <a:schemeClr val="tx1">
                    <a:alpha val="43000"/>
                  </a:schemeClr>
                </a:outerShdw>
              </a:effectLst>
              <a:ea typeface="ＭＳ Ｐゴシック" pitchFamily="34" charset="-128"/>
            </a:endParaRPr>
          </a:p>
        </p:txBody>
      </p:sp>
      <p:sp>
        <p:nvSpPr>
          <p:cNvPr id="63491" name="Rectangle 5"/>
          <p:cNvSpPr>
            <a:spLocks noChangeArrowheads="1"/>
          </p:cNvSpPr>
          <p:nvPr/>
        </p:nvSpPr>
        <p:spPr bwMode="auto">
          <a:xfrm>
            <a:off x="268288" y="1730375"/>
            <a:ext cx="4302125" cy="4975225"/>
          </a:xfrm>
          <a:prstGeom prst="rect">
            <a:avLst/>
          </a:prstGeom>
          <a:noFill/>
          <a:ln w="9525">
            <a:noFill/>
            <a:miter lim="800000"/>
            <a:headEnd/>
            <a:tailEnd/>
          </a:ln>
        </p:spPr>
        <p:txBody>
          <a:bodyPr lIns="92075" tIns="46038" rIns="92075" bIns="46038"/>
          <a:lstStyle/>
          <a:p>
            <a:pPr eaLnBrk="0" hangingPunct="0">
              <a:spcBef>
                <a:spcPts val="600"/>
              </a:spcBef>
              <a:buClr>
                <a:srgbClr val="009999"/>
              </a:buClr>
              <a:buSzPct val="75000"/>
              <a:buFont typeface="Monotype Sorts"/>
              <a:buNone/>
            </a:pPr>
            <a:r>
              <a:rPr lang="en-US" sz="2400" b="1">
                <a:latin typeface="Calibri" pitchFamily="34" charset="0"/>
              </a:rPr>
              <a:t>Indicate highest level of schooling </a:t>
            </a:r>
            <a:r>
              <a:rPr lang="en-US" sz="2400" b="1" i="1" u="sng">
                <a:latin typeface="Calibri" pitchFamily="34" charset="0"/>
              </a:rPr>
              <a:t>completed</a:t>
            </a:r>
            <a:r>
              <a:rPr lang="en-US" sz="2400" b="1" i="1">
                <a:latin typeface="Calibri" pitchFamily="34" charset="0"/>
              </a:rPr>
              <a:t> </a:t>
            </a:r>
            <a:r>
              <a:rPr lang="en-US" sz="2400" b="1">
                <a:latin typeface="Calibri" pitchFamily="34" charset="0"/>
              </a:rPr>
              <a:t>by the student’s biological or adoptive parents (for state award purposes only)</a:t>
            </a:r>
          </a:p>
          <a:p>
            <a:pPr marL="566738" lvl="1" indent="-334963" eaLnBrk="0" hangingPunct="0">
              <a:spcBef>
                <a:spcPts val="600"/>
              </a:spcBef>
              <a:buClr>
                <a:srgbClr val="4F81BD"/>
              </a:buClr>
              <a:buFont typeface="Symbol" pitchFamily="18" charset="2"/>
              <a:buChar char="·"/>
            </a:pPr>
            <a:r>
              <a:rPr lang="en-US" sz="2000" b="1">
                <a:latin typeface="Calibri" pitchFamily="34" charset="0"/>
              </a:rPr>
              <a:t>Use birth parents or adoptive parents - </a:t>
            </a:r>
            <a:r>
              <a:rPr lang="en-US" sz="2000" b="1" i="1" u="sng">
                <a:latin typeface="Calibri" pitchFamily="34" charset="0"/>
              </a:rPr>
              <a:t>not</a:t>
            </a:r>
            <a:r>
              <a:rPr lang="en-US" sz="2000" b="1" u="sng">
                <a:latin typeface="Calibri" pitchFamily="34" charset="0"/>
              </a:rPr>
              <a:t> </a:t>
            </a:r>
            <a:r>
              <a:rPr lang="en-US" sz="2000" b="1">
                <a:latin typeface="Calibri" pitchFamily="34" charset="0"/>
              </a:rPr>
              <a:t>stepparents or foster parents</a:t>
            </a:r>
          </a:p>
          <a:p>
            <a:pPr marL="566738" lvl="1" indent="-334963" eaLnBrk="0" hangingPunct="0">
              <a:spcBef>
                <a:spcPts val="600"/>
              </a:spcBef>
              <a:buClr>
                <a:srgbClr val="4F81BD"/>
              </a:buClr>
              <a:buFont typeface="Symbol" pitchFamily="18" charset="2"/>
              <a:buChar char="·"/>
            </a:pPr>
            <a:r>
              <a:rPr lang="en-US" sz="2000" b="1">
                <a:latin typeface="Calibri" pitchFamily="34" charset="0"/>
              </a:rPr>
              <a:t>This definition of parent is unique to these two questions</a:t>
            </a:r>
          </a:p>
        </p:txBody>
      </p:sp>
      <p:pic>
        <p:nvPicPr>
          <p:cNvPr id="63492" name="Picture 30" descr="Untitled-1.jpg"/>
          <p:cNvPicPr>
            <a:picLocks noChangeAspect="1"/>
          </p:cNvPicPr>
          <p:nvPr/>
        </p:nvPicPr>
        <p:blipFill>
          <a:blip r:embed="rId3" cstate="print"/>
          <a:srcRect r="4984" b="6976"/>
          <a:stretch>
            <a:fillRect/>
          </a:stretch>
        </p:blipFill>
        <p:spPr bwMode="auto">
          <a:xfrm>
            <a:off x="4518025" y="1143000"/>
            <a:ext cx="4367213" cy="3048000"/>
          </a:xfrm>
          <a:prstGeom prst="rect">
            <a:avLst/>
          </a:prstGeom>
          <a:noFill/>
          <a:ln w="38100">
            <a:solidFill>
              <a:srgbClr val="DDDDFF"/>
            </a:solidFill>
            <a:miter lim="800000"/>
            <a:headEnd/>
            <a:tailEnd/>
          </a:ln>
        </p:spPr>
      </p:pic>
      <p:sp>
        <p:nvSpPr>
          <p:cNvPr id="6" name="Slide Number Placeholder 5"/>
          <p:cNvSpPr>
            <a:spLocks noGrp="1"/>
          </p:cNvSpPr>
          <p:nvPr>
            <p:ph type="sldNum" sz="quarter" idx="12"/>
          </p:nvPr>
        </p:nvSpPr>
        <p:spPr/>
        <p:txBody>
          <a:bodyPr/>
          <a:lstStyle/>
          <a:p>
            <a:pPr>
              <a:defRPr/>
            </a:pPr>
            <a:fld id="{8F16E717-9559-477E-842F-8D7E943352B5}" type="slidenum">
              <a:rPr lang="en-US"/>
              <a:pPr>
                <a:defRPr/>
              </a:pPr>
              <a:t>20</a:t>
            </a:fld>
            <a:endParaRPr lang="en-US" dirty="0"/>
          </a:p>
        </p:txBody>
      </p:sp>
      <p:pic>
        <p:nvPicPr>
          <p:cNvPr id="63494" name="Picture 30" descr="Untitled-1.jpg"/>
          <p:cNvPicPr>
            <a:picLocks noChangeAspect="1"/>
          </p:cNvPicPr>
          <p:nvPr/>
        </p:nvPicPr>
        <p:blipFill>
          <a:blip r:embed="rId3" cstate="print"/>
          <a:srcRect t="51163" r="4984"/>
          <a:stretch>
            <a:fillRect/>
          </a:stretch>
        </p:blipFill>
        <p:spPr bwMode="auto">
          <a:xfrm>
            <a:off x="4518025" y="2505075"/>
            <a:ext cx="4367213" cy="1600200"/>
          </a:xfrm>
          <a:prstGeom prst="rect">
            <a:avLst/>
          </a:prstGeom>
          <a:noFill/>
          <a:ln w="38100">
            <a:noFill/>
            <a:miter lim="800000"/>
            <a:headEnd/>
            <a:tailEnd/>
          </a:ln>
        </p:spPr>
      </p:pic>
    </p:spTree>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noChangeArrowheads="1"/>
          </p:cNvSpPr>
          <p:nvPr>
            <p:ph type="title"/>
          </p:nvPr>
        </p:nvSpPr>
        <p:spPr>
          <a:xfrm>
            <a:off x="428625" y="88900"/>
            <a:ext cx="7772400" cy="1143000"/>
          </a:xfrm>
        </p:spPr>
        <p:txBody>
          <a:bodyPr>
            <a:normAutofit/>
          </a:bodyPr>
          <a:lstStyle/>
          <a:p>
            <a:pPr fontAlgn="auto">
              <a:spcAft>
                <a:spcPts val="0"/>
              </a:spcAft>
              <a:defRPr/>
            </a:pPr>
            <a:r>
              <a:rPr lang="en-US" sz="2800" dirty="0" smtClean="0">
                <a:effectLst>
                  <a:outerShdw blurRad="38100" dist="38100" dir="2700000" algn="tl">
                    <a:schemeClr val="tx1">
                      <a:alpha val="43000"/>
                    </a:schemeClr>
                  </a:outerShdw>
                </a:effectLst>
                <a:ea typeface="ＭＳ Ｐゴシック" pitchFamily="34" charset="-128"/>
              </a:rPr>
              <a:t>Section 1 - High School Question</a:t>
            </a:r>
            <a:br>
              <a:rPr lang="en-US" sz="2800" dirty="0" smtClean="0">
                <a:effectLst>
                  <a:outerShdw blurRad="38100" dist="38100" dir="2700000" algn="tl">
                    <a:schemeClr val="tx1">
                      <a:alpha val="43000"/>
                    </a:schemeClr>
                  </a:outerShdw>
                </a:effectLst>
                <a:ea typeface="ＭＳ Ｐゴシック" pitchFamily="34" charset="-128"/>
              </a:rPr>
            </a:br>
            <a:endParaRPr lang="en-US" sz="2800" dirty="0" smtClean="0">
              <a:effectLst>
                <a:outerShdw blurRad="38100" dist="38100" dir="2700000" algn="tl">
                  <a:schemeClr val="tx1">
                    <a:alpha val="43000"/>
                  </a:schemeClr>
                </a:outerShdw>
              </a:effectLst>
              <a:ea typeface="ＭＳ Ｐゴシック" pitchFamily="34" charset="-128"/>
            </a:endParaRPr>
          </a:p>
        </p:txBody>
      </p:sp>
      <p:sp>
        <p:nvSpPr>
          <p:cNvPr id="65539" name="Rectangle 29"/>
          <p:cNvSpPr>
            <a:spLocks noChangeArrowheads="1"/>
          </p:cNvSpPr>
          <p:nvPr/>
        </p:nvSpPr>
        <p:spPr bwMode="auto">
          <a:xfrm>
            <a:off x="427038" y="4038600"/>
            <a:ext cx="8361362" cy="1946275"/>
          </a:xfrm>
          <a:prstGeom prst="rect">
            <a:avLst/>
          </a:prstGeom>
          <a:noFill/>
          <a:ln w="28575">
            <a:noFill/>
            <a:miter lim="800000"/>
            <a:headEnd/>
            <a:tailEnd/>
          </a:ln>
        </p:spPr>
        <p:txBody>
          <a:bodyPr>
            <a:spAutoFit/>
          </a:bodyPr>
          <a:lstStyle/>
          <a:p>
            <a:pPr>
              <a:lnSpc>
                <a:spcPct val="85000"/>
              </a:lnSpc>
              <a:spcBef>
                <a:spcPct val="50000"/>
              </a:spcBef>
              <a:buSzPct val="115000"/>
            </a:pPr>
            <a:r>
              <a:rPr lang="en-US" sz="2000" b="1">
                <a:latin typeface="Calibri" pitchFamily="34" charset="0"/>
              </a:rPr>
              <a:t>High School Question</a:t>
            </a:r>
          </a:p>
          <a:p>
            <a:pPr marL="742950" lvl="1" indent="-285750">
              <a:lnSpc>
                <a:spcPct val="85000"/>
              </a:lnSpc>
              <a:spcBef>
                <a:spcPct val="50000"/>
              </a:spcBef>
              <a:buSzPct val="115000"/>
              <a:buFontTx/>
              <a:buChar char="•"/>
            </a:pPr>
            <a:r>
              <a:rPr lang="en-US" b="1">
                <a:latin typeface="Calibri" pitchFamily="34" charset="0"/>
              </a:rPr>
              <a:t>Enter the name, city and state of the high school where the student received or will receive a high school diploma </a:t>
            </a:r>
          </a:p>
          <a:p>
            <a:pPr marL="742950" lvl="1" indent="-285750">
              <a:lnSpc>
                <a:spcPct val="85000"/>
              </a:lnSpc>
              <a:spcBef>
                <a:spcPct val="50000"/>
              </a:spcBef>
              <a:buSzPct val="115000"/>
              <a:buFontTx/>
              <a:buChar char="•"/>
            </a:pPr>
            <a:r>
              <a:rPr lang="en-US" b="1">
                <a:latin typeface="Calibri" pitchFamily="34" charset="0"/>
              </a:rPr>
              <a:t>Select “Confirm” to retrieve the high school information</a:t>
            </a:r>
          </a:p>
          <a:p>
            <a:pPr marL="742950" lvl="1" indent="-285750">
              <a:lnSpc>
                <a:spcPct val="85000"/>
              </a:lnSpc>
              <a:spcBef>
                <a:spcPct val="50000"/>
              </a:spcBef>
              <a:buSzPct val="115000"/>
              <a:buFontTx/>
              <a:buChar char="•"/>
            </a:pPr>
            <a:r>
              <a:rPr lang="en-US" b="1">
                <a:latin typeface="Calibri" pitchFamily="34" charset="0"/>
              </a:rPr>
              <a:t>If no matches are found, the student should select “Next” to save the search information and continue with the FOTW application</a:t>
            </a:r>
          </a:p>
        </p:txBody>
      </p:sp>
      <p:pic>
        <p:nvPicPr>
          <p:cNvPr id="65540" name="Picture 5" descr="Untitled-1.jpg"/>
          <p:cNvPicPr>
            <a:picLocks noChangeAspect="1"/>
          </p:cNvPicPr>
          <p:nvPr/>
        </p:nvPicPr>
        <p:blipFill>
          <a:blip r:embed="rId3" cstate="print"/>
          <a:srcRect b="29723"/>
          <a:stretch>
            <a:fillRect/>
          </a:stretch>
        </p:blipFill>
        <p:spPr bwMode="auto">
          <a:xfrm>
            <a:off x="1533525" y="925513"/>
            <a:ext cx="6045200" cy="2992437"/>
          </a:xfrm>
          <a:prstGeom prst="rect">
            <a:avLst/>
          </a:prstGeom>
          <a:noFill/>
          <a:ln w="38100">
            <a:solidFill>
              <a:srgbClr val="DDDDFF"/>
            </a:solidFill>
            <a:miter lim="800000"/>
            <a:headEnd/>
            <a:tailEnd/>
          </a:ln>
        </p:spPr>
      </p:pic>
      <p:sp>
        <p:nvSpPr>
          <p:cNvPr id="6" name="Slide Number Placeholder 5"/>
          <p:cNvSpPr>
            <a:spLocks noGrp="1"/>
          </p:cNvSpPr>
          <p:nvPr>
            <p:ph type="sldNum" sz="quarter" idx="12"/>
          </p:nvPr>
        </p:nvSpPr>
        <p:spPr/>
        <p:txBody>
          <a:bodyPr/>
          <a:lstStyle/>
          <a:p>
            <a:pPr>
              <a:defRPr/>
            </a:pPr>
            <a:fld id="{03185733-1487-4281-B5CC-80A3DE5A6B03}" type="slidenum">
              <a:rPr lang="en-US"/>
              <a:pPr>
                <a:defRPr/>
              </a:pPr>
              <a:t>21</a:t>
            </a:fld>
            <a:endParaRPr lang="en-US" dirty="0"/>
          </a:p>
        </p:txBody>
      </p:sp>
    </p:spTree>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en-US" smtClean="0"/>
              <a:t/>
            </a:r>
            <a:br>
              <a:rPr lang="en-US" smtClean="0"/>
            </a:br>
            <a:r>
              <a:rPr lang="en-US" smtClean="0"/>
              <a:t>Section 2 - School Selection</a:t>
            </a:r>
          </a:p>
        </p:txBody>
      </p:sp>
      <p:sp>
        <p:nvSpPr>
          <p:cNvPr id="12" name="Slide Number Placeholder 11"/>
          <p:cNvSpPr>
            <a:spLocks noGrp="1"/>
          </p:cNvSpPr>
          <p:nvPr>
            <p:ph type="sldNum" sz="quarter" idx="12"/>
          </p:nvPr>
        </p:nvSpPr>
        <p:spPr/>
        <p:txBody>
          <a:bodyPr/>
          <a:lstStyle/>
          <a:p>
            <a:pPr>
              <a:defRPr/>
            </a:pPr>
            <a:fld id="{9C3ED58E-C666-4E0C-8942-FE3879F92AC3}" type="slidenum">
              <a:rPr lang="en-US"/>
              <a:pPr>
                <a:defRPr/>
              </a:pPr>
              <a:t>22</a:t>
            </a:fld>
            <a:endParaRPr lang="en-US" dirty="0"/>
          </a:p>
        </p:txBody>
      </p:sp>
      <p:sp>
        <p:nvSpPr>
          <p:cNvPr id="193539" name="Rectangle 3"/>
          <p:cNvSpPr>
            <a:spLocks noGrp="1" noChangeArrowheads="1"/>
          </p:cNvSpPr>
          <p:nvPr>
            <p:ph type="body" idx="4294967295"/>
          </p:nvPr>
        </p:nvSpPr>
        <p:spPr>
          <a:xfrm>
            <a:off x="304800" y="1981200"/>
            <a:ext cx="6400800" cy="3733800"/>
          </a:xfrm>
        </p:spPr>
        <p:txBody>
          <a:bodyPr/>
          <a:lstStyle/>
          <a:p>
            <a:r>
              <a:rPr lang="en-US" sz="1600" b="1" dirty="0" smtClean="0">
                <a:latin typeface="Calibri" pitchFamily="34" charset="0"/>
                <a:ea typeface="Calibri" pitchFamily="34" charset="0"/>
              </a:rPr>
              <a:t>FAFSA on the Web allows the student to list up to 10 colleges/universities that will receive his/her student and parent information</a:t>
            </a:r>
          </a:p>
          <a:p>
            <a:r>
              <a:rPr lang="en-US" sz="1600" b="1" dirty="0" smtClean="0">
                <a:latin typeface="Calibri" pitchFamily="34" charset="0"/>
                <a:ea typeface="Calibri" pitchFamily="34" charset="0"/>
              </a:rPr>
              <a:t>The student should list first the California school he/she is most likely to attend</a:t>
            </a:r>
          </a:p>
          <a:p>
            <a:r>
              <a:rPr lang="en-US" sz="1600" b="1" dirty="0" smtClean="0">
                <a:latin typeface="Calibri" pitchFamily="34" charset="0"/>
                <a:ea typeface="Calibri" pitchFamily="34" charset="0"/>
              </a:rPr>
              <a:t>The student may re-order his/her school choices</a:t>
            </a:r>
          </a:p>
          <a:p>
            <a:r>
              <a:rPr lang="en-US" sz="1600" b="1" dirty="0" smtClean="0">
                <a:latin typeface="Calibri" pitchFamily="34" charset="0"/>
                <a:ea typeface="Calibri" pitchFamily="34" charset="0"/>
              </a:rPr>
              <a:t>Then list other schools to which the student is applying for admission</a:t>
            </a:r>
          </a:p>
          <a:p>
            <a:pPr>
              <a:spcBef>
                <a:spcPts val="600"/>
              </a:spcBef>
              <a:buSzPct val="130000"/>
            </a:pPr>
            <a:r>
              <a:rPr lang="en-US" sz="1600" b="1" dirty="0" smtClean="0">
                <a:latin typeface="Calibri" pitchFamily="34" charset="0"/>
                <a:ea typeface="ＭＳ Ｐゴシック" pitchFamily="34" charset="-128"/>
                <a:cs typeface="Arial" pitchFamily="34" charset="0"/>
              </a:rPr>
              <a:t>List a California college or university first (for Cal Grant consideration)</a:t>
            </a:r>
          </a:p>
          <a:p>
            <a:pPr>
              <a:spcBef>
                <a:spcPts val="600"/>
              </a:spcBef>
              <a:buSzPct val="130000"/>
            </a:pPr>
            <a:r>
              <a:rPr lang="en-US" sz="1600" b="1" dirty="0" smtClean="0">
                <a:latin typeface="Calibri" pitchFamily="34" charset="0"/>
                <a:ea typeface="ＭＳ Ｐゴシック" pitchFamily="34" charset="-128"/>
                <a:cs typeface="Arial" pitchFamily="34" charset="0"/>
              </a:rPr>
              <a:t>Then list those schools with the earliest financial aid deadlines, regardless of whether they are in-state or out-of-state </a:t>
            </a:r>
          </a:p>
          <a:p>
            <a:pPr>
              <a:spcBef>
                <a:spcPts val="600"/>
              </a:spcBef>
              <a:buSzPct val="130000"/>
            </a:pPr>
            <a:r>
              <a:rPr lang="en-US" sz="1600" b="1" dirty="0" smtClean="0">
                <a:latin typeface="Calibri" pitchFamily="34" charset="0"/>
                <a:ea typeface="ＭＳ Ｐゴシック" pitchFamily="34" charset="-128"/>
                <a:cs typeface="Arial" pitchFamily="34" charset="0"/>
              </a:rPr>
              <a:t>If the student is applying to more than ten schools, wait for the processed Student Aid Report (SAR) and add additional schools via the Web or by phone using the student PIN </a:t>
            </a:r>
          </a:p>
        </p:txBody>
      </p:sp>
      <p:sp>
        <p:nvSpPr>
          <p:cNvPr id="193540" name="Text Box 4"/>
          <p:cNvSpPr txBox="1">
            <a:spLocks noChangeArrowheads="1"/>
          </p:cNvSpPr>
          <p:nvPr/>
        </p:nvSpPr>
        <p:spPr bwMode="auto">
          <a:xfrm>
            <a:off x="303213" y="1504950"/>
            <a:ext cx="6781800" cy="460375"/>
          </a:xfrm>
          <a:prstGeom prst="rect">
            <a:avLst/>
          </a:prstGeom>
          <a:noFill/>
          <a:ln w="3175">
            <a:noFill/>
            <a:miter lim="800000"/>
            <a:headEnd/>
            <a:tailEnd/>
          </a:ln>
        </p:spPr>
        <p:txBody>
          <a:bodyPr>
            <a:spAutoFit/>
          </a:bodyPr>
          <a:lstStyle/>
          <a:p>
            <a:pPr eaLnBrk="0" hangingPunct="0">
              <a:spcBef>
                <a:spcPct val="50000"/>
              </a:spcBef>
            </a:pPr>
            <a:r>
              <a:rPr lang="en-US" sz="2400" b="1">
                <a:latin typeface="Calibri" pitchFamily="34" charset="0"/>
                <a:ea typeface="ＭＳ Ｐゴシック" pitchFamily="34" charset="-128"/>
              </a:rPr>
              <a:t>Strategies for Listing Colleges</a:t>
            </a:r>
            <a:r>
              <a:rPr lang="en-US" sz="2400" i="1">
                <a:latin typeface="Calibri" pitchFamily="34" charset="0"/>
                <a:ea typeface="ＭＳ Ｐゴシック" pitchFamily="34" charset="-128"/>
              </a:rPr>
              <a:t> </a:t>
            </a:r>
          </a:p>
        </p:txBody>
      </p:sp>
      <p:pic>
        <p:nvPicPr>
          <p:cNvPr id="69638" name="Picture 6" descr="Campaign UCLA"/>
          <p:cNvPicPr>
            <a:picLocks noChangeAspect="1" noChangeArrowheads="1"/>
          </p:cNvPicPr>
          <p:nvPr/>
        </p:nvPicPr>
        <p:blipFill>
          <a:blip r:embed="rId3" cstate="print"/>
          <a:srcRect/>
          <a:stretch>
            <a:fillRect/>
          </a:stretch>
        </p:blipFill>
        <p:spPr bwMode="auto">
          <a:xfrm>
            <a:off x="7810500" y="2208213"/>
            <a:ext cx="1082675" cy="1592262"/>
          </a:xfrm>
          <a:prstGeom prst="rect">
            <a:avLst/>
          </a:prstGeom>
          <a:noFill/>
          <a:ln w="9525">
            <a:noFill/>
            <a:miter lim="800000"/>
            <a:headEnd/>
            <a:tailEnd/>
          </a:ln>
          <a:effectLst>
            <a:outerShdw dist="139700" dir="2700000" algn="tl" rotWithShape="0">
              <a:srgbClr val="333333">
                <a:alpha val="64998"/>
              </a:srgbClr>
            </a:outerShdw>
          </a:effectLst>
        </p:spPr>
      </p:pic>
      <p:pic>
        <p:nvPicPr>
          <p:cNvPr id="69639" name="Picture 7" descr="GCC-Campus Tour"/>
          <p:cNvPicPr>
            <a:picLocks noChangeAspect="1" noChangeArrowheads="1"/>
          </p:cNvPicPr>
          <p:nvPr/>
        </p:nvPicPr>
        <p:blipFill>
          <a:blip r:embed="rId4" cstate="print"/>
          <a:srcRect/>
          <a:stretch>
            <a:fillRect/>
          </a:stretch>
        </p:blipFill>
        <p:spPr bwMode="auto">
          <a:xfrm>
            <a:off x="6462713" y="1181100"/>
            <a:ext cx="2452687" cy="1066800"/>
          </a:xfrm>
          <a:prstGeom prst="rect">
            <a:avLst/>
          </a:prstGeom>
          <a:noFill/>
          <a:ln w="9525">
            <a:noFill/>
            <a:miter lim="800000"/>
            <a:headEnd/>
            <a:tailEnd/>
          </a:ln>
          <a:effectLst>
            <a:outerShdw dist="139700" dir="2700000" algn="tl" rotWithShape="0">
              <a:srgbClr val="333333">
                <a:alpha val="64998"/>
              </a:srgbClr>
            </a:outerShdw>
          </a:effectLst>
        </p:spPr>
      </p:pic>
      <p:pic>
        <p:nvPicPr>
          <p:cNvPr id="69640" name="Picture 8" descr="California State University Los Angeles"/>
          <p:cNvPicPr>
            <a:picLocks noChangeAspect="1" noChangeArrowheads="1"/>
          </p:cNvPicPr>
          <p:nvPr/>
        </p:nvPicPr>
        <p:blipFill>
          <a:blip r:embed="rId5" cstate="print"/>
          <a:srcRect/>
          <a:stretch>
            <a:fillRect/>
          </a:stretch>
        </p:blipFill>
        <p:spPr bwMode="auto">
          <a:xfrm>
            <a:off x="6400800" y="2133600"/>
            <a:ext cx="1435100" cy="968375"/>
          </a:xfrm>
          <a:prstGeom prst="rect">
            <a:avLst/>
          </a:prstGeom>
          <a:noFill/>
          <a:ln w="9525">
            <a:noFill/>
            <a:miter lim="800000"/>
            <a:headEnd/>
            <a:tailEnd/>
          </a:ln>
          <a:effectLst>
            <a:outerShdw dist="139700" dir="2700000" algn="tl" rotWithShape="0">
              <a:srgbClr val="333333">
                <a:alpha val="64998"/>
              </a:srgbClr>
            </a:outerShdw>
          </a:effectLst>
        </p:spPr>
      </p:pic>
      <p:sp>
        <p:nvSpPr>
          <p:cNvPr id="193545" name="Text Box 9"/>
          <p:cNvSpPr txBox="1">
            <a:spLocks noChangeArrowheads="1"/>
          </p:cNvSpPr>
          <p:nvPr/>
        </p:nvSpPr>
        <p:spPr bwMode="auto">
          <a:xfrm>
            <a:off x="3352800" y="5715000"/>
            <a:ext cx="5400675" cy="757130"/>
          </a:xfrm>
          <a:prstGeom prst="rect">
            <a:avLst/>
          </a:prstGeom>
          <a:noFill/>
          <a:ln w="28575">
            <a:noFill/>
            <a:miter lim="800000"/>
            <a:headEnd/>
            <a:tailEnd/>
          </a:ln>
        </p:spPr>
        <p:txBody>
          <a:bodyPr wrap="square">
            <a:spAutoFit/>
          </a:bodyPr>
          <a:lstStyle/>
          <a:p>
            <a:pPr eaLnBrk="0" hangingPunct="0">
              <a:lnSpc>
                <a:spcPct val="90000"/>
              </a:lnSpc>
              <a:spcBef>
                <a:spcPct val="20000"/>
              </a:spcBef>
              <a:buClr>
                <a:srgbClr val="0027A4"/>
              </a:buClr>
              <a:buSzPct val="80000"/>
              <a:buFont typeface="Wingdings" pitchFamily="2" charset="2"/>
              <a:buNone/>
            </a:pPr>
            <a:r>
              <a:rPr lang="en-US" sz="2400" b="1" dirty="0">
                <a:solidFill>
                  <a:srgbClr val="CC0000"/>
                </a:solidFill>
                <a:latin typeface="Arial" pitchFamily="34" charset="0"/>
                <a:ea typeface="ＭＳ Ｐゴシック" pitchFamily="34" charset="-128"/>
              </a:rPr>
              <a:t>NOTE: Each UC and CSU campus must be listed separately</a:t>
            </a:r>
          </a:p>
        </p:txBody>
      </p:sp>
      <p:pic>
        <p:nvPicPr>
          <p:cNvPr id="69642" name="Picture 10" descr="Aireal view of Hepner Hall"/>
          <p:cNvPicPr>
            <a:picLocks noChangeAspect="1" noChangeArrowheads="1"/>
          </p:cNvPicPr>
          <p:nvPr/>
        </p:nvPicPr>
        <p:blipFill>
          <a:blip r:embed="rId6" cstate="print"/>
          <a:srcRect/>
          <a:stretch>
            <a:fillRect/>
          </a:stretch>
        </p:blipFill>
        <p:spPr bwMode="auto">
          <a:xfrm>
            <a:off x="7343775" y="4038600"/>
            <a:ext cx="1562100" cy="1211263"/>
          </a:xfrm>
          <a:prstGeom prst="rect">
            <a:avLst/>
          </a:prstGeom>
          <a:noFill/>
          <a:ln w="9525">
            <a:noFill/>
            <a:miter lim="800000"/>
            <a:headEnd/>
            <a:tailEnd/>
          </a:ln>
          <a:effectLst>
            <a:outerShdw dist="139700" dir="2700000" algn="tl" rotWithShape="0">
              <a:srgbClr val="333333">
                <a:alpha val="64998"/>
              </a:srgbClr>
            </a:outerShdw>
          </a:effectLst>
        </p:spPr>
      </p:pic>
      <p:pic>
        <p:nvPicPr>
          <p:cNvPr id="69643" name="Picture 11" descr="scripps"/>
          <p:cNvPicPr>
            <a:picLocks noChangeAspect="1" noChangeArrowheads="1"/>
          </p:cNvPicPr>
          <p:nvPr/>
        </p:nvPicPr>
        <p:blipFill>
          <a:blip r:embed="rId7" cstate="print"/>
          <a:srcRect/>
          <a:stretch>
            <a:fillRect/>
          </a:stretch>
        </p:blipFill>
        <p:spPr bwMode="auto">
          <a:xfrm>
            <a:off x="6629400" y="3124200"/>
            <a:ext cx="1487487" cy="1114425"/>
          </a:xfrm>
          <a:prstGeom prst="rect">
            <a:avLst/>
          </a:prstGeom>
          <a:noFill/>
          <a:ln w="9525">
            <a:noFill/>
            <a:miter lim="800000"/>
            <a:headEnd/>
            <a:tailEnd/>
          </a:ln>
          <a:effectLst>
            <a:outerShdw dist="139700" dir="2700000" algn="tl" rotWithShape="0">
              <a:srgbClr val="333333">
                <a:alpha val="64998"/>
              </a:srgbClr>
            </a:outerShdw>
          </a:effec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3540"/>
                                        </p:tgtEl>
                                        <p:attrNameLst>
                                          <p:attrName>style.visibility</p:attrName>
                                        </p:attrNameLst>
                                      </p:cBhvr>
                                      <p:to>
                                        <p:strVal val="visible"/>
                                      </p:to>
                                    </p:set>
                                    <p:anim calcmode="lin" valueType="num">
                                      <p:cBhvr additive="base">
                                        <p:cTn id="7" dur="500" fill="hold"/>
                                        <p:tgtEl>
                                          <p:spTgt spid="193540"/>
                                        </p:tgtEl>
                                        <p:attrNameLst>
                                          <p:attrName>ppt_x</p:attrName>
                                        </p:attrNameLst>
                                      </p:cBhvr>
                                      <p:tavLst>
                                        <p:tav tm="0">
                                          <p:val>
                                            <p:strVal val="0-#ppt_w/2"/>
                                          </p:val>
                                        </p:tav>
                                        <p:tav tm="100000">
                                          <p:val>
                                            <p:strVal val="#ppt_x"/>
                                          </p:val>
                                        </p:tav>
                                      </p:tavLst>
                                    </p:anim>
                                    <p:anim calcmode="lin" valueType="num">
                                      <p:cBhvr additive="base">
                                        <p:cTn id="8" dur="500" fill="hold"/>
                                        <p:tgtEl>
                                          <p:spTgt spid="19354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3539">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93539">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93539">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93539">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93539">
                                            <p:txEl>
                                              <p:pRg st="4" end="4"/>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93539">
                                            <p:txEl>
                                              <p:pRg st="5" end="5"/>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93539">
                                            <p:txEl>
                                              <p:pRg st="6" end="6"/>
                                            </p:txEl>
                                          </p:spTgt>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7" presetClass="entr" presetSubtype="10" fill="hold" nodeType="clickEffect">
                                  <p:stCondLst>
                                    <p:cond delay="0"/>
                                  </p:stCondLst>
                                  <p:childTnLst>
                                    <p:set>
                                      <p:cBhvr>
                                        <p:cTn id="40" dur="1" fill="hold">
                                          <p:stCondLst>
                                            <p:cond delay="0"/>
                                          </p:stCondLst>
                                        </p:cTn>
                                        <p:tgtEl>
                                          <p:spTgt spid="193545">
                                            <p:txEl>
                                              <p:pRg st="0" end="0"/>
                                            </p:txEl>
                                          </p:spTgt>
                                        </p:tgtEl>
                                        <p:attrNameLst>
                                          <p:attrName>style.visibility</p:attrName>
                                        </p:attrNameLst>
                                      </p:cBhvr>
                                      <p:to>
                                        <p:strVal val="visible"/>
                                      </p:to>
                                    </p:set>
                                    <p:anim calcmode="lin" valueType="num">
                                      <p:cBhvr>
                                        <p:cTn id="41" dur="500" fill="hold"/>
                                        <p:tgtEl>
                                          <p:spTgt spid="193545">
                                            <p:txEl>
                                              <p:pRg st="0" end="0"/>
                                            </p:txEl>
                                          </p:spTgt>
                                        </p:tgtEl>
                                        <p:attrNameLst>
                                          <p:attrName>ppt_w</p:attrName>
                                        </p:attrNameLst>
                                      </p:cBhvr>
                                      <p:tavLst>
                                        <p:tav tm="0">
                                          <p:val>
                                            <p:fltVal val="0"/>
                                          </p:val>
                                        </p:tav>
                                        <p:tav tm="100000">
                                          <p:val>
                                            <p:strVal val="#ppt_w"/>
                                          </p:val>
                                        </p:tav>
                                      </p:tavLst>
                                    </p:anim>
                                    <p:anim calcmode="lin" valueType="num">
                                      <p:cBhvr>
                                        <p:cTn id="42" dur="500" fill="hold"/>
                                        <p:tgtEl>
                                          <p:spTgt spid="193545">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539" grpId="0" build="p"/>
      <p:bldP spid="19354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5"/>
          <p:cNvSpPr txBox="1">
            <a:spLocks noGrp="1"/>
          </p:cNvSpPr>
          <p:nvPr/>
        </p:nvSpPr>
        <p:spPr bwMode="auto">
          <a:xfrm>
            <a:off x="7924800" y="6172200"/>
            <a:ext cx="1143000" cy="381000"/>
          </a:xfrm>
          <a:prstGeom prst="rect">
            <a:avLst/>
          </a:prstGeom>
          <a:noFill/>
          <a:ln w="9525">
            <a:noFill/>
            <a:miter lim="800000"/>
            <a:headEnd/>
            <a:tailEnd/>
          </a:ln>
        </p:spPr>
        <p:txBody>
          <a:bodyPr wrap="none" lIns="92075" tIns="46038" rIns="92075" bIns="46038" anchor="ctr"/>
          <a:lstStyle/>
          <a:p>
            <a:pPr algn="r" eaLnBrk="0" hangingPunct="0"/>
            <a:endParaRPr lang="en-US" sz="1600" i="1">
              <a:latin typeface="Times New Roman" pitchFamily="18" charset="0"/>
              <a:ea typeface="ＭＳ Ｐゴシック" pitchFamily="34" charset="-128"/>
            </a:endParaRPr>
          </a:p>
        </p:txBody>
      </p:sp>
      <p:sp>
        <p:nvSpPr>
          <p:cNvPr id="39939" name="Rectangle 2"/>
          <p:cNvSpPr>
            <a:spLocks noGrp="1" noChangeArrowheads="1"/>
          </p:cNvSpPr>
          <p:nvPr>
            <p:ph type="title"/>
          </p:nvPr>
        </p:nvSpPr>
        <p:spPr>
          <a:xfrm>
            <a:off x="431800" y="-304800"/>
            <a:ext cx="7772400" cy="1143000"/>
          </a:xfrm>
        </p:spPr>
        <p:txBody>
          <a:bodyPr>
            <a:normAutofit/>
          </a:bodyPr>
          <a:lstStyle/>
          <a:p>
            <a:pPr fontAlgn="auto">
              <a:lnSpc>
                <a:spcPts val="3838"/>
              </a:lnSpc>
              <a:spcAft>
                <a:spcPts val="0"/>
              </a:spcAft>
              <a:defRPr/>
            </a:pPr>
            <a:r>
              <a:rPr lang="en-US" sz="2800" dirty="0">
                <a:effectLst>
                  <a:outerShdw blurRad="38100" dist="38100" dir="2700000" algn="tl">
                    <a:srgbClr val="000000">
                      <a:alpha val="43137"/>
                    </a:srgbClr>
                  </a:outerShdw>
                </a:effectLst>
              </a:rPr>
              <a:t>Section 2 - School Selection</a:t>
            </a:r>
            <a:endParaRPr lang="en-US" sz="2800" dirty="0" smtClean="0">
              <a:effectLst>
                <a:outerShdw blurRad="38100" dist="38100" dir="2700000" algn="tl">
                  <a:srgbClr val="000000">
                    <a:alpha val="43137"/>
                  </a:srgbClr>
                </a:outerShdw>
              </a:effectLst>
            </a:endParaRPr>
          </a:p>
        </p:txBody>
      </p:sp>
      <p:sp>
        <p:nvSpPr>
          <p:cNvPr id="70660" name="Rectangle 5"/>
          <p:cNvSpPr>
            <a:spLocks noChangeArrowheads="1"/>
          </p:cNvSpPr>
          <p:nvPr/>
        </p:nvSpPr>
        <p:spPr bwMode="auto">
          <a:xfrm>
            <a:off x="0" y="2073275"/>
            <a:ext cx="9144000" cy="4403725"/>
          </a:xfrm>
          <a:prstGeom prst="rect">
            <a:avLst/>
          </a:prstGeom>
          <a:noFill/>
          <a:ln w="9525">
            <a:noFill/>
            <a:miter lim="800000"/>
            <a:headEnd/>
            <a:tailEnd/>
          </a:ln>
        </p:spPr>
        <p:txBody>
          <a:bodyPr lIns="92075" tIns="46038" rIns="92075" bIns="46038"/>
          <a:lstStyle/>
          <a:p>
            <a:pPr marL="347663" indent="-347663" eaLnBrk="0" hangingPunct="0">
              <a:lnSpc>
                <a:spcPct val="80000"/>
              </a:lnSpc>
              <a:spcBef>
                <a:spcPct val="25000"/>
              </a:spcBef>
              <a:buClr>
                <a:schemeClr val="tx1"/>
              </a:buClr>
              <a:buSzPct val="130000"/>
              <a:tabLst>
                <a:tab pos="3657600" algn="ctr"/>
              </a:tabLst>
            </a:pPr>
            <a:endParaRPr lang="en-US" sz="2600">
              <a:latin typeface="Arial" pitchFamily="34" charset="0"/>
            </a:endParaRPr>
          </a:p>
        </p:txBody>
      </p:sp>
      <p:sp>
        <p:nvSpPr>
          <p:cNvPr id="70661" name="Rectangle 7"/>
          <p:cNvSpPr>
            <a:spLocks noChangeArrowheads="1"/>
          </p:cNvSpPr>
          <p:nvPr/>
        </p:nvSpPr>
        <p:spPr bwMode="auto">
          <a:xfrm>
            <a:off x="485775" y="2312988"/>
            <a:ext cx="7686675" cy="476250"/>
          </a:xfrm>
          <a:prstGeom prst="rect">
            <a:avLst/>
          </a:prstGeom>
          <a:noFill/>
          <a:ln w="28575">
            <a:noFill/>
            <a:miter lim="800000"/>
            <a:headEnd/>
            <a:tailEnd/>
          </a:ln>
        </p:spPr>
        <p:txBody>
          <a:bodyPr>
            <a:spAutoFit/>
          </a:bodyPr>
          <a:lstStyle/>
          <a:p>
            <a:pPr>
              <a:lnSpc>
                <a:spcPct val="90000"/>
              </a:lnSpc>
              <a:spcBef>
                <a:spcPct val="50000"/>
              </a:spcBef>
              <a:buFontTx/>
              <a:buChar char="•"/>
            </a:pPr>
            <a:endParaRPr lang="en-US" sz="2800">
              <a:latin typeface="Arial" pitchFamily="34" charset="0"/>
            </a:endParaRPr>
          </a:p>
        </p:txBody>
      </p:sp>
      <p:sp>
        <p:nvSpPr>
          <p:cNvPr id="70662" name="Rectangle 8"/>
          <p:cNvSpPr>
            <a:spLocks noChangeArrowheads="1"/>
          </p:cNvSpPr>
          <p:nvPr/>
        </p:nvSpPr>
        <p:spPr bwMode="auto">
          <a:xfrm>
            <a:off x="838200" y="2819400"/>
            <a:ext cx="7772400" cy="3186113"/>
          </a:xfrm>
          <a:prstGeom prst="rect">
            <a:avLst/>
          </a:prstGeom>
          <a:noFill/>
          <a:ln w="28575">
            <a:noFill/>
            <a:miter lim="800000"/>
            <a:headEnd/>
            <a:tailEnd/>
          </a:ln>
        </p:spPr>
        <p:txBody>
          <a:bodyPr>
            <a:spAutoFit/>
          </a:bodyPr>
          <a:lstStyle/>
          <a:p>
            <a:pPr marL="225425" indent="-225425" eaLnBrk="0" hangingPunct="0">
              <a:spcBef>
                <a:spcPts val="600"/>
              </a:spcBef>
              <a:buClr>
                <a:srgbClr val="4F81BD"/>
              </a:buClr>
              <a:buSzPct val="130000"/>
              <a:buFont typeface="Symbol" pitchFamily="18" charset="2"/>
              <a:buChar char="·"/>
            </a:pPr>
            <a:r>
              <a:rPr lang="en-US" sz="1600" b="1" dirty="0">
                <a:latin typeface="Calibri" pitchFamily="34" charset="0"/>
              </a:rPr>
              <a:t>The student will be asked to select the housing plan that best describes the type of housing the student expects to have while attending each listed school</a:t>
            </a:r>
          </a:p>
          <a:p>
            <a:pPr marL="225425" indent="-225425" eaLnBrk="0" hangingPunct="0">
              <a:spcBef>
                <a:spcPts val="600"/>
              </a:spcBef>
              <a:buClr>
                <a:srgbClr val="4F81BD"/>
              </a:buClr>
              <a:buSzPct val="130000"/>
              <a:buFont typeface="Symbol" pitchFamily="18" charset="2"/>
              <a:buChar char="·"/>
            </a:pPr>
            <a:r>
              <a:rPr lang="en-US" sz="1600" b="1" dirty="0">
                <a:latin typeface="Calibri" pitchFamily="34" charset="0"/>
              </a:rPr>
              <a:t>The choices for housing are:</a:t>
            </a:r>
          </a:p>
          <a:p>
            <a:pPr marL="569913" lvl="2" indent="-284163" eaLnBrk="0" hangingPunct="0">
              <a:buClr>
                <a:srgbClr val="CC9900"/>
              </a:buClr>
              <a:buSzPct val="130000"/>
              <a:buFont typeface="Symbol" pitchFamily="18" charset="2"/>
              <a:buChar char="·"/>
            </a:pPr>
            <a:r>
              <a:rPr lang="en-US" sz="1400" b="1" dirty="0">
                <a:latin typeface="Calibri" pitchFamily="34" charset="0"/>
              </a:rPr>
              <a:t>On Campus </a:t>
            </a:r>
          </a:p>
          <a:p>
            <a:pPr marL="569913" lvl="2" indent="-284163" eaLnBrk="0" hangingPunct="0">
              <a:buClr>
                <a:srgbClr val="CC9900"/>
              </a:buClr>
              <a:buSzPct val="130000"/>
              <a:buFont typeface="Symbol" pitchFamily="18" charset="2"/>
              <a:buChar char="·"/>
            </a:pPr>
            <a:r>
              <a:rPr lang="en-US" sz="1400" b="1" dirty="0">
                <a:latin typeface="Calibri" pitchFamily="34" charset="0"/>
              </a:rPr>
              <a:t>With Parent</a:t>
            </a:r>
          </a:p>
          <a:p>
            <a:pPr marL="569913" lvl="2" indent="-284163" eaLnBrk="0" hangingPunct="0">
              <a:buClr>
                <a:srgbClr val="CC9900"/>
              </a:buClr>
              <a:buSzPct val="130000"/>
              <a:buFont typeface="Symbol" pitchFamily="18" charset="2"/>
              <a:buChar char="·"/>
            </a:pPr>
            <a:r>
              <a:rPr lang="en-US" sz="1400" b="1" dirty="0">
                <a:latin typeface="Calibri" pitchFamily="34" charset="0"/>
              </a:rPr>
              <a:t>Off Campus</a:t>
            </a:r>
          </a:p>
          <a:p>
            <a:pPr marL="225425" indent="-225425" eaLnBrk="0" hangingPunct="0">
              <a:spcBef>
                <a:spcPts val="600"/>
              </a:spcBef>
              <a:buClr>
                <a:srgbClr val="4F81BD"/>
              </a:buClr>
              <a:buSzPct val="130000"/>
              <a:buFont typeface="Symbol" pitchFamily="18" charset="2"/>
              <a:buChar char="·"/>
            </a:pPr>
            <a:r>
              <a:rPr lang="en-US" sz="1600" b="1" dirty="0">
                <a:latin typeface="Calibri" pitchFamily="34" charset="0"/>
              </a:rPr>
              <a:t>The student’s choice of housing may affect the amount of financial aid for which he/she is eligible.  It is usually more expensive to live on or off campus than with parents or relatives</a:t>
            </a:r>
          </a:p>
          <a:p>
            <a:pPr marL="225425" indent="-225425" eaLnBrk="0" hangingPunct="0">
              <a:spcBef>
                <a:spcPts val="600"/>
              </a:spcBef>
              <a:buClr>
                <a:srgbClr val="4F81BD"/>
              </a:buClr>
              <a:buSzPct val="130000"/>
              <a:buFont typeface="Symbol" pitchFamily="18" charset="2"/>
              <a:buChar char="·"/>
            </a:pPr>
            <a:r>
              <a:rPr lang="en-US" sz="1600" b="1" dirty="0">
                <a:latin typeface="Calibri" pitchFamily="34" charset="0"/>
              </a:rPr>
              <a:t>Remember, selecting the On Campus housing option is not an application for                On Campus housing.  Check with the colleges/ universities for housing information when you apply for admission</a:t>
            </a:r>
          </a:p>
        </p:txBody>
      </p:sp>
      <p:pic>
        <p:nvPicPr>
          <p:cNvPr id="70663" name="Picture 10" descr="Untitled-1.jpg"/>
          <p:cNvPicPr>
            <a:picLocks noChangeAspect="1"/>
          </p:cNvPicPr>
          <p:nvPr/>
        </p:nvPicPr>
        <p:blipFill>
          <a:blip r:embed="rId3" cstate="print"/>
          <a:srcRect/>
          <a:stretch>
            <a:fillRect/>
          </a:stretch>
        </p:blipFill>
        <p:spPr bwMode="auto">
          <a:xfrm>
            <a:off x="1119188" y="762000"/>
            <a:ext cx="6905625" cy="2068513"/>
          </a:xfrm>
          <a:prstGeom prst="rect">
            <a:avLst/>
          </a:prstGeom>
          <a:noFill/>
          <a:ln w="38100">
            <a:solidFill>
              <a:srgbClr val="DDDDFF"/>
            </a:solidFill>
            <a:miter lim="800000"/>
            <a:headEnd/>
            <a:tailEnd/>
          </a:ln>
        </p:spPr>
      </p:pic>
      <p:sp>
        <p:nvSpPr>
          <p:cNvPr id="10" name="Slide Number Placeholder 9"/>
          <p:cNvSpPr>
            <a:spLocks noGrp="1"/>
          </p:cNvSpPr>
          <p:nvPr>
            <p:ph type="sldNum" sz="quarter" idx="12"/>
          </p:nvPr>
        </p:nvSpPr>
        <p:spPr/>
        <p:txBody>
          <a:bodyPr/>
          <a:lstStyle/>
          <a:p>
            <a:pPr>
              <a:defRPr/>
            </a:pPr>
            <a:fld id="{9EFCB0EC-425E-402B-9876-A79E5C2C1B37}" type="slidenum">
              <a:rPr lang="en-US"/>
              <a:pPr>
                <a:defRPr/>
              </a:pPr>
              <a:t>23</a:t>
            </a:fld>
            <a:endParaRPr lang="en-US" dirty="0"/>
          </a:p>
        </p:txBody>
      </p:sp>
      <p:pic>
        <p:nvPicPr>
          <p:cNvPr id="7" name="Picture 7" descr="GCC-Campus Tour"/>
          <p:cNvPicPr>
            <a:picLocks noChangeAspect="1" noChangeArrowheads="1"/>
          </p:cNvPicPr>
          <p:nvPr/>
        </p:nvPicPr>
        <p:blipFill>
          <a:blip r:embed="rId4" cstate="print"/>
          <a:srcRect/>
          <a:stretch>
            <a:fillRect/>
          </a:stretch>
        </p:blipFill>
        <p:spPr bwMode="auto">
          <a:xfrm>
            <a:off x="6934200" y="77788"/>
            <a:ext cx="1960563" cy="763587"/>
          </a:xfrm>
          <a:prstGeom prst="rect">
            <a:avLst/>
          </a:prstGeom>
          <a:noFill/>
          <a:ln w="9525">
            <a:solidFill>
              <a:srgbClr val="000099"/>
            </a:solid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45"/>
          <p:cNvSpPr>
            <a:spLocks noGrp="1"/>
          </p:cNvSpPr>
          <p:nvPr>
            <p:ph type="title"/>
          </p:nvPr>
        </p:nvSpPr>
        <p:spPr>
          <a:xfrm>
            <a:off x="439738" y="6350"/>
            <a:ext cx="7772400" cy="1143000"/>
          </a:xfrm>
        </p:spPr>
        <p:txBody>
          <a:bodyPr>
            <a:normAutofit/>
          </a:bodyPr>
          <a:lstStyle/>
          <a:p>
            <a:pPr fontAlgn="auto">
              <a:spcAft>
                <a:spcPts val="0"/>
              </a:spcAft>
              <a:defRPr/>
            </a:pPr>
            <a:r>
              <a:rPr lang="en-US" sz="2400" dirty="0" smtClean="0">
                <a:effectLst>
                  <a:outerShdw blurRad="38100" dist="38100" dir="2700000" algn="tl">
                    <a:schemeClr val="tx1">
                      <a:alpha val="43000"/>
                    </a:schemeClr>
                  </a:outerShdw>
                </a:effectLst>
                <a:ea typeface="ＭＳ Ｐゴシック" pitchFamily="34" charset="-128"/>
              </a:rPr>
              <a:t>Section 3 - Determination of Student Dependency Status</a:t>
            </a:r>
            <a:br>
              <a:rPr lang="en-US" sz="2400" dirty="0" smtClean="0">
                <a:effectLst>
                  <a:outerShdw blurRad="38100" dist="38100" dir="2700000" algn="tl">
                    <a:schemeClr val="tx1">
                      <a:alpha val="43000"/>
                    </a:schemeClr>
                  </a:outerShdw>
                </a:effectLst>
                <a:ea typeface="ＭＳ Ｐゴシック" pitchFamily="34" charset="-128"/>
              </a:rPr>
            </a:br>
            <a:endParaRPr lang="en-US" sz="2400" dirty="0" smtClean="0">
              <a:effectLst>
                <a:outerShdw blurRad="38100" dist="38100" dir="2700000" algn="tl">
                  <a:schemeClr val="tx1">
                    <a:alpha val="43000"/>
                  </a:schemeClr>
                </a:outerShdw>
              </a:effectLst>
              <a:ea typeface="ＭＳ Ｐゴシック" pitchFamily="34" charset="-128"/>
            </a:endParaRPr>
          </a:p>
        </p:txBody>
      </p:sp>
      <p:sp>
        <p:nvSpPr>
          <p:cNvPr id="5" name="Slide Number Placeholder 4"/>
          <p:cNvSpPr>
            <a:spLocks noGrp="1"/>
          </p:cNvSpPr>
          <p:nvPr>
            <p:ph type="sldNum" sz="quarter" idx="12"/>
          </p:nvPr>
        </p:nvSpPr>
        <p:spPr/>
        <p:txBody>
          <a:bodyPr/>
          <a:lstStyle/>
          <a:p>
            <a:pPr>
              <a:defRPr/>
            </a:pPr>
            <a:fld id="{B10A97AC-934F-4E8C-A895-64FE3C311D6B}" type="slidenum">
              <a:rPr lang="en-US"/>
              <a:pPr>
                <a:defRPr/>
              </a:pPr>
              <a:t>24</a:t>
            </a:fld>
            <a:endParaRPr lang="en-US" dirty="0"/>
          </a:p>
        </p:txBody>
      </p:sp>
      <p:grpSp>
        <p:nvGrpSpPr>
          <p:cNvPr id="72708" name="Group 12"/>
          <p:cNvGrpSpPr>
            <a:grpSpLocks/>
          </p:cNvGrpSpPr>
          <p:nvPr/>
        </p:nvGrpSpPr>
        <p:grpSpPr bwMode="auto">
          <a:xfrm>
            <a:off x="1719263" y="838200"/>
            <a:ext cx="5476875" cy="5249863"/>
            <a:chOff x="1800225" y="741363"/>
            <a:chExt cx="5476875" cy="5249862"/>
          </a:xfrm>
        </p:grpSpPr>
        <p:pic>
          <p:nvPicPr>
            <p:cNvPr id="72710" name="Picture 3" descr="Untitled-1.jpg"/>
            <p:cNvPicPr>
              <a:picLocks noChangeAspect="1"/>
            </p:cNvPicPr>
            <p:nvPr/>
          </p:nvPicPr>
          <p:blipFill>
            <a:blip r:embed="rId3" cstate="print"/>
            <a:srcRect r="26045" b="9396"/>
            <a:stretch>
              <a:fillRect/>
            </a:stretch>
          </p:blipFill>
          <p:spPr bwMode="auto">
            <a:xfrm>
              <a:off x="1800225" y="741363"/>
              <a:ext cx="5476875" cy="5249862"/>
            </a:xfrm>
            <a:prstGeom prst="rect">
              <a:avLst/>
            </a:prstGeom>
            <a:noFill/>
            <a:ln w="38100">
              <a:solidFill>
                <a:srgbClr val="DDDDFF"/>
              </a:solidFill>
              <a:miter lim="800000"/>
              <a:headEnd/>
              <a:tailEnd/>
            </a:ln>
          </p:spPr>
        </p:pic>
        <p:sp>
          <p:nvSpPr>
            <p:cNvPr id="6" name="TextBox 5"/>
            <p:cNvSpPr txBox="1"/>
            <p:nvPr/>
          </p:nvSpPr>
          <p:spPr>
            <a:xfrm>
              <a:off x="4213225" y="1330326"/>
              <a:ext cx="339725" cy="138112"/>
            </a:xfrm>
            <a:prstGeom prst="rect">
              <a:avLst/>
            </a:prstGeom>
            <a:solidFill>
              <a:schemeClr val="bg1"/>
            </a:solidFill>
          </p:spPr>
          <p:txBody>
            <a:bodyPr wrap="none" lIns="0" tIns="0" rIns="0" bIns="0" anchor="ctr">
              <a:spAutoFit/>
            </a:bodyPr>
            <a:lstStyle/>
            <a:p>
              <a:pPr fontAlgn="auto">
                <a:spcBef>
                  <a:spcPts val="0"/>
                </a:spcBef>
                <a:spcAft>
                  <a:spcPts val="0"/>
                </a:spcAft>
                <a:defRPr/>
              </a:pPr>
              <a:r>
                <a:rPr lang="en-US" sz="800" dirty="0">
                  <a:effectLst>
                    <a:outerShdw blurRad="38100" dist="38100" dir="2700000" algn="tl">
                      <a:srgbClr val="000000">
                        <a:alpha val="43137"/>
                      </a:srgbClr>
                    </a:outerShdw>
                  </a:effectLst>
                  <a:latin typeface="Arial" pitchFamily="34" charset="0"/>
                </a:rPr>
                <a:t>1990</a:t>
              </a:r>
              <a:r>
                <a:rPr lang="en-US" sz="900" dirty="0">
                  <a:effectLst>
                    <a:outerShdw blurRad="38100" dist="38100" dir="2700000" algn="tl">
                      <a:srgbClr val="000000">
                        <a:alpha val="43137"/>
                      </a:srgbClr>
                    </a:outerShdw>
                  </a:effectLst>
                  <a:latin typeface="Arial" pitchFamily="34" charset="0"/>
                </a:rPr>
                <a:t>? </a:t>
              </a:r>
            </a:p>
          </p:txBody>
        </p:sp>
        <p:sp>
          <p:nvSpPr>
            <p:cNvPr id="7" name="TextBox 6"/>
            <p:cNvSpPr txBox="1"/>
            <p:nvPr/>
          </p:nvSpPr>
          <p:spPr>
            <a:xfrm>
              <a:off x="3659187" y="2006601"/>
              <a:ext cx="588963" cy="123825"/>
            </a:xfrm>
            <a:prstGeom prst="rect">
              <a:avLst/>
            </a:prstGeom>
            <a:solidFill>
              <a:schemeClr val="bg1"/>
            </a:solidFill>
          </p:spPr>
          <p:txBody>
            <a:bodyPr wrap="none" lIns="45720" tIns="0" rIns="45720" bIns="0" anchor="ctr">
              <a:spAutoFit/>
            </a:bodyPr>
            <a:lstStyle/>
            <a:p>
              <a:pPr algn="ctr" fontAlgn="auto">
                <a:spcBef>
                  <a:spcPts val="0"/>
                </a:spcBef>
                <a:spcAft>
                  <a:spcPts val="0"/>
                </a:spcAft>
                <a:defRPr/>
              </a:pPr>
              <a:r>
                <a:rPr lang="en-US" sz="800" dirty="0">
                  <a:effectLst>
                    <a:outerShdw blurRad="38100" dist="38100" dir="2700000" algn="tl">
                      <a:srgbClr val="000000">
                        <a:alpha val="43137"/>
                      </a:srgbClr>
                    </a:outerShdw>
                  </a:effectLst>
                  <a:latin typeface="Arial" pitchFamily="34" charset="0"/>
                </a:rPr>
                <a:t>2013-2014</a:t>
              </a:r>
            </a:p>
          </p:txBody>
        </p:sp>
        <p:sp>
          <p:nvSpPr>
            <p:cNvPr id="9" name="TextBox 8"/>
            <p:cNvSpPr txBox="1"/>
            <p:nvPr/>
          </p:nvSpPr>
          <p:spPr>
            <a:xfrm>
              <a:off x="2832100" y="2687638"/>
              <a:ext cx="322262" cy="123825"/>
            </a:xfrm>
            <a:prstGeom prst="rect">
              <a:avLst/>
            </a:prstGeom>
            <a:solidFill>
              <a:schemeClr val="bg1"/>
            </a:solidFill>
          </p:spPr>
          <p:txBody>
            <a:bodyPr wrap="none" lIns="45720" tIns="0" rIns="45720" bIns="0" anchor="ctr">
              <a:spAutoFit/>
            </a:bodyPr>
            <a:lstStyle/>
            <a:p>
              <a:pPr algn="ctr" fontAlgn="auto">
                <a:spcBef>
                  <a:spcPts val="0"/>
                </a:spcBef>
                <a:spcAft>
                  <a:spcPts val="0"/>
                </a:spcAft>
                <a:defRPr/>
              </a:pPr>
              <a:r>
                <a:rPr lang="en-US" sz="800" dirty="0">
                  <a:effectLst>
                    <a:outerShdw blurRad="38100" dist="38100" dir="2700000" algn="tl">
                      <a:srgbClr val="000000">
                        <a:alpha val="43137"/>
                      </a:srgbClr>
                    </a:outerShdw>
                  </a:effectLst>
                  <a:latin typeface="Arial" pitchFamily="34" charset="0"/>
                </a:rPr>
                <a:t>2013</a:t>
              </a:r>
            </a:p>
          </p:txBody>
        </p:sp>
        <p:sp>
          <p:nvSpPr>
            <p:cNvPr id="10" name="TextBox 9"/>
            <p:cNvSpPr txBox="1"/>
            <p:nvPr/>
          </p:nvSpPr>
          <p:spPr>
            <a:xfrm>
              <a:off x="3822700" y="2693988"/>
              <a:ext cx="381000" cy="123825"/>
            </a:xfrm>
            <a:prstGeom prst="rect">
              <a:avLst/>
            </a:prstGeom>
            <a:solidFill>
              <a:schemeClr val="bg1"/>
            </a:solidFill>
          </p:spPr>
          <p:txBody>
            <a:bodyPr wrap="none" lIns="45720" tIns="0" rIns="45720" bIns="0" anchor="ctr">
              <a:spAutoFit/>
            </a:bodyPr>
            <a:lstStyle/>
            <a:p>
              <a:pPr fontAlgn="auto">
                <a:spcBef>
                  <a:spcPts val="0"/>
                </a:spcBef>
                <a:spcAft>
                  <a:spcPts val="0"/>
                </a:spcAft>
                <a:defRPr/>
              </a:pPr>
              <a:r>
                <a:rPr lang="en-US" sz="800" dirty="0">
                  <a:effectLst>
                    <a:outerShdw blurRad="38100" dist="38100" dir="2700000" algn="tl">
                      <a:srgbClr val="000000">
                        <a:alpha val="43137"/>
                      </a:srgbClr>
                    </a:outerShdw>
                  </a:effectLst>
                  <a:latin typeface="Arial" pitchFamily="34" charset="0"/>
                </a:rPr>
                <a:t>2014?</a:t>
              </a:r>
            </a:p>
          </p:txBody>
        </p:sp>
        <p:sp>
          <p:nvSpPr>
            <p:cNvPr id="11" name="TextBox 10"/>
            <p:cNvSpPr txBox="1"/>
            <p:nvPr/>
          </p:nvSpPr>
          <p:spPr>
            <a:xfrm>
              <a:off x="6318250" y="3140076"/>
              <a:ext cx="381000" cy="122237"/>
            </a:xfrm>
            <a:prstGeom prst="rect">
              <a:avLst/>
            </a:prstGeom>
            <a:solidFill>
              <a:schemeClr val="bg1"/>
            </a:solidFill>
          </p:spPr>
          <p:txBody>
            <a:bodyPr wrap="none" lIns="45720" tIns="0" rIns="45720" bIns="0" anchor="ctr">
              <a:spAutoFit/>
            </a:bodyPr>
            <a:lstStyle/>
            <a:p>
              <a:pPr fontAlgn="auto">
                <a:spcBef>
                  <a:spcPts val="0"/>
                </a:spcBef>
                <a:spcAft>
                  <a:spcPts val="0"/>
                </a:spcAft>
                <a:defRPr/>
              </a:pPr>
              <a:r>
                <a:rPr lang="en-US" sz="800" dirty="0">
                  <a:effectLst>
                    <a:outerShdw blurRad="38100" dist="38100" dir="2700000" algn="tl">
                      <a:srgbClr val="000000">
                        <a:alpha val="43137"/>
                      </a:srgbClr>
                    </a:outerShdw>
                  </a:effectLst>
                  <a:latin typeface="Arial" pitchFamily="34" charset="0"/>
                </a:rPr>
                <a:t>2014?</a:t>
              </a:r>
            </a:p>
          </p:txBody>
        </p:sp>
        <p:sp>
          <p:nvSpPr>
            <p:cNvPr id="12" name="TextBox 11"/>
            <p:cNvSpPr txBox="1"/>
            <p:nvPr/>
          </p:nvSpPr>
          <p:spPr>
            <a:xfrm>
              <a:off x="3406775" y="5613400"/>
              <a:ext cx="350837" cy="122237"/>
            </a:xfrm>
            <a:prstGeom prst="rect">
              <a:avLst/>
            </a:prstGeom>
            <a:solidFill>
              <a:schemeClr val="bg1"/>
            </a:solidFill>
          </p:spPr>
          <p:txBody>
            <a:bodyPr wrap="none" lIns="45720" tIns="0" rIns="45720" bIns="0" anchor="ctr">
              <a:spAutoFit/>
            </a:bodyPr>
            <a:lstStyle/>
            <a:p>
              <a:pPr fontAlgn="auto">
                <a:spcBef>
                  <a:spcPts val="0"/>
                </a:spcBef>
                <a:spcAft>
                  <a:spcPts val="0"/>
                </a:spcAft>
                <a:defRPr/>
              </a:pPr>
              <a:r>
                <a:rPr lang="en-US" sz="800" dirty="0">
                  <a:effectLst>
                    <a:outerShdw blurRad="38100" dist="38100" dir="2700000" algn="tl">
                      <a:srgbClr val="000000">
                        <a:alpha val="43137"/>
                      </a:srgbClr>
                    </a:outerShdw>
                  </a:effectLst>
                  <a:latin typeface="Arial" pitchFamily="34" charset="0"/>
                </a:rPr>
                <a:t>2012,</a:t>
              </a:r>
            </a:p>
          </p:txBody>
        </p:sp>
      </p:grpSp>
      <p:pic>
        <p:nvPicPr>
          <p:cNvPr id="14" name="Picture 13" descr="Cash for College logo.gif"/>
          <p:cNvPicPr>
            <a:picLocks noChangeAspect="1"/>
          </p:cNvPicPr>
          <p:nvPr/>
        </p:nvPicPr>
        <p:blipFill>
          <a:blip r:embed="rId4" cstate="print"/>
          <a:stretch>
            <a:fillRect/>
          </a:stretch>
        </p:blipFill>
        <p:spPr>
          <a:xfrm>
            <a:off x="228600" y="5791200"/>
            <a:ext cx="2895600" cy="900113"/>
          </a:xfrm>
          <a:prstGeom prst="rect">
            <a:avLst/>
          </a:prstGeom>
          <a:effectLst>
            <a:outerShdw blurRad="50800" dist="38100" dir="2700000" sx="101000" sy="101000" algn="tl" rotWithShape="0">
              <a:srgbClr val="CC9900">
                <a:alpha val="81000"/>
              </a:srgbClr>
            </a:outerShdw>
          </a:effectLst>
        </p:spPr>
      </p:pic>
    </p:spTree>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FEA01B72-65DA-4045-9E3A-8A76C0996164}" type="slidenum">
              <a:rPr lang="en-US"/>
              <a:pPr>
                <a:defRPr/>
              </a:pPr>
              <a:t>25</a:t>
            </a:fld>
            <a:endParaRPr lang="en-US" dirty="0"/>
          </a:p>
        </p:txBody>
      </p:sp>
      <p:sp>
        <p:nvSpPr>
          <p:cNvPr id="9" name="Content Placeholder 8"/>
          <p:cNvSpPr>
            <a:spLocks noGrp="1"/>
          </p:cNvSpPr>
          <p:nvPr>
            <p:ph sz="quarter" idx="1"/>
          </p:nvPr>
        </p:nvSpPr>
        <p:spPr/>
        <p:txBody>
          <a:bodyPr>
            <a:normAutofit lnSpcReduction="10000"/>
          </a:bodyPr>
          <a:lstStyle/>
          <a:p>
            <a:pPr marL="274320" indent="-274320" fontAlgn="auto">
              <a:spcBef>
                <a:spcPts val="580"/>
              </a:spcBef>
              <a:spcAft>
                <a:spcPts val="0"/>
              </a:spcAft>
              <a:buFont typeface="Wingdings 2"/>
              <a:buChar char=""/>
              <a:defRPr/>
            </a:pPr>
            <a:r>
              <a:rPr lang="en-US" dirty="0" smtClean="0"/>
              <a:t>If the student checks “No” in all of the boxes about Dependency Status, the student will be asked to go to Section 4.  For FAFSA filing purposes, the student is considered a dependent student and will be required to provide parental information</a:t>
            </a:r>
          </a:p>
          <a:p>
            <a:pPr marL="274320" indent="-274320" fontAlgn="auto">
              <a:spcBef>
                <a:spcPts val="580"/>
              </a:spcBef>
              <a:spcAft>
                <a:spcPts val="0"/>
              </a:spcAft>
              <a:buFont typeface="Wingdings 2"/>
              <a:buChar char=""/>
              <a:defRPr/>
            </a:pPr>
            <a:r>
              <a:rPr lang="en-US" dirty="0" smtClean="0"/>
              <a:t>If any one of the items in this section applies to the student, he/she should mark the appropriate box,  skip Section 4, and go to Section 5.  The student is considered an independent student for FAFSA filing purposes and is NOT required to provide parental information</a:t>
            </a:r>
          </a:p>
          <a:p>
            <a:pPr marL="274320" indent="-274320" fontAlgn="auto">
              <a:spcBef>
                <a:spcPts val="580"/>
              </a:spcBef>
              <a:spcAft>
                <a:spcPts val="0"/>
              </a:spcAft>
              <a:buFont typeface="Wingdings 2"/>
              <a:buChar char=""/>
              <a:defRPr/>
            </a:pPr>
            <a:endParaRPr lang="en-US" dirty="0"/>
          </a:p>
        </p:txBody>
      </p:sp>
      <p:sp>
        <p:nvSpPr>
          <p:cNvPr id="6" name="Title 5"/>
          <p:cNvSpPr>
            <a:spLocks noGrp="1"/>
          </p:cNvSpPr>
          <p:nvPr>
            <p:ph type="title"/>
          </p:nvPr>
        </p:nvSpPr>
        <p:spPr/>
        <p:txBody>
          <a:bodyPr>
            <a:normAutofit fontScale="90000"/>
          </a:bodyPr>
          <a:lstStyle/>
          <a:p>
            <a:pPr fontAlgn="auto">
              <a:spcAft>
                <a:spcPts val="0"/>
              </a:spcAft>
              <a:defRPr/>
            </a:pPr>
            <a:r>
              <a:rPr lang="en-US" dirty="0" smtClean="0"/>
              <a:t>Section 3 - Determination of Student Dependency Status</a:t>
            </a:r>
          </a:p>
        </p:txBody>
      </p:sp>
    </p:spTree>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r>
              <a:rPr lang="en-US" smtClean="0"/>
              <a:t>Section 4 - Parent Demographics</a:t>
            </a:r>
          </a:p>
        </p:txBody>
      </p:sp>
      <p:sp>
        <p:nvSpPr>
          <p:cNvPr id="6" name="Slide Number Placeholder 5"/>
          <p:cNvSpPr>
            <a:spLocks noGrp="1"/>
          </p:cNvSpPr>
          <p:nvPr>
            <p:ph type="sldNum" sz="quarter" idx="12"/>
          </p:nvPr>
        </p:nvSpPr>
        <p:spPr/>
        <p:txBody>
          <a:bodyPr/>
          <a:lstStyle/>
          <a:p>
            <a:pPr>
              <a:defRPr/>
            </a:pPr>
            <a:fld id="{614F2C56-EB6C-4128-BF86-9BA23FE12E7E}" type="slidenum">
              <a:rPr lang="en-US"/>
              <a:pPr>
                <a:defRPr/>
              </a:pPr>
              <a:t>26</a:t>
            </a:fld>
            <a:endParaRPr lang="en-US" dirty="0"/>
          </a:p>
        </p:txBody>
      </p:sp>
      <p:sp>
        <p:nvSpPr>
          <p:cNvPr id="76804" name="Rectangle 3"/>
          <p:cNvSpPr>
            <a:spLocks noGrp="1" noChangeArrowheads="1"/>
          </p:cNvSpPr>
          <p:nvPr>
            <p:ph type="body" idx="4294967295"/>
          </p:nvPr>
        </p:nvSpPr>
        <p:spPr>
          <a:xfrm>
            <a:off x="3657600" y="1628775"/>
            <a:ext cx="5238750" cy="4286250"/>
          </a:xfrm>
        </p:spPr>
        <p:txBody>
          <a:bodyPr/>
          <a:lstStyle/>
          <a:p>
            <a:pPr>
              <a:spcBef>
                <a:spcPts val="600"/>
              </a:spcBef>
              <a:buFontTx/>
              <a:buNone/>
            </a:pPr>
            <a:r>
              <a:rPr lang="en-US" b="1" smtClean="0">
                <a:latin typeface="Calibri" pitchFamily="34" charset="0"/>
                <a:ea typeface="ＭＳ Ｐゴシック" pitchFamily="34" charset="-128"/>
                <a:cs typeface="Arial" pitchFamily="34" charset="0"/>
              </a:rPr>
              <a:t>	Who is considered a parent?</a:t>
            </a:r>
          </a:p>
          <a:p>
            <a:pPr marL="685800" lvl="1" indent="-336550">
              <a:spcBef>
                <a:spcPts val="600"/>
              </a:spcBef>
              <a:buClr>
                <a:srgbClr val="4F81BD"/>
              </a:buClr>
            </a:pPr>
            <a:r>
              <a:rPr lang="en-US" b="1" smtClean="0">
                <a:latin typeface="Calibri" pitchFamily="34" charset="0"/>
                <a:ea typeface="ＭＳ Ｐゴシック" pitchFamily="34" charset="-128"/>
                <a:cs typeface="Arial" pitchFamily="34" charset="0"/>
              </a:rPr>
              <a:t>Biological or adoptive parent(s)</a:t>
            </a:r>
          </a:p>
          <a:p>
            <a:pPr marL="685800" lvl="1" indent="-336550">
              <a:spcBef>
                <a:spcPts val="600"/>
              </a:spcBef>
              <a:buClr>
                <a:srgbClr val="4F81BD"/>
              </a:buClr>
            </a:pPr>
            <a:r>
              <a:rPr lang="en-US" b="1" smtClean="0">
                <a:latin typeface="Calibri" pitchFamily="34" charset="0"/>
                <a:ea typeface="ＭＳ Ｐゴシック" pitchFamily="34" charset="-128"/>
                <a:cs typeface="Arial" pitchFamily="34" charset="0"/>
              </a:rPr>
              <a:t>In case of divorce or separation, provide information about the parent and/or stepparent the student lived with more in the last 12 months</a:t>
            </a:r>
          </a:p>
          <a:p>
            <a:pPr marL="685800" lvl="1" indent="-336550">
              <a:spcBef>
                <a:spcPts val="600"/>
              </a:spcBef>
              <a:buClr>
                <a:srgbClr val="4F81BD"/>
              </a:buClr>
            </a:pPr>
            <a:r>
              <a:rPr lang="en-US" b="1" smtClean="0">
                <a:latin typeface="Calibri" pitchFamily="34" charset="0"/>
                <a:ea typeface="ＭＳ Ｐゴシック" pitchFamily="34" charset="-128"/>
                <a:cs typeface="Arial" pitchFamily="34" charset="0"/>
              </a:rPr>
              <a:t>Stepparent (regardless of any prenuptial agreements)</a:t>
            </a:r>
          </a:p>
        </p:txBody>
      </p:sp>
      <p:pic>
        <p:nvPicPr>
          <p:cNvPr id="11" name="Picture 5" descr="MPj04002420000[1]"/>
          <p:cNvPicPr>
            <a:picLocks noChangeAspect="1" noChangeArrowheads="1"/>
          </p:cNvPicPr>
          <p:nvPr/>
        </p:nvPicPr>
        <p:blipFill>
          <a:blip r:embed="rId3" cstate="print"/>
          <a:srcRect/>
          <a:stretch>
            <a:fillRect/>
          </a:stretch>
        </p:blipFill>
        <p:spPr bwMode="auto">
          <a:xfrm>
            <a:off x="239713" y="1916113"/>
            <a:ext cx="3606800" cy="2884487"/>
          </a:xfrm>
          <a:prstGeom prst="rect">
            <a:avLst/>
          </a:prstGeom>
          <a:noFill/>
          <a:ln w="9525">
            <a:noFill/>
            <a:miter lim="800000"/>
            <a:headEnd/>
            <a:tailEnd/>
          </a:ln>
          <a:effectLst>
            <a:outerShdw dist="139700" dir="2700000" algn="tl" rotWithShape="0">
              <a:srgbClr val="333333">
                <a:alpha val="64998"/>
              </a:srgbClr>
            </a:outerShdw>
          </a:effec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2"/>
          <p:cNvSpPr>
            <a:spLocks noGrp="1" noChangeArrowheads="1"/>
          </p:cNvSpPr>
          <p:nvPr>
            <p:ph type="title"/>
          </p:nvPr>
        </p:nvSpPr>
        <p:spPr>
          <a:xfrm>
            <a:off x="431800" y="-341313"/>
            <a:ext cx="7772400" cy="1104901"/>
          </a:xfrm>
        </p:spPr>
        <p:txBody>
          <a:bodyPr/>
          <a:lstStyle/>
          <a:p>
            <a:pPr fontAlgn="auto">
              <a:spcAft>
                <a:spcPts val="0"/>
              </a:spcAft>
              <a:defRPr/>
            </a:pPr>
            <a:r>
              <a:rPr lang="en-US" sz="2800" dirty="0" smtClean="0">
                <a:effectLst>
                  <a:outerShdw blurRad="38100" dist="38100" dir="2700000" algn="tl">
                    <a:srgbClr val="000000">
                      <a:alpha val="43137"/>
                    </a:srgbClr>
                  </a:outerShdw>
                </a:effectLst>
              </a:rPr>
              <a:t>Section 4 – Parents’ Marital Status</a:t>
            </a:r>
          </a:p>
        </p:txBody>
      </p:sp>
      <p:sp>
        <p:nvSpPr>
          <p:cNvPr id="78851" name="Content Placeholder 10"/>
          <p:cNvSpPr>
            <a:spLocks noGrp="1"/>
          </p:cNvSpPr>
          <p:nvPr>
            <p:ph idx="1"/>
          </p:nvPr>
        </p:nvSpPr>
        <p:spPr>
          <a:xfrm>
            <a:off x="442913" y="3048000"/>
            <a:ext cx="8255000" cy="3240088"/>
          </a:xfrm>
        </p:spPr>
        <p:txBody>
          <a:bodyPr/>
          <a:lstStyle/>
          <a:p>
            <a:pPr>
              <a:buSzPct val="100000"/>
            </a:pPr>
            <a:r>
              <a:rPr lang="en-US" sz="2400" smtClean="0">
                <a:ea typeface="ＭＳ Ｐゴシック" pitchFamily="34" charset="-128"/>
              </a:rPr>
              <a:t>Report your parents’ marital status as of today</a:t>
            </a:r>
          </a:p>
          <a:p>
            <a:pPr lvl="1">
              <a:spcBef>
                <a:spcPct val="0"/>
              </a:spcBef>
            </a:pPr>
            <a:r>
              <a:rPr lang="en-US" sz="2000" smtClean="0">
                <a:ea typeface="ＭＳ Ｐゴシック" pitchFamily="34" charset="-128"/>
              </a:rPr>
              <a:t>Married or remarried</a:t>
            </a:r>
          </a:p>
          <a:p>
            <a:pPr lvl="1">
              <a:spcBef>
                <a:spcPct val="0"/>
              </a:spcBef>
            </a:pPr>
            <a:r>
              <a:rPr lang="en-US" sz="2000" smtClean="0">
                <a:ea typeface="ＭＳ Ｐゴシック" pitchFamily="34" charset="-128"/>
              </a:rPr>
              <a:t>Single</a:t>
            </a:r>
          </a:p>
          <a:p>
            <a:pPr lvl="1">
              <a:spcBef>
                <a:spcPct val="0"/>
              </a:spcBef>
            </a:pPr>
            <a:r>
              <a:rPr lang="en-US" sz="2000" smtClean="0">
                <a:ea typeface="ＭＳ Ｐゴシック" pitchFamily="34" charset="-128"/>
              </a:rPr>
              <a:t>Divorced or separated</a:t>
            </a:r>
          </a:p>
          <a:p>
            <a:pPr lvl="1">
              <a:spcBef>
                <a:spcPct val="0"/>
              </a:spcBef>
            </a:pPr>
            <a:r>
              <a:rPr lang="en-US" sz="2000" smtClean="0">
                <a:ea typeface="ＭＳ Ｐゴシック" pitchFamily="34" charset="-128"/>
              </a:rPr>
              <a:t>Widowed</a:t>
            </a:r>
          </a:p>
          <a:p>
            <a:pPr>
              <a:buSzPct val="100000"/>
            </a:pPr>
            <a:r>
              <a:rPr lang="en-US" sz="2400" smtClean="0">
                <a:ea typeface="ＭＳ Ｐゴシック" pitchFamily="34" charset="-128"/>
              </a:rPr>
              <a:t>Depending on your parents’ answer to this question, they might be asked about the date of their marital status</a:t>
            </a:r>
          </a:p>
        </p:txBody>
      </p:sp>
      <p:pic>
        <p:nvPicPr>
          <p:cNvPr id="78852" name="Picture 6" descr="Untitled-1.jpg"/>
          <p:cNvPicPr>
            <a:picLocks noChangeAspect="1"/>
          </p:cNvPicPr>
          <p:nvPr/>
        </p:nvPicPr>
        <p:blipFill>
          <a:blip r:embed="rId3" cstate="print"/>
          <a:srcRect b="12131"/>
          <a:stretch>
            <a:fillRect/>
          </a:stretch>
        </p:blipFill>
        <p:spPr bwMode="auto">
          <a:xfrm>
            <a:off x="1660525" y="990600"/>
            <a:ext cx="5948363" cy="1793875"/>
          </a:xfrm>
          <a:prstGeom prst="rect">
            <a:avLst/>
          </a:prstGeom>
          <a:noFill/>
          <a:ln w="38100">
            <a:solidFill>
              <a:srgbClr val="DDDDFF"/>
            </a:solidFill>
            <a:miter lim="800000"/>
            <a:headEnd/>
            <a:tailEnd/>
          </a:ln>
        </p:spPr>
      </p:pic>
      <p:sp>
        <p:nvSpPr>
          <p:cNvPr id="6" name="Slide Number Placeholder 5"/>
          <p:cNvSpPr>
            <a:spLocks noGrp="1"/>
          </p:cNvSpPr>
          <p:nvPr>
            <p:ph type="sldNum" sz="quarter" idx="12"/>
          </p:nvPr>
        </p:nvSpPr>
        <p:spPr/>
        <p:txBody>
          <a:bodyPr/>
          <a:lstStyle/>
          <a:p>
            <a:pPr>
              <a:defRPr/>
            </a:pPr>
            <a:fld id="{59C7031F-B307-484B-921E-CBF58B9E62BE}" type="slidenum">
              <a:rPr lang="en-US"/>
              <a:pPr>
                <a:defRPr/>
              </a:pPr>
              <a:t>27</a:t>
            </a:fld>
            <a:endParaRPr lang="en-US" dirty="0"/>
          </a:p>
        </p:txBody>
      </p:sp>
      <p:pic>
        <p:nvPicPr>
          <p:cNvPr id="78854" name="Picture 6" descr="Untitled-1.jpg"/>
          <p:cNvPicPr>
            <a:picLocks noChangeAspect="1"/>
          </p:cNvPicPr>
          <p:nvPr/>
        </p:nvPicPr>
        <p:blipFill>
          <a:blip r:embed="rId3" cstate="print"/>
          <a:srcRect t="44791"/>
          <a:stretch>
            <a:fillRect/>
          </a:stretch>
        </p:blipFill>
        <p:spPr bwMode="auto">
          <a:xfrm>
            <a:off x="1660525" y="1657350"/>
            <a:ext cx="5948363" cy="1127125"/>
          </a:xfrm>
          <a:prstGeom prst="rect">
            <a:avLst/>
          </a:prstGeom>
          <a:noFill/>
          <a:ln w="38100">
            <a:noFill/>
            <a:miter lim="800000"/>
            <a:headEnd/>
            <a:tailEnd/>
          </a:ln>
        </p:spPr>
      </p:pic>
      <p:sp>
        <p:nvSpPr>
          <p:cNvPr id="2" name="Rectangle 1"/>
          <p:cNvSpPr/>
          <p:nvPr/>
        </p:nvSpPr>
        <p:spPr>
          <a:xfrm>
            <a:off x="4391025" y="1752600"/>
            <a:ext cx="28956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2"/>
          <p:cNvSpPr>
            <a:spLocks noGrp="1" noChangeArrowheads="1"/>
          </p:cNvSpPr>
          <p:nvPr>
            <p:ph type="title"/>
          </p:nvPr>
        </p:nvSpPr>
        <p:spPr>
          <a:xfrm>
            <a:off x="431800" y="85725"/>
            <a:ext cx="7772400" cy="690563"/>
          </a:xfrm>
        </p:spPr>
        <p:txBody>
          <a:bodyPr>
            <a:normAutofit/>
          </a:bodyPr>
          <a:lstStyle/>
          <a:p>
            <a:pPr fontAlgn="auto">
              <a:spcAft>
                <a:spcPts val="0"/>
              </a:spcAft>
              <a:defRPr/>
            </a:pPr>
            <a:r>
              <a:rPr lang="en-US" b="1" dirty="0" smtClean="0">
                <a:effectLst>
                  <a:outerShdw blurRad="38100" dist="38100" dir="2700000" algn="tl">
                    <a:srgbClr val="000000">
                      <a:alpha val="43137"/>
                    </a:srgbClr>
                  </a:outerShdw>
                </a:effectLst>
              </a:rPr>
              <a:t>Section 4 - Parent Information</a:t>
            </a:r>
          </a:p>
        </p:txBody>
      </p:sp>
      <p:sp>
        <p:nvSpPr>
          <p:cNvPr id="6" name="Slide Number Placeholder 5"/>
          <p:cNvSpPr>
            <a:spLocks noGrp="1"/>
          </p:cNvSpPr>
          <p:nvPr>
            <p:ph type="sldNum" sz="quarter" idx="10"/>
          </p:nvPr>
        </p:nvSpPr>
        <p:spPr/>
        <p:txBody>
          <a:bodyPr/>
          <a:lstStyle/>
          <a:p>
            <a:pPr>
              <a:defRPr/>
            </a:pPr>
            <a:fld id="{8351F175-1DA0-4739-A4CD-5303DA279A26}" type="slidenum">
              <a:rPr lang="en-US"/>
              <a:pPr>
                <a:defRPr/>
              </a:pPr>
              <a:t>28</a:t>
            </a:fld>
            <a:endParaRPr lang="en-US" dirty="0"/>
          </a:p>
        </p:txBody>
      </p:sp>
      <p:sp>
        <p:nvSpPr>
          <p:cNvPr id="79876" name="Rectangle 12"/>
          <p:cNvSpPr>
            <a:spLocks noChangeArrowheads="1"/>
          </p:cNvSpPr>
          <p:nvPr/>
        </p:nvSpPr>
        <p:spPr bwMode="auto">
          <a:xfrm>
            <a:off x="533400" y="3581400"/>
            <a:ext cx="8305800" cy="2333625"/>
          </a:xfrm>
          <a:prstGeom prst="rect">
            <a:avLst/>
          </a:prstGeom>
          <a:noFill/>
          <a:ln w="28575">
            <a:noFill/>
            <a:miter lim="800000"/>
            <a:headEnd/>
            <a:tailEnd/>
          </a:ln>
        </p:spPr>
        <p:txBody>
          <a:bodyPr>
            <a:spAutoFit/>
          </a:bodyPr>
          <a:lstStyle/>
          <a:p>
            <a:pPr marL="347663" indent="-347663" eaLnBrk="0" hangingPunct="0">
              <a:lnSpc>
                <a:spcPct val="90000"/>
              </a:lnSpc>
              <a:spcBef>
                <a:spcPct val="50000"/>
              </a:spcBef>
              <a:buClr>
                <a:srgbClr val="4F81BD"/>
              </a:buClr>
              <a:buFont typeface="Symbol" pitchFamily="18" charset="2"/>
              <a:buChar char="·"/>
            </a:pPr>
            <a:r>
              <a:rPr lang="en-US" sz="2400" b="1">
                <a:latin typeface="Calibri" pitchFamily="34" charset="0"/>
              </a:rPr>
              <a:t>If the student is providing father’s/stepfather’s and/or mother’s/stepmother’s information, the student will need those parents’:</a:t>
            </a:r>
          </a:p>
          <a:p>
            <a:pPr marL="1262063" lvl="2" indent="-347663">
              <a:lnSpc>
                <a:spcPct val="60000"/>
              </a:lnSpc>
              <a:spcBef>
                <a:spcPct val="50000"/>
              </a:spcBef>
              <a:buClr>
                <a:srgbClr val="CC9900"/>
              </a:buClr>
              <a:buSzPct val="75000"/>
              <a:buFontTx/>
              <a:buChar char="•"/>
            </a:pPr>
            <a:r>
              <a:rPr lang="en-US" sz="2400" b="1">
                <a:latin typeface="Calibri" pitchFamily="34" charset="0"/>
              </a:rPr>
              <a:t>Social Security Numbers</a:t>
            </a:r>
          </a:p>
          <a:p>
            <a:pPr marL="1262063" lvl="2" indent="-347663">
              <a:lnSpc>
                <a:spcPct val="60000"/>
              </a:lnSpc>
              <a:spcBef>
                <a:spcPct val="50000"/>
              </a:spcBef>
              <a:buClr>
                <a:srgbClr val="CC9900"/>
              </a:buClr>
              <a:buSzPct val="75000"/>
              <a:buFontTx/>
              <a:buChar char="•"/>
            </a:pPr>
            <a:r>
              <a:rPr lang="en-US" sz="2400" b="1">
                <a:latin typeface="Calibri" pitchFamily="34" charset="0"/>
              </a:rPr>
              <a:t>Last names and first initials</a:t>
            </a:r>
          </a:p>
          <a:p>
            <a:pPr marL="1262063" lvl="2" indent="-347663">
              <a:lnSpc>
                <a:spcPct val="60000"/>
              </a:lnSpc>
              <a:spcBef>
                <a:spcPct val="50000"/>
              </a:spcBef>
              <a:buClr>
                <a:srgbClr val="CC9900"/>
              </a:buClr>
              <a:buSzPct val="75000"/>
              <a:buFontTx/>
              <a:buChar char="•"/>
            </a:pPr>
            <a:r>
              <a:rPr lang="en-US" sz="2400" b="1">
                <a:latin typeface="Calibri" pitchFamily="34" charset="0"/>
              </a:rPr>
              <a:t>Dates of birth</a:t>
            </a:r>
          </a:p>
        </p:txBody>
      </p:sp>
      <p:pic>
        <p:nvPicPr>
          <p:cNvPr id="79877" name="Picture 8" descr="Untitled-1.jpg"/>
          <p:cNvPicPr>
            <a:picLocks noChangeAspect="1"/>
          </p:cNvPicPr>
          <p:nvPr/>
        </p:nvPicPr>
        <p:blipFill>
          <a:blip r:embed="rId3" cstate="print"/>
          <a:srcRect/>
          <a:stretch>
            <a:fillRect/>
          </a:stretch>
        </p:blipFill>
        <p:spPr bwMode="auto">
          <a:xfrm>
            <a:off x="1722438" y="914400"/>
            <a:ext cx="5695950" cy="2541588"/>
          </a:xfrm>
          <a:prstGeom prst="rect">
            <a:avLst/>
          </a:prstGeom>
          <a:noFill/>
          <a:ln w="38100">
            <a:solidFill>
              <a:srgbClr val="DDDDFF"/>
            </a:solidFill>
            <a:miter lim="800000"/>
            <a:headEnd/>
            <a:tailEnd/>
          </a:ln>
        </p:spPr>
      </p:pic>
    </p:spTree>
  </p:cSld>
  <p:clrMapOvr>
    <a:masterClrMapping/>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2"/>
          <p:cNvSpPr>
            <a:spLocks noGrp="1" noChangeArrowheads="1"/>
          </p:cNvSpPr>
          <p:nvPr>
            <p:ph type="title"/>
          </p:nvPr>
        </p:nvSpPr>
        <p:spPr>
          <a:xfrm>
            <a:off x="431800" y="77788"/>
            <a:ext cx="7772400" cy="1104900"/>
          </a:xfrm>
        </p:spPr>
        <p:txBody>
          <a:bodyPr>
            <a:normAutofit/>
          </a:bodyPr>
          <a:lstStyle/>
          <a:p>
            <a:pPr fontAlgn="auto">
              <a:spcAft>
                <a:spcPts val="0"/>
              </a:spcAft>
              <a:defRPr/>
            </a:pPr>
            <a:r>
              <a:rPr lang="en-US" sz="2800" dirty="0" smtClean="0">
                <a:effectLst>
                  <a:outerShdw blurRad="38100" dist="38100" dir="2700000" algn="tl">
                    <a:schemeClr val="tx1">
                      <a:alpha val="42000"/>
                    </a:schemeClr>
                  </a:outerShdw>
                </a:effectLst>
                <a:ea typeface="ＭＳ Ｐゴシック" pitchFamily="34" charset="-128"/>
              </a:rPr>
              <a:t>Section 4 - Parent Household Size</a:t>
            </a:r>
            <a:br>
              <a:rPr lang="en-US" sz="2800" dirty="0" smtClean="0">
                <a:effectLst>
                  <a:outerShdw blurRad="38100" dist="38100" dir="2700000" algn="tl">
                    <a:schemeClr val="tx1">
                      <a:alpha val="42000"/>
                    </a:schemeClr>
                  </a:outerShdw>
                </a:effectLst>
                <a:ea typeface="ＭＳ Ｐゴシック" pitchFamily="34" charset="-128"/>
              </a:rPr>
            </a:br>
            <a:endParaRPr lang="en-US" sz="2800" dirty="0" smtClean="0">
              <a:effectLst>
                <a:outerShdw blurRad="38100" dist="38100" dir="2700000" algn="tl">
                  <a:schemeClr val="tx1">
                    <a:alpha val="42000"/>
                  </a:schemeClr>
                </a:outerShdw>
              </a:effectLst>
              <a:ea typeface="ＭＳ Ｐゴシック" pitchFamily="34" charset="-128"/>
            </a:endParaRPr>
          </a:p>
        </p:txBody>
      </p:sp>
      <p:sp>
        <p:nvSpPr>
          <p:cNvPr id="81923" name="Rectangle 6"/>
          <p:cNvSpPr>
            <a:spLocks noChangeArrowheads="1"/>
          </p:cNvSpPr>
          <p:nvPr/>
        </p:nvSpPr>
        <p:spPr bwMode="auto">
          <a:xfrm>
            <a:off x="411163" y="2438400"/>
            <a:ext cx="8353425" cy="2997200"/>
          </a:xfrm>
          <a:prstGeom prst="rect">
            <a:avLst/>
          </a:prstGeom>
          <a:noFill/>
          <a:ln w="9525">
            <a:noFill/>
            <a:miter lim="800000"/>
            <a:headEnd/>
            <a:tailEnd/>
          </a:ln>
        </p:spPr>
        <p:txBody>
          <a:bodyPr lIns="92075" tIns="46038" rIns="92075" bIns="46038"/>
          <a:lstStyle/>
          <a:p>
            <a:pPr marL="342900" indent="-342900" eaLnBrk="0" hangingPunct="0">
              <a:spcBef>
                <a:spcPct val="5000"/>
              </a:spcBef>
              <a:buClr>
                <a:srgbClr val="4F81BD"/>
              </a:buClr>
              <a:buSzPct val="130000"/>
              <a:buFont typeface="Symbol" pitchFamily="18" charset="2"/>
              <a:buChar char="·"/>
            </a:pPr>
            <a:r>
              <a:rPr lang="en-US" sz="2000" b="1">
                <a:latin typeface="Calibri" pitchFamily="34" charset="0"/>
              </a:rPr>
              <a:t>Include in the parents’ household:</a:t>
            </a:r>
          </a:p>
          <a:p>
            <a:pPr marL="798513" lvl="1" indent="-341313" eaLnBrk="0" hangingPunct="0">
              <a:buClr>
                <a:srgbClr val="CC9900"/>
              </a:buClr>
              <a:buSzPct val="90000"/>
              <a:buFont typeface="Symbol" pitchFamily="18" charset="2"/>
              <a:buChar char="·"/>
            </a:pPr>
            <a:r>
              <a:rPr lang="en-US" sz="2000" b="1">
                <a:latin typeface="Calibri" pitchFamily="34" charset="0"/>
              </a:rPr>
              <a:t>the student</a:t>
            </a:r>
          </a:p>
          <a:p>
            <a:pPr marL="798513" lvl="1" indent="-341313" eaLnBrk="0" hangingPunct="0">
              <a:buClr>
                <a:srgbClr val="CC9900"/>
              </a:buClr>
              <a:buSzPct val="90000"/>
              <a:buFont typeface="Symbol" pitchFamily="18" charset="2"/>
              <a:buChar char="·"/>
            </a:pPr>
            <a:r>
              <a:rPr lang="en-US" sz="2000" b="1">
                <a:latin typeface="Calibri" pitchFamily="34" charset="0"/>
              </a:rPr>
              <a:t>parent(s)</a:t>
            </a:r>
          </a:p>
          <a:p>
            <a:pPr marL="798513" lvl="1" indent="-341313" eaLnBrk="0" hangingPunct="0">
              <a:buClr>
                <a:srgbClr val="CC9900"/>
              </a:buClr>
              <a:buSzPct val="90000"/>
              <a:buFont typeface="Symbol" pitchFamily="18" charset="2"/>
              <a:buChar char="·"/>
            </a:pPr>
            <a:r>
              <a:rPr lang="en-US" sz="2000" b="1">
                <a:latin typeface="Calibri" pitchFamily="34" charset="0"/>
              </a:rPr>
              <a:t>parents’ other dependent children, if </a:t>
            </a:r>
            <a:br>
              <a:rPr lang="en-US" sz="2000" b="1">
                <a:latin typeface="Calibri" pitchFamily="34" charset="0"/>
              </a:rPr>
            </a:br>
            <a:r>
              <a:rPr lang="en-US" sz="2000" b="1">
                <a:latin typeface="Calibri" pitchFamily="34" charset="0"/>
              </a:rPr>
              <a:t>the parents provide more than half their </a:t>
            </a:r>
            <a:br>
              <a:rPr lang="en-US" sz="2000" b="1">
                <a:latin typeface="Calibri" pitchFamily="34" charset="0"/>
              </a:rPr>
            </a:br>
            <a:r>
              <a:rPr lang="en-US" sz="2000" b="1">
                <a:latin typeface="Calibri" pitchFamily="34" charset="0"/>
              </a:rPr>
              <a:t>support or the children could answer “no” to every question in Section 3, regardless of where they live</a:t>
            </a:r>
          </a:p>
          <a:p>
            <a:pPr marL="798513" lvl="1" indent="-341313" eaLnBrk="0" hangingPunct="0">
              <a:buClr>
                <a:srgbClr val="CC9900"/>
              </a:buClr>
              <a:buSzPct val="90000"/>
              <a:buFont typeface="Symbol" pitchFamily="18" charset="2"/>
              <a:buChar char="·"/>
            </a:pPr>
            <a:r>
              <a:rPr lang="en-US" sz="2000" b="1">
                <a:latin typeface="Calibri" pitchFamily="34" charset="0"/>
              </a:rPr>
              <a:t>other people, if they now live with the parents and will continue to do so from 7/1/13 through 6/30/14, </a:t>
            </a:r>
            <a:r>
              <a:rPr lang="en-US" sz="2000" b="1" u="sng">
                <a:latin typeface="Calibri" pitchFamily="34" charset="0"/>
              </a:rPr>
              <a:t>and</a:t>
            </a:r>
            <a:r>
              <a:rPr lang="en-US" sz="2000" b="1">
                <a:latin typeface="Calibri" pitchFamily="34" charset="0"/>
              </a:rPr>
              <a:t> if the parents provide more than half their support now, </a:t>
            </a:r>
            <a:r>
              <a:rPr lang="en-US" sz="2000" b="1" u="sng">
                <a:latin typeface="Calibri" pitchFamily="34" charset="0"/>
              </a:rPr>
              <a:t>and</a:t>
            </a:r>
            <a:r>
              <a:rPr lang="en-US" sz="2000" b="1">
                <a:latin typeface="Calibri" pitchFamily="34" charset="0"/>
              </a:rPr>
              <a:t> will continue to provide support from 7/1/13 through 6/30/14</a:t>
            </a:r>
          </a:p>
        </p:txBody>
      </p:sp>
      <p:pic>
        <p:nvPicPr>
          <p:cNvPr id="81924" name="Picture 4" descr="household"/>
          <p:cNvPicPr>
            <a:picLocks noChangeAspect="1" noChangeArrowheads="1"/>
          </p:cNvPicPr>
          <p:nvPr/>
        </p:nvPicPr>
        <p:blipFill>
          <a:blip r:embed="rId3" cstate="print"/>
          <a:srcRect/>
          <a:stretch>
            <a:fillRect/>
          </a:stretch>
        </p:blipFill>
        <p:spPr bwMode="auto">
          <a:xfrm>
            <a:off x="6673850" y="2544763"/>
            <a:ext cx="1235075" cy="1425575"/>
          </a:xfrm>
          <a:prstGeom prst="rect">
            <a:avLst/>
          </a:prstGeom>
          <a:noFill/>
          <a:ln w="9525">
            <a:noFill/>
            <a:miter lim="800000"/>
            <a:headEnd/>
            <a:tailEnd/>
          </a:ln>
        </p:spPr>
      </p:pic>
      <p:sp>
        <p:nvSpPr>
          <p:cNvPr id="8" name="Slide Number Placeholder 7"/>
          <p:cNvSpPr>
            <a:spLocks noGrp="1"/>
          </p:cNvSpPr>
          <p:nvPr>
            <p:ph type="sldNum" sz="quarter" idx="12"/>
          </p:nvPr>
        </p:nvSpPr>
        <p:spPr/>
        <p:txBody>
          <a:bodyPr/>
          <a:lstStyle/>
          <a:p>
            <a:pPr>
              <a:defRPr/>
            </a:pPr>
            <a:fld id="{B91C6CD3-C4A9-4D15-B65D-EEC4649304E4}" type="slidenum">
              <a:rPr lang="en-US"/>
              <a:pPr>
                <a:defRPr/>
              </a:pPr>
              <a:t>29</a:t>
            </a:fld>
            <a:endParaRPr lang="en-US" dirty="0"/>
          </a:p>
        </p:txBody>
      </p:sp>
      <p:grpSp>
        <p:nvGrpSpPr>
          <p:cNvPr id="81926" name="Group 9"/>
          <p:cNvGrpSpPr>
            <a:grpSpLocks/>
          </p:cNvGrpSpPr>
          <p:nvPr/>
        </p:nvGrpSpPr>
        <p:grpSpPr bwMode="auto">
          <a:xfrm>
            <a:off x="1100138" y="1074738"/>
            <a:ext cx="6940550" cy="1252537"/>
            <a:chOff x="1100138" y="1074738"/>
            <a:chExt cx="6940550" cy="1252537"/>
          </a:xfrm>
        </p:grpSpPr>
        <p:pic>
          <p:nvPicPr>
            <p:cNvPr id="81927" name="Picture 6" descr="Untitled-1.jpg"/>
            <p:cNvPicPr>
              <a:picLocks noChangeAspect="1"/>
            </p:cNvPicPr>
            <p:nvPr/>
          </p:nvPicPr>
          <p:blipFill>
            <a:blip r:embed="rId4" cstate="print"/>
            <a:srcRect/>
            <a:stretch>
              <a:fillRect/>
            </a:stretch>
          </p:blipFill>
          <p:spPr bwMode="auto">
            <a:xfrm>
              <a:off x="1100138" y="1074738"/>
              <a:ext cx="6940550" cy="1252537"/>
            </a:xfrm>
            <a:prstGeom prst="rect">
              <a:avLst/>
            </a:prstGeom>
            <a:noFill/>
            <a:ln w="38100">
              <a:solidFill>
                <a:srgbClr val="DDDDFF"/>
              </a:solidFill>
              <a:miter lim="800000"/>
              <a:headEnd/>
              <a:tailEnd/>
            </a:ln>
          </p:spPr>
        </p:pic>
        <p:sp>
          <p:nvSpPr>
            <p:cNvPr id="9" name="TextBox 8"/>
            <p:cNvSpPr txBox="1"/>
            <p:nvPr/>
          </p:nvSpPr>
          <p:spPr>
            <a:xfrm>
              <a:off x="4845050" y="1182688"/>
              <a:ext cx="946150" cy="215900"/>
            </a:xfrm>
            <a:prstGeom prst="rect">
              <a:avLst/>
            </a:prstGeom>
            <a:solidFill>
              <a:schemeClr val="bg1"/>
            </a:solidFill>
          </p:spPr>
          <p:txBody>
            <a:bodyPr wrap="none" lIns="45720" tIns="0" rIns="45720" bIns="0" anchor="ctr">
              <a:spAutoFit/>
            </a:bodyPr>
            <a:lstStyle/>
            <a:p>
              <a:pPr algn="ctr" fontAlgn="auto">
                <a:spcBef>
                  <a:spcPts val="0"/>
                </a:spcBef>
                <a:spcAft>
                  <a:spcPts val="0"/>
                </a:spcAft>
                <a:defRPr/>
              </a:pPr>
              <a:r>
                <a:rPr lang="en-US" sz="1400" dirty="0">
                  <a:effectLst>
                    <a:outerShdw blurRad="38100" dist="38100" dir="2700000" algn="tl">
                      <a:srgbClr val="000000">
                        <a:alpha val="43137"/>
                      </a:srgbClr>
                    </a:outerShdw>
                  </a:effectLst>
                  <a:latin typeface="Arial" pitchFamily="34" charset="0"/>
                </a:rPr>
                <a:t>2013-2014</a:t>
              </a:r>
            </a:p>
          </p:txBody>
        </p:sp>
      </p:grpSp>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smtClean="0"/>
              <a:t>Types of Financial Aid </a:t>
            </a:r>
          </a:p>
        </p:txBody>
      </p:sp>
      <p:sp>
        <p:nvSpPr>
          <p:cNvPr id="33795" name="Rectangle 3"/>
          <p:cNvSpPr>
            <a:spLocks noGrp="1" noChangeArrowheads="1"/>
          </p:cNvSpPr>
          <p:nvPr>
            <p:ph type="body" idx="4294967295"/>
          </p:nvPr>
        </p:nvSpPr>
        <p:spPr>
          <a:xfrm>
            <a:off x="4038600" y="1905000"/>
            <a:ext cx="4419600" cy="4419600"/>
          </a:xfrm>
        </p:spPr>
        <p:txBody>
          <a:bodyPr anchor="ctr"/>
          <a:lstStyle/>
          <a:p>
            <a:pPr marL="457200" indent="-457200">
              <a:lnSpc>
                <a:spcPts val="3400"/>
              </a:lnSpc>
              <a:buSzPct val="130000"/>
            </a:pPr>
            <a:r>
              <a:rPr lang="en-US" sz="2800" b="1" smtClean="0">
                <a:latin typeface="Calibri" pitchFamily="34" charset="0"/>
                <a:ea typeface="ＭＳ Ｐゴシック" pitchFamily="34" charset="-128"/>
              </a:rPr>
              <a:t>Gift Aid </a:t>
            </a:r>
            <a:r>
              <a:rPr lang="en-US" sz="2800" smtClean="0">
                <a:latin typeface="Calibri" pitchFamily="34" charset="0"/>
                <a:ea typeface="ＭＳ Ｐゴシック" pitchFamily="34" charset="-128"/>
              </a:rPr>
              <a:t>- Grants or scholarships that do not need to be repaid</a:t>
            </a:r>
          </a:p>
          <a:p>
            <a:pPr marL="457200" indent="-457200">
              <a:lnSpc>
                <a:spcPts val="3400"/>
              </a:lnSpc>
              <a:spcBef>
                <a:spcPts val="1200"/>
              </a:spcBef>
              <a:buSzPct val="130000"/>
            </a:pPr>
            <a:r>
              <a:rPr lang="en-US" sz="2800" b="1" smtClean="0">
                <a:latin typeface="Calibri" pitchFamily="34" charset="0"/>
                <a:ea typeface="ＭＳ Ｐゴシック" pitchFamily="34" charset="-128"/>
              </a:rPr>
              <a:t>Work </a:t>
            </a:r>
            <a:r>
              <a:rPr lang="en-US" sz="2800" smtClean="0">
                <a:latin typeface="Calibri" pitchFamily="34" charset="0"/>
                <a:ea typeface="ＭＳ Ｐゴシック" pitchFamily="34" charset="-128"/>
              </a:rPr>
              <a:t>- Money earned by the student as payment for a job on or off campus</a:t>
            </a:r>
          </a:p>
          <a:p>
            <a:pPr marL="457200" indent="-457200">
              <a:lnSpc>
                <a:spcPts val="3400"/>
              </a:lnSpc>
              <a:spcBef>
                <a:spcPts val="1200"/>
              </a:spcBef>
              <a:buSzPct val="130000"/>
            </a:pPr>
            <a:r>
              <a:rPr lang="en-US" sz="2800" b="1" smtClean="0">
                <a:latin typeface="Calibri" pitchFamily="34" charset="0"/>
                <a:ea typeface="ＭＳ Ｐゴシック" pitchFamily="34" charset="-128"/>
              </a:rPr>
              <a:t>Loans </a:t>
            </a:r>
            <a:r>
              <a:rPr lang="en-US" sz="2800" smtClean="0">
                <a:latin typeface="Calibri" pitchFamily="34" charset="0"/>
                <a:ea typeface="ＭＳ Ｐゴシック" pitchFamily="34" charset="-128"/>
              </a:rPr>
              <a:t>- Borrowed money to be paid back, usually with interest</a:t>
            </a:r>
          </a:p>
          <a:p>
            <a:pPr marL="457200" indent="-457200">
              <a:lnSpc>
                <a:spcPts val="3400"/>
              </a:lnSpc>
              <a:buFontTx/>
              <a:buBlip>
                <a:blip r:embed="rId3"/>
              </a:buBlip>
            </a:pPr>
            <a:endParaRPr lang="en-US" sz="3600" smtClean="0">
              <a:latin typeface="Calibri" pitchFamily="34" charset="0"/>
              <a:ea typeface="ＭＳ Ｐゴシック" pitchFamily="34" charset="-128"/>
            </a:endParaRPr>
          </a:p>
        </p:txBody>
      </p:sp>
      <p:pic>
        <p:nvPicPr>
          <p:cNvPr id="7" name="Picture 13" descr="MPj04093680000[1]"/>
          <p:cNvPicPr>
            <a:picLocks noChangeAspect="1" noChangeArrowheads="1"/>
          </p:cNvPicPr>
          <p:nvPr/>
        </p:nvPicPr>
        <p:blipFill>
          <a:blip r:embed="rId4" cstate="print"/>
          <a:srcRect/>
          <a:stretch>
            <a:fillRect/>
          </a:stretch>
        </p:blipFill>
        <p:spPr bwMode="auto">
          <a:xfrm>
            <a:off x="533400" y="2133600"/>
            <a:ext cx="2936875" cy="2936875"/>
          </a:xfrm>
          <a:prstGeom prst="rect">
            <a:avLst/>
          </a:prstGeom>
          <a:noFill/>
          <a:ln w="9525">
            <a:noFill/>
            <a:miter lim="800000"/>
            <a:headEnd/>
            <a:tailEnd/>
          </a:ln>
          <a:effectLst>
            <a:outerShdw dist="139700" dir="2700000" algn="tl" rotWithShape="0">
              <a:srgbClr val="333333">
                <a:alpha val="64998"/>
              </a:srgbClr>
            </a:outerShdw>
          </a:effectLst>
        </p:spPr>
      </p:pic>
      <p:sp>
        <p:nvSpPr>
          <p:cNvPr id="6" name="Slide Number Placeholder 5"/>
          <p:cNvSpPr>
            <a:spLocks noGrp="1"/>
          </p:cNvSpPr>
          <p:nvPr>
            <p:ph type="sldNum" sz="quarter" idx="12"/>
          </p:nvPr>
        </p:nvSpPr>
        <p:spPr/>
        <p:txBody>
          <a:bodyPr/>
          <a:lstStyle/>
          <a:p>
            <a:pPr>
              <a:defRPr/>
            </a:pPr>
            <a:fld id="{BDA05A7C-B5B1-4BD0-B896-5D53665F9726}" type="slidenum">
              <a:rPr lang="en-US"/>
              <a:pPr>
                <a:defRPr/>
              </a:pPr>
              <a:t>3</a:t>
            </a:fld>
            <a:endParaRPr lang="en-US"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2"/>
          <p:cNvSpPr>
            <a:spLocks noGrp="1" noChangeArrowheads="1"/>
          </p:cNvSpPr>
          <p:nvPr>
            <p:ph type="title"/>
          </p:nvPr>
        </p:nvSpPr>
        <p:spPr>
          <a:xfrm>
            <a:off x="447675" y="55563"/>
            <a:ext cx="8793163" cy="1104900"/>
          </a:xfrm>
        </p:spPr>
        <p:txBody>
          <a:bodyPr>
            <a:normAutofit/>
          </a:bodyPr>
          <a:lstStyle/>
          <a:p>
            <a:pPr fontAlgn="auto">
              <a:spcAft>
                <a:spcPts val="0"/>
              </a:spcAft>
              <a:defRPr/>
            </a:pPr>
            <a:r>
              <a:rPr lang="en-US" sz="2800" dirty="0" smtClean="0">
                <a:effectLst>
                  <a:outerShdw blurRad="38100" dist="38100" dir="2700000" algn="tl">
                    <a:srgbClr val="000000">
                      <a:alpha val="43137"/>
                    </a:srgbClr>
                  </a:outerShdw>
                </a:effectLst>
                <a:ea typeface="ＭＳ Ｐゴシック" pitchFamily="34" charset="-128"/>
              </a:rPr>
              <a:t>Section 4 - College Students in the Parent Household</a:t>
            </a:r>
            <a:br>
              <a:rPr lang="en-US" sz="2800" dirty="0" smtClean="0">
                <a:effectLst>
                  <a:outerShdw blurRad="38100" dist="38100" dir="2700000" algn="tl">
                    <a:srgbClr val="000000">
                      <a:alpha val="43137"/>
                    </a:srgbClr>
                  </a:outerShdw>
                </a:effectLst>
                <a:ea typeface="ＭＳ Ｐゴシック" pitchFamily="34" charset="-128"/>
              </a:rPr>
            </a:br>
            <a:endParaRPr lang="en-US" sz="2800" dirty="0" smtClean="0">
              <a:effectLst>
                <a:outerShdw blurRad="38100" dist="38100" dir="2700000" algn="tl">
                  <a:srgbClr val="000000">
                    <a:alpha val="43137"/>
                  </a:srgbClr>
                </a:outerShdw>
              </a:effectLst>
              <a:ea typeface="ＭＳ Ｐゴシック" pitchFamily="34" charset="-128"/>
            </a:endParaRPr>
          </a:p>
        </p:txBody>
      </p:sp>
      <p:sp>
        <p:nvSpPr>
          <p:cNvPr id="82947" name="Rectangle 3"/>
          <p:cNvSpPr>
            <a:spLocks noGrp="1" noChangeArrowheads="1"/>
          </p:cNvSpPr>
          <p:nvPr>
            <p:ph type="body" sz="half" idx="4294967295"/>
          </p:nvPr>
        </p:nvSpPr>
        <p:spPr>
          <a:xfrm>
            <a:off x="801688" y="4800600"/>
            <a:ext cx="7419975" cy="998538"/>
          </a:xfrm>
        </p:spPr>
        <p:txBody>
          <a:bodyPr/>
          <a:lstStyle/>
          <a:p>
            <a:pPr marL="0" indent="0" algn="ctr">
              <a:spcBef>
                <a:spcPct val="30000"/>
              </a:spcBef>
              <a:buFontTx/>
              <a:buNone/>
            </a:pPr>
            <a:r>
              <a:rPr lang="en-US" sz="2200" b="1" smtClean="0">
                <a:latin typeface="Calibri" pitchFamily="34" charset="0"/>
                <a:ea typeface="ＭＳ Ｐゴシック" pitchFamily="34" charset="-128"/>
                <a:cs typeface="Arial" pitchFamily="34" charset="0"/>
              </a:rPr>
              <a:t>NOTE: Some financial aid offices will require proof that other family members are attending college</a:t>
            </a:r>
          </a:p>
        </p:txBody>
      </p:sp>
      <p:sp>
        <p:nvSpPr>
          <p:cNvPr id="82948" name="Rectangle 6"/>
          <p:cNvSpPr>
            <a:spLocks noChangeArrowheads="1"/>
          </p:cNvSpPr>
          <p:nvPr/>
        </p:nvSpPr>
        <p:spPr bwMode="auto">
          <a:xfrm>
            <a:off x="533400" y="2057400"/>
            <a:ext cx="8315325" cy="2820988"/>
          </a:xfrm>
          <a:prstGeom prst="rect">
            <a:avLst/>
          </a:prstGeom>
          <a:noFill/>
          <a:ln w="9525">
            <a:noFill/>
            <a:miter lim="800000"/>
            <a:headEnd/>
            <a:tailEnd/>
          </a:ln>
        </p:spPr>
        <p:txBody>
          <a:bodyPr lIns="92075" tIns="46038" rIns="92075" bIns="46038"/>
          <a:lstStyle/>
          <a:p>
            <a:pPr marL="342900" indent="-342900" eaLnBrk="0" hangingPunct="0">
              <a:buClr>
                <a:srgbClr val="4F81BD"/>
              </a:buClr>
              <a:buSzPct val="130000"/>
              <a:buFontTx/>
              <a:buChar char="•"/>
            </a:pPr>
            <a:r>
              <a:rPr lang="en-US" sz="2400" b="1">
                <a:latin typeface="Calibri" pitchFamily="34" charset="0"/>
              </a:rPr>
              <a:t>Always include the student even if he/she will attend college less than half-time in 2013-2014</a:t>
            </a:r>
          </a:p>
          <a:p>
            <a:pPr marL="342900" indent="-342900" eaLnBrk="0" hangingPunct="0">
              <a:buClr>
                <a:srgbClr val="4F81BD"/>
              </a:buClr>
              <a:buSzPct val="130000"/>
              <a:buFontTx/>
              <a:buChar char="•"/>
            </a:pPr>
            <a:r>
              <a:rPr lang="en-US" sz="2400" b="1">
                <a:latin typeface="Calibri" pitchFamily="34" charset="0"/>
              </a:rPr>
              <a:t>Include other household members only if they will attend at least half-time in 2013-2014 in a program that leads to a college degree or certificate</a:t>
            </a:r>
          </a:p>
          <a:p>
            <a:pPr marL="342900" indent="-342900" eaLnBrk="0" hangingPunct="0">
              <a:buClr>
                <a:srgbClr val="4F81BD"/>
              </a:buClr>
              <a:buSzPct val="130000"/>
              <a:buFontTx/>
              <a:buChar char="•"/>
            </a:pPr>
            <a:r>
              <a:rPr lang="en-US" sz="2400" b="1">
                <a:latin typeface="Calibri" pitchFamily="34" charset="0"/>
              </a:rPr>
              <a:t>Never include the parents in the number in college</a:t>
            </a:r>
          </a:p>
        </p:txBody>
      </p:sp>
      <p:pic>
        <p:nvPicPr>
          <p:cNvPr id="82949" name="Picture 5" descr="Untitled-1.jpg"/>
          <p:cNvPicPr>
            <a:picLocks noChangeAspect="1"/>
          </p:cNvPicPr>
          <p:nvPr/>
        </p:nvPicPr>
        <p:blipFill>
          <a:blip r:embed="rId3" cstate="print"/>
          <a:srcRect b="38838"/>
          <a:stretch>
            <a:fillRect/>
          </a:stretch>
        </p:blipFill>
        <p:spPr bwMode="auto">
          <a:xfrm>
            <a:off x="668338" y="838200"/>
            <a:ext cx="7804150" cy="935038"/>
          </a:xfrm>
          <a:prstGeom prst="rect">
            <a:avLst/>
          </a:prstGeom>
          <a:noFill/>
          <a:ln w="38100">
            <a:solidFill>
              <a:srgbClr val="DDDDFF"/>
            </a:solidFill>
            <a:miter lim="800000"/>
            <a:headEnd/>
            <a:tailEnd/>
          </a:ln>
        </p:spPr>
      </p:pic>
      <p:sp>
        <p:nvSpPr>
          <p:cNvPr id="7" name="Slide Number Placeholder 6"/>
          <p:cNvSpPr>
            <a:spLocks noGrp="1"/>
          </p:cNvSpPr>
          <p:nvPr>
            <p:ph type="sldNum" sz="quarter" idx="12"/>
          </p:nvPr>
        </p:nvSpPr>
        <p:spPr/>
        <p:txBody>
          <a:bodyPr/>
          <a:lstStyle/>
          <a:p>
            <a:pPr>
              <a:defRPr/>
            </a:pPr>
            <a:fld id="{5EE80C07-EBF5-4A72-AB6C-1E67EA68B531}" type="slidenum">
              <a:rPr lang="en-US"/>
              <a:pPr>
                <a:defRPr/>
              </a:pPr>
              <a:t>30</a:t>
            </a:fld>
            <a:endParaRPr lang="en-US" dirty="0"/>
          </a:p>
        </p:txBody>
      </p:sp>
      <p:sp>
        <p:nvSpPr>
          <p:cNvPr id="8" name="TextBox 7"/>
          <p:cNvSpPr txBox="1"/>
          <p:nvPr/>
        </p:nvSpPr>
        <p:spPr>
          <a:xfrm>
            <a:off x="800100" y="1155700"/>
            <a:ext cx="488950" cy="215900"/>
          </a:xfrm>
          <a:prstGeom prst="rect">
            <a:avLst/>
          </a:prstGeom>
          <a:solidFill>
            <a:schemeClr val="bg1"/>
          </a:solidFill>
        </p:spPr>
        <p:txBody>
          <a:bodyPr wrap="none" lIns="45720" tIns="0" rIns="45720" bIns="0" anchor="ctr">
            <a:spAutoFit/>
          </a:bodyPr>
          <a:lstStyle/>
          <a:p>
            <a:pPr algn="ctr" fontAlgn="auto">
              <a:spcBef>
                <a:spcPts val="0"/>
              </a:spcBef>
              <a:spcAft>
                <a:spcPts val="0"/>
              </a:spcAft>
              <a:defRPr/>
            </a:pPr>
            <a:r>
              <a:rPr lang="en-US" sz="1400" dirty="0">
                <a:effectLst>
                  <a:outerShdw blurRad="38100" dist="38100" dir="2700000" algn="tl">
                    <a:srgbClr val="000000">
                      <a:alpha val="43137"/>
                    </a:srgbClr>
                  </a:outerShdw>
                </a:effectLst>
                <a:latin typeface="Arial" pitchFamily="34" charset="0"/>
              </a:rPr>
              <a:t>2013</a:t>
            </a:r>
          </a:p>
        </p:txBody>
      </p:sp>
      <p:sp>
        <p:nvSpPr>
          <p:cNvPr id="9" name="TextBox 8"/>
          <p:cNvSpPr txBox="1"/>
          <p:nvPr/>
        </p:nvSpPr>
        <p:spPr>
          <a:xfrm>
            <a:off x="2427288" y="1130300"/>
            <a:ext cx="588962" cy="215900"/>
          </a:xfrm>
          <a:prstGeom prst="rect">
            <a:avLst/>
          </a:prstGeom>
          <a:solidFill>
            <a:schemeClr val="bg1"/>
          </a:solidFill>
        </p:spPr>
        <p:txBody>
          <a:bodyPr wrap="none" lIns="45720" tIns="0" rIns="45720" bIns="0" anchor="ctr">
            <a:spAutoFit/>
          </a:bodyPr>
          <a:lstStyle/>
          <a:p>
            <a:pPr algn="ctr" fontAlgn="auto">
              <a:spcBef>
                <a:spcPts val="0"/>
              </a:spcBef>
              <a:spcAft>
                <a:spcPts val="0"/>
              </a:spcAft>
              <a:defRPr/>
            </a:pPr>
            <a:r>
              <a:rPr lang="en-US" sz="1400" dirty="0">
                <a:effectLst>
                  <a:outerShdw blurRad="38100" dist="38100" dir="2700000" algn="tl">
                    <a:srgbClr val="000000">
                      <a:alpha val="43137"/>
                    </a:srgbClr>
                  </a:outerShdw>
                </a:effectLst>
                <a:latin typeface="Arial" pitchFamily="34" charset="0"/>
              </a:rPr>
              <a:t>2014?</a:t>
            </a:r>
          </a:p>
        </p:txBody>
      </p:sp>
    </p:spTree>
  </p:cSld>
  <p:clrMapOvr>
    <a:masterClrMapping/>
  </p:clrMapOvr>
  <p:transition spd="med">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990600"/>
            <a:ext cx="7467600" cy="1600200"/>
          </a:xfrm>
          <a:prstGeom prst="rect">
            <a:avLst/>
          </a:prstGeom>
          <a:solidFill>
            <a:schemeClr val="bg1"/>
          </a:solidFill>
          <a:ln w="38100">
            <a:solidFill>
              <a:srgbClr val="DDDD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1204" name="Rectangle 2"/>
          <p:cNvSpPr>
            <a:spLocks noGrp="1" noChangeArrowheads="1"/>
          </p:cNvSpPr>
          <p:nvPr>
            <p:ph type="title"/>
          </p:nvPr>
        </p:nvSpPr>
        <p:spPr>
          <a:xfrm>
            <a:off x="430213" y="84138"/>
            <a:ext cx="8920162" cy="1104900"/>
          </a:xfrm>
        </p:spPr>
        <p:txBody>
          <a:bodyPr>
            <a:normAutofit/>
          </a:bodyPr>
          <a:lstStyle/>
          <a:p>
            <a:pPr fontAlgn="auto">
              <a:spcAft>
                <a:spcPts val="0"/>
              </a:spcAft>
              <a:defRPr/>
            </a:pPr>
            <a:r>
              <a:rPr lang="en-US" sz="2800" dirty="0" smtClean="0">
                <a:effectLst>
                  <a:outerShdw blurRad="38100" dist="38100" dir="2700000" algn="tl">
                    <a:srgbClr val="000000">
                      <a:alpha val="43137"/>
                    </a:srgbClr>
                  </a:outerShdw>
                </a:effectLst>
                <a:ea typeface="ＭＳ Ｐゴシック" pitchFamily="34" charset="-128"/>
              </a:rPr>
              <a:t>Section 5 - Parents’ 2012 Tax Return Filing Status</a:t>
            </a:r>
            <a:br>
              <a:rPr lang="en-US" sz="2800" dirty="0" smtClean="0">
                <a:effectLst>
                  <a:outerShdw blurRad="38100" dist="38100" dir="2700000" algn="tl">
                    <a:srgbClr val="000000">
                      <a:alpha val="43137"/>
                    </a:srgbClr>
                  </a:outerShdw>
                </a:effectLst>
                <a:ea typeface="ＭＳ Ｐゴシック" pitchFamily="34" charset="-128"/>
              </a:rPr>
            </a:br>
            <a:endParaRPr lang="en-US" sz="2800" dirty="0" smtClean="0">
              <a:effectLst>
                <a:outerShdw blurRad="38100" dist="38100" dir="2700000" algn="tl">
                  <a:srgbClr val="000000">
                    <a:alpha val="43137"/>
                  </a:srgbClr>
                </a:outerShdw>
              </a:effectLst>
              <a:ea typeface="ＭＳ Ｐゴシック" pitchFamily="34" charset="-128"/>
            </a:endParaRPr>
          </a:p>
        </p:txBody>
      </p:sp>
      <p:sp>
        <p:nvSpPr>
          <p:cNvPr id="84996" name="Rectangle 5"/>
          <p:cNvSpPr>
            <a:spLocks noChangeArrowheads="1"/>
          </p:cNvSpPr>
          <p:nvPr/>
        </p:nvSpPr>
        <p:spPr bwMode="auto">
          <a:xfrm>
            <a:off x="290513" y="3006725"/>
            <a:ext cx="8586787" cy="2713038"/>
          </a:xfrm>
          <a:prstGeom prst="rect">
            <a:avLst/>
          </a:prstGeom>
          <a:noFill/>
          <a:ln w="9525">
            <a:noFill/>
            <a:miter lim="800000"/>
            <a:headEnd/>
            <a:tailEnd/>
          </a:ln>
        </p:spPr>
        <p:txBody>
          <a:bodyPr lIns="92075" tIns="46038" rIns="92075" bIns="46038"/>
          <a:lstStyle/>
          <a:p>
            <a:pPr marL="342900" indent="-342900" eaLnBrk="0" hangingPunct="0">
              <a:lnSpc>
                <a:spcPct val="90000"/>
              </a:lnSpc>
              <a:spcBef>
                <a:spcPct val="25000"/>
              </a:spcBef>
              <a:buClr>
                <a:srgbClr val="4F81BD"/>
              </a:buClr>
              <a:buFont typeface="Symbol" pitchFamily="18" charset="2"/>
              <a:buChar char="·"/>
            </a:pPr>
            <a:r>
              <a:rPr lang="en-US" sz="2200" b="1">
                <a:latin typeface="Calibri" pitchFamily="34" charset="0"/>
              </a:rPr>
              <a:t>The parents will be asked to provide information about their tax filing status for 2012:</a:t>
            </a:r>
          </a:p>
          <a:p>
            <a:pPr marL="798513" lvl="1" indent="-341313" eaLnBrk="0" hangingPunct="0">
              <a:lnSpc>
                <a:spcPct val="90000"/>
              </a:lnSpc>
              <a:spcBef>
                <a:spcPct val="25000"/>
              </a:spcBef>
              <a:buClr>
                <a:srgbClr val="CC9900"/>
              </a:buClr>
              <a:buSzPct val="75000"/>
              <a:buFont typeface="Symbol" pitchFamily="18" charset="2"/>
              <a:buChar char="·"/>
            </a:pPr>
            <a:r>
              <a:rPr lang="en-US" sz="2000" b="1">
                <a:latin typeface="Calibri" pitchFamily="34" charset="0"/>
              </a:rPr>
              <a:t>If parents have completed a 2012 federal income tax return, select “Already completed”</a:t>
            </a:r>
          </a:p>
          <a:p>
            <a:pPr marL="798513" lvl="1" indent="-341313" eaLnBrk="0" hangingPunct="0">
              <a:lnSpc>
                <a:spcPct val="90000"/>
              </a:lnSpc>
              <a:spcBef>
                <a:spcPct val="25000"/>
              </a:spcBef>
              <a:buClr>
                <a:srgbClr val="CC9900"/>
              </a:buClr>
              <a:buSzPct val="75000"/>
              <a:buFont typeface="Symbol" pitchFamily="18" charset="2"/>
              <a:buChar char="·"/>
            </a:pPr>
            <a:r>
              <a:rPr lang="en-US" sz="2000" b="1">
                <a:latin typeface="Calibri" pitchFamily="34" charset="0"/>
              </a:rPr>
              <a:t>If they have not as yet filed, but plan to file a 2012 federal income tax return, select “Will file”</a:t>
            </a:r>
          </a:p>
          <a:p>
            <a:pPr marL="798513" lvl="1" indent="-341313" eaLnBrk="0" hangingPunct="0">
              <a:lnSpc>
                <a:spcPct val="90000"/>
              </a:lnSpc>
              <a:spcBef>
                <a:spcPct val="25000"/>
              </a:spcBef>
              <a:buClr>
                <a:srgbClr val="CC9900"/>
              </a:buClr>
              <a:buSzPct val="75000"/>
              <a:buFont typeface="Symbol" pitchFamily="18" charset="2"/>
              <a:buChar char="·"/>
            </a:pPr>
            <a:r>
              <a:rPr lang="en-US" sz="2000" b="1">
                <a:latin typeface="Calibri" pitchFamily="34" charset="0"/>
              </a:rPr>
              <a:t>If they have not, nor will not, file a 2012 federal income tax return and are not required to do so, select “Not going to file”</a:t>
            </a:r>
          </a:p>
        </p:txBody>
      </p:sp>
      <p:sp>
        <p:nvSpPr>
          <p:cNvPr id="6" name="Slide Number Placeholder 5"/>
          <p:cNvSpPr>
            <a:spLocks noGrp="1"/>
          </p:cNvSpPr>
          <p:nvPr>
            <p:ph type="sldNum" sz="quarter" idx="12"/>
          </p:nvPr>
        </p:nvSpPr>
        <p:spPr/>
        <p:txBody>
          <a:bodyPr/>
          <a:lstStyle/>
          <a:p>
            <a:pPr>
              <a:defRPr/>
            </a:pPr>
            <a:fld id="{372260C3-B252-4D64-A356-3C1BE380A0A4}" type="slidenum">
              <a:rPr lang="en-US"/>
              <a:pPr>
                <a:defRPr/>
              </a:pPr>
              <a:t>31</a:t>
            </a:fld>
            <a:endParaRPr lang="en-US" dirty="0"/>
          </a:p>
        </p:txBody>
      </p:sp>
      <p:grpSp>
        <p:nvGrpSpPr>
          <p:cNvPr id="84998" name="Group 8"/>
          <p:cNvGrpSpPr>
            <a:grpSpLocks/>
          </p:cNvGrpSpPr>
          <p:nvPr/>
        </p:nvGrpSpPr>
        <p:grpSpPr bwMode="auto">
          <a:xfrm>
            <a:off x="1003300" y="1077913"/>
            <a:ext cx="7286625" cy="1243012"/>
            <a:chOff x="927100" y="1077913"/>
            <a:chExt cx="7286625" cy="1242299"/>
          </a:xfrm>
        </p:grpSpPr>
        <p:pic>
          <p:nvPicPr>
            <p:cNvPr id="85000" name="Picture 14" descr="Untitled-1.jpg"/>
            <p:cNvPicPr>
              <a:picLocks noChangeAspect="1"/>
            </p:cNvPicPr>
            <p:nvPr/>
          </p:nvPicPr>
          <p:blipFill>
            <a:blip r:embed="rId3" cstate="print"/>
            <a:srcRect b="20309"/>
            <a:stretch>
              <a:fillRect/>
            </a:stretch>
          </p:blipFill>
          <p:spPr bwMode="auto">
            <a:xfrm>
              <a:off x="927100" y="1077913"/>
              <a:ext cx="7286625" cy="1242299"/>
            </a:xfrm>
            <a:prstGeom prst="rect">
              <a:avLst/>
            </a:prstGeom>
            <a:noFill/>
            <a:ln w="38100">
              <a:noFill/>
              <a:miter lim="800000"/>
              <a:headEnd/>
              <a:tailEnd/>
            </a:ln>
          </p:spPr>
        </p:pic>
        <p:sp>
          <p:nvSpPr>
            <p:cNvPr id="8" name="TextBox 7"/>
            <p:cNvSpPr txBox="1"/>
            <p:nvPr/>
          </p:nvSpPr>
          <p:spPr>
            <a:xfrm>
              <a:off x="1428750" y="1184214"/>
              <a:ext cx="488950" cy="214190"/>
            </a:xfrm>
            <a:prstGeom prst="rect">
              <a:avLst/>
            </a:prstGeom>
            <a:solidFill>
              <a:schemeClr val="bg1"/>
            </a:solidFill>
            <a:ln>
              <a:noFill/>
            </a:ln>
          </p:spPr>
          <p:txBody>
            <a:bodyPr wrap="none" lIns="45720" tIns="0" rIns="45720" bIns="0" anchor="ctr">
              <a:spAutoFit/>
            </a:bodyPr>
            <a:lstStyle/>
            <a:p>
              <a:pPr algn="ctr" fontAlgn="auto">
                <a:spcBef>
                  <a:spcPts val="0"/>
                </a:spcBef>
                <a:spcAft>
                  <a:spcPts val="0"/>
                </a:spcAft>
                <a:defRPr/>
              </a:pPr>
              <a:r>
                <a:rPr lang="en-US" sz="1400" dirty="0">
                  <a:effectLst>
                    <a:outerShdw blurRad="38100" dist="38100" dir="2700000" algn="tl">
                      <a:srgbClr val="000000">
                        <a:alpha val="43137"/>
                      </a:srgbClr>
                    </a:outerShdw>
                  </a:effectLst>
                  <a:latin typeface="Arial" pitchFamily="34" charset="0"/>
                </a:rPr>
                <a:t>2012</a:t>
              </a:r>
            </a:p>
          </p:txBody>
        </p:sp>
      </p:grpSp>
      <p:pic>
        <p:nvPicPr>
          <p:cNvPr id="84999" name="Picture 14" descr="Untitled-1.jpg"/>
          <p:cNvPicPr>
            <a:picLocks noChangeAspect="1"/>
          </p:cNvPicPr>
          <p:nvPr/>
        </p:nvPicPr>
        <p:blipFill>
          <a:blip r:embed="rId3" cstate="print"/>
          <a:srcRect t="53055"/>
          <a:stretch>
            <a:fillRect/>
          </a:stretch>
        </p:blipFill>
        <p:spPr bwMode="auto">
          <a:xfrm>
            <a:off x="1003300" y="1685925"/>
            <a:ext cx="7286625" cy="731838"/>
          </a:xfrm>
          <a:prstGeom prst="rect">
            <a:avLst/>
          </a:prstGeom>
          <a:noFill/>
          <a:ln w="38100">
            <a:noFill/>
            <a:miter lim="800000"/>
            <a:headEnd/>
            <a:tailEnd/>
          </a:ln>
        </p:spPr>
      </p:pic>
    </p:spTree>
  </p:cSld>
  <p:clrMapOvr>
    <a:masterClrMapping/>
  </p:clrMapOvr>
  <p:transition spd="med">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2"/>
          <p:cNvSpPr>
            <a:spLocks noGrp="1" noChangeArrowheads="1"/>
          </p:cNvSpPr>
          <p:nvPr>
            <p:ph type="title"/>
          </p:nvPr>
        </p:nvSpPr>
        <p:spPr>
          <a:xfrm>
            <a:off x="914400" y="152400"/>
            <a:ext cx="6019800" cy="1143000"/>
          </a:xfrm>
        </p:spPr>
        <p:txBody>
          <a:bodyPr>
            <a:normAutofit fontScale="90000"/>
          </a:bodyPr>
          <a:lstStyle/>
          <a:p>
            <a:pPr fontAlgn="auto">
              <a:spcAft>
                <a:spcPts val="0"/>
              </a:spcAft>
              <a:defRPr/>
            </a:pPr>
            <a:r>
              <a:rPr lang="en-US" dirty="0" smtClean="0"/>
              <a:t>Section 5</a:t>
            </a:r>
            <a:br>
              <a:rPr lang="en-US" dirty="0" smtClean="0"/>
            </a:br>
            <a:r>
              <a:rPr lang="en-US" dirty="0" smtClean="0"/>
              <a:t>IRS Data Retrieval</a:t>
            </a:r>
          </a:p>
        </p:txBody>
      </p:sp>
      <p:sp>
        <p:nvSpPr>
          <p:cNvPr id="86019" name="Content Placeholder 5"/>
          <p:cNvSpPr>
            <a:spLocks noGrp="1"/>
          </p:cNvSpPr>
          <p:nvPr>
            <p:ph sz="half" idx="4294967295"/>
          </p:nvPr>
        </p:nvSpPr>
        <p:spPr>
          <a:xfrm>
            <a:off x="76200" y="1676400"/>
            <a:ext cx="4343400" cy="4492625"/>
          </a:xfrm>
        </p:spPr>
        <p:txBody>
          <a:bodyPr/>
          <a:lstStyle/>
          <a:p>
            <a:pPr marL="225425" lvl="1" indent="-225425">
              <a:spcBef>
                <a:spcPts val="600"/>
              </a:spcBef>
              <a:buClr>
                <a:srgbClr val="4F81BD"/>
              </a:buClr>
              <a:buFont typeface="Symbol" pitchFamily="18" charset="2"/>
              <a:buChar char="·"/>
            </a:pPr>
            <a:r>
              <a:rPr lang="en-US" sz="1600" b="1" smtClean="0">
                <a:latin typeface="Calibri" pitchFamily="34" charset="0"/>
                <a:ea typeface="ＭＳ Ｐゴシック" pitchFamily="34" charset="-128"/>
                <a:cs typeface="Arial" pitchFamily="34" charset="0"/>
              </a:rPr>
              <a:t>This question asks if parents have completed their 2012 IRS income tax return</a:t>
            </a:r>
          </a:p>
          <a:p>
            <a:pPr marL="225425" lvl="1" indent="-225425">
              <a:spcBef>
                <a:spcPts val="600"/>
              </a:spcBef>
              <a:buClr>
                <a:srgbClr val="4F81BD"/>
              </a:buClr>
              <a:buFont typeface="Symbol" pitchFamily="18" charset="2"/>
              <a:buChar char="·"/>
            </a:pPr>
            <a:r>
              <a:rPr lang="en-US" sz="1600" b="1" smtClean="0">
                <a:latin typeface="Calibri" pitchFamily="34" charset="0"/>
                <a:ea typeface="ＭＳ Ｐゴシック" pitchFamily="34" charset="-128"/>
                <a:cs typeface="Arial" pitchFamily="34" charset="0"/>
              </a:rPr>
              <a:t>If parent(s) answer “Already completed,” they will be given the option to transfer their 2012 income tax information directly from IRS records to the FOTW</a:t>
            </a:r>
          </a:p>
          <a:p>
            <a:pPr marL="225425" lvl="1" indent="-225425">
              <a:spcBef>
                <a:spcPts val="600"/>
              </a:spcBef>
              <a:buClr>
                <a:srgbClr val="4F81BD"/>
              </a:buClr>
              <a:buFont typeface="Symbol" pitchFamily="18" charset="2"/>
              <a:buChar char="·"/>
            </a:pPr>
            <a:r>
              <a:rPr lang="en-US" sz="1600" b="1" smtClean="0">
                <a:latin typeface="Calibri" pitchFamily="34" charset="0"/>
                <a:ea typeface="ＭＳ Ｐゴシック" pitchFamily="34" charset="-128"/>
                <a:cs typeface="Arial" pitchFamily="34" charset="0"/>
              </a:rPr>
              <a:t>If parents indicate that they have recently filed their 2012 taxes, they may not be able to access their IRS data if they have filed taxes electronically within the last three weeks or by mail within the last eight weeks</a:t>
            </a:r>
          </a:p>
          <a:p>
            <a:pPr marL="225425" lvl="1" indent="-225425">
              <a:spcBef>
                <a:spcPts val="600"/>
              </a:spcBef>
              <a:buClr>
                <a:srgbClr val="4F81BD"/>
              </a:buClr>
              <a:buFont typeface="Symbol" pitchFamily="18" charset="2"/>
              <a:buChar char="·"/>
            </a:pPr>
            <a:r>
              <a:rPr lang="en-US" sz="1600" b="1" smtClean="0">
                <a:latin typeface="Calibri" pitchFamily="34" charset="0"/>
                <a:ea typeface="ＭＳ Ｐゴシック" pitchFamily="34" charset="-128"/>
                <a:cs typeface="Arial" pitchFamily="34" charset="0"/>
              </a:rPr>
              <a:t>Instead, they should use their actual 2012 IRS tax return to complete the FOTW so the student does not miss any important financial aid deadlines</a:t>
            </a:r>
          </a:p>
          <a:p>
            <a:pPr marL="225425" lvl="1" indent="-225425">
              <a:spcBef>
                <a:spcPts val="600"/>
              </a:spcBef>
              <a:buFontTx/>
              <a:buChar char="•"/>
            </a:pPr>
            <a:endParaRPr lang="en-US" sz="1600" b="1" smtClean="0">
              <a:latin typeface="Calibri" pitchFamily="34" charset="0"/>
              <a:ea typeface="ＭＳ Ｐゴシック" pitchFamily="34" charset="-128"/>
              <a:cs typeface="Arial" pitchFamily="34" charset="0"/>
            </a:endParaRPr>
          </a:p>
          <a:p>
            <a:pPr marL="225425" lvl="1" indent="-225425">
              <a:spcBef>
                <a:spcPts val="600"/>
              </a:spcBef>
            </a:pPr>
            <a:endParaRPr lang="en-US" sz="1600" b="1" smtClean="0">
              <a:latin typeface="Calibri" pitchFamily="34" charset="0"/>
              <a:ea typeface="ＭＳ Ｐゴシック" pitchFamily="34" charset="-128"/>
              <a:cs typeface="Arial" pitchFamily="34" charset="0"/>
            </a:endParaRPr>
          </a:p>
          <a:p>
            <a:pPr marL="225425" lvl="1" indent="-225425" algn="ctr">
              <a:spcBef>
                <a:spcPts val="600"/>
              </a:spcBef>
            </a:pPr>
            <a:endParaRPr lang="en-US" sz="1600" b="1" smtClean="0">
              <a:latin typeface="Calibri" pitchFamily="34" charset="0"/>
              <a:ea typeface="ＭＳ Ｐゴシック" pitchFamily="34" charset="-128"/>
              <a:cs typeface="Arial" pitchFamily="34" charset="0"/>
            </a:endParaRPr>
          </a:p>
          <a:p>
            <a:pPr marL="225425" indent="-225425">
              <a:spcBef>
                <a:spcPts val="600"/>
              </a:spcBef>
            </a:pPr>
            <a:endParaRPr lang="en-US" sz="1600" b="1" smtClean="0">
              <a:latin typeface="Calibri" pitchFamily="34" charset="0"/>
              <a:ea typeface="ＭＳ Ｐゴシック" pitchFamily="34" charset="-128"/>
              <a:cs typeface="Arial" pitchFamily="34" charset="0"/>
            </a:endParaRPr>
          </a:p>
        </p:txBody>
      </p:sp>
      <p:pic>
        <p:nvPicPr>
          <p:cNvPr id="7" name="Picture 3"/>
          <p:cNvPicPr>
            <a:picLocks noChangeArrowheads="1"/>
          </p:cNvPicPr>
          <p:nvPr/>
        </p:nvPicPr>
        <p:blipFill>
          <a:blip r:embed="rId3" cstate="print"/>
          <a:srcRect/>
          <a:stretch>
            <a:fillRect/>
          </a:stretch>
        </p:blipFill>
        <p:spPr bwMode="auto">
          <a:xfrm>
            <a:off x="6923088" y="0"/>
            <a:ext cx="1192212" cy="1530350"/>
          </a:xfrm>
          <a:prstGeom prst="rect">
            <a:avLst/>
          </a:prstGeom>
          <a:noFill/>
          <a:ln w="9525">
            <a:noFill/>
            <a:miter lim="800000"/>
            <a:headEnd/>
            <a:tailEnd/>
          </a:ln>
        </p:spPr>
      </p:pic>
      <p:pic>
        <p:nvPicPr>
          <p:cNvPr id="86021" name="Picture 2"/>
          <p:cNvPicPr>
            <a:picLocks noChangeAspect="1" noChangeArrowheads="1"/>
          </p:cNvPicPr>
          <p:nvPr/>
        </p:nvPicPr>
        <p:blipFill>
          <a:blip r:embed="rId4" cstate="print"/>
          <a:srcRect l="27321" t="29539" r="38846" b="17982"/>
          <a:stretch>
            <a:fillRect/>
          </a:stretch>
        </p:blipFill>
        <p:spPr bwMode="auto">
          <a:xfrm>
            <a:off x="4505325" y="1914525"/>
            <a:ext cx="4454525" cy="3886200"/>
          </a:xfrm>
          <a:prstGeom prst="rect">
            <a:avLst/>
          </a:prstGeom>
          <a:noFill/>
          <a:ln w="38100">
            <a:solidFill>
              <a:srgbClr val="DDDDFF"/>
            </a:solidFill>
            <a:miter lim="800000"/>
            <a:headEnd/>
            <a:tailEnd/>
          </a:ln>
          <a:effectLst/>
        </p:spPr>
      </p:pic>
      <p:sp>
        <p:nvSpPr>
          <p:cNvPr id="14" name="Slide Number Placeholder 5"/>
          <p:cNvSpPr>
            <a:spLocks noGrp="1"/>
          </p:cNvSpPr>
          <p:nvPr>
            <p:ph type="sldNum" sz="quarter" idx="12"/>
          </p:nvPr>
        </p:nvSpPr>
        <p:spPr/>
        <p:txBody>
          <a:bodyPr/>
          <a:lstStyle/>
          <a:p>
            <a:pPr>
              <a:defRPr/>
            </a:pPr>
            <a:fld id="{C758AA5C-86D8-467A-94D4-F45FB8442FE8}" type="slidenum">
              <a:rPr lang="en-US"/>
              <a:pPr>
                <a:defRPr/>
              </a:pPr>
              <a:t>32</a:t>
            </a:fld>
            <a:endParaRPr lang="en-US"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Rectangle 2"/>
          <p:cNvSpPr>
            <a:spLocks noGrp="1" noChangeArrowheads="1"/>
          </p:cNvSpPr>
          <p:nvPr>
            <p:ph type="title"/>
          </p:nvPr>
        </p:nvSpPr>
        <p:spPr>
          <a:xfrm>
            <a:off x="433388" y="84138"/>
            <a:ext cx="8453437" cy="1104900"/>
          </a:xfrm>
        </p:spPr>
        <p:txBody>
          <a:bodyPr>
            <a:normAutofit/>
          </a:bodyPr>
          <a:lstStyle/>
          <a:p>
            <a:pPr fontAlgn="auto">
              <a:spcAft>
                <a:spcPts val="0"/>
              </a:spcAft>
              <a:defRPr/>
            </a:pPr>
            <a:r>
              <a:rPr lang="en-US" sz="2800" dirty="0" smtClean="0">
                <a:effectLst>
                  <a:outerShdw blurRad="38100" dist="38100" dir="2700000" algn="tl">
                    <a:srgbClr val="000000">
                      <a:alpha val="43137"/>
                    </a:srgbClr>
                  </a:outerShdw>
                </a:effectLst>
                <a:ea typeface="ＭＳ Ｐゴシック" pitchFamily="34" charset="-128"/>
              </a:rPr>
              <a:t>Section 5 – Parents’ 2012 Adjusted Gross Income</a:t>
            </a:r>
            <a:br>
              <a:rPr lang="en-US" sz="2800" dirty="0" smtClean="0">
                <a:effectLst>
                  <a:outerShdw blurRad="38100" dist="38100" dir="2700000" algn="tl">
                    <a:srgbClr val="000000">
                      <a:alpha val="43137"/>
                    </a:srgbClr>
                  </a:outerShdw>
                </a:effectLst>
                <a:ea typeface="ＭＳ Ｐゴシック" pitchFamily="34" charset="-128"/>
              </a:rPr>
            </a:br>
            <a:endParaRPr lang="en-US" sz="2800" dirty="0" smtClean="0">
              <a:effectLst>
                <a:outerShdw blurRad="38100" dist="38100" dir="2700000" algn="tl">
                  <a:srgbClr val="000000">
                    <a:alpha val="43137"/>
                  </a:srgbClr>
                </a:outerShdw>
              </a:effectLst>
              <a:ea typeface="ＭＳ Ｐゴシック" pitchFamily="34" charset="-128"/>
            </a:endParaRPr>
          </a:p>
        </p:txBody>
      </p:sp>
      <p:sp>
        <p:nvSpPr>
          <p:cNvPr id="87043" name="Rectangle 6"/>
          <p:cNvSpPr>
            <a:spLocks noChangeArrowheads="1"/>
          </p:cNvSpPr>
          <p:nvPr/>
        </p:nvSpPr>
        <p:spPr bwMode="auto">
          <a:xfrm>
            <a:off x="481013" y="2211388"/>
            <a:ext cx="8586787" cy="3519487"/>
          </a:xfrm>
          <a:prstGeom prst="rect">
            <a:avLst/>
          </a:prstGeom>
          <a:noFill/>
          <a:ln w="9525">
            <a:noFill/>
            <a:miter lim="800000"/>
            <a:headEnd/>
            <a:tailEnd/>
          </a:ln>
        </p:spPr>
        <p:txBody>
          <a:bodyPr lIns="92075" tIns="46038" rIns="92075" bIns="46038"/>
          <a:lstStyle/>
          <a:p>
            <a:pPr marL="342900" indent="-342900" eaLnBrk="0" hangingPunct="0">
              <a:buClr>
                <a:srgbClr val="4F81BD"/>
              </a:buClr>
              <a:buSzPct val="130000"/>
              <a:buFontTx/>
              <a:buChar char="•"/>
            </a:pPr>
            <a:r>
              <a:rPr lang="en-US" sz="2600" b="1">
                <a:latin typeface="Calibri" pitchFamily="34" charset="0"/>
              </a:rPr>
              <a:t>If the student’s parents have not yet filed their 2012 federal tax return, use estimated 2012 information for this question </a:t>
            </a:r>
          </a:p>
          <a:p>
            <a:pPr marL="342900" indent="-342900" eaLnBrk="0" hangingPunct="0">
              <a:buClr>
                <a:srgbClr val="4F81BD"/>
              </a:buClr>
              <a:buSzPct val="130000"/>
              <a:buFontTx/>
              <a:buChar char="•"/>
            </a:pPr>
            <a:r>
              <a:rPr lang="en-US" sz="2600" b="1">
                <a:latin typeface="Calibri" pitchFamily="34" charset="0"/>
              </a:rPr>
              <a:t>The “Income Estimator” on the FOTW may help      calculate this amount</a:t>
            </a:r>
          </a:p>
          <a:p>
            <a:pPr marL="342900" indent="-342900" eaLnBrk="0" hangingPunct="0">
              <a:buClr>
                <a:srgbClr val="4F81BD"/>
              </a:buClr>
              <a:buSzPct val="130000"/>
              <a:buFontTx/>
              <a:buChar char="•"/>
            </a:pPr>
            <a:r>
              <a:rPr lang="en-US" sz="2600" b="1">
                <a:latin typeface="Calibri" pitchFamily="34" charset="0"/>
              </a:rPr>
              <a:t>If the student’s parents have completed their 2012 federal tax return, use actual 2012 tax return information to complete this item if they are not eligible to use the IRS Data Retrieval process</a:t>
            </a:r>
          </a:p>
        </p:txBody>
      </p:sp>
      <p:pic>
        <p:nvPicPr>
          <p:cNvPr id="87044" name="Picture 8" descr="Untitled-1.jpg"/>
          <p:cNvPicPr>
            <a:picLocks noChangeAspect="1"/>
          </p:cNvPicPr>
          <p:nvPr/>
        </p:nvPicPr>
        <p:blipFill>
          <a:blip r:embed="rId3" cstate="print"/>
          <a:srcRect/>
          <a:stretch>
            <a:fillRect/>
          </a:stretch>
        </p:blipFill>
        <p:spPr bwMode="auto">
          <a:xfrm>
            <a:off x="1576388" y="1046163"/>
            <a:ext cx="5988050" cy="828675"/>
          </a:xfrm>
          <a:prstGeom prst="rect">
            <a:avLst/>
          </a:prstGeom>
          <a:noFill/>
          <a:ln w="38100">
            <a:solidFill>
              <a:srgbClr val="DDDDFF"/>
            </a:solidFill>
            <a:miter lim="800000"/>
            <a:headEnd/>
            <a:tailEnd/>
          </a:ln>
        </p:spPr>
      </p:pic>
      <p:sp>
        <p:nvSpPr>
          <p:cNvPr id="6" name="Slide Number Placeholder 5"/>
          <p:cNvSpPr>
            <a:spLocks noGrp="1"/>
          </p:cNvSpPr>
          <p:nvPr>
            <p:ph type="sldNum" sz="quarter" idx="12"/>
          </p:nvPr>
        </p:nvSpPr>
        <p:spPr>
          <a:xfrm>
            <a:off x="8534400" y="6248400"/>
            <a:ext cx="457200" cy="457200"/>
          </a:xfrm>
        </p:spPr>
        <p:txBody>
          <a:bodyPr/>
          <a:lstStyle/>
          <a:p>
            <a:pPr>
              <a:defRPr/>
            </a:pPr>
            <a:fld id="{C9E1471C-43DD-4459-83EB-C0A0A632EFC3}" type="slidenum">
              <a:rPr lang="en-US"/>
              <a:pPr>
                <a:defRPr/>
              </a:pPr>
              <a:t>33</a:t>
            </a:fld>
            <a:endParaRPr lang="en-US" dirty="0"/>
          </a:p>
        </p:txBody>
      </p:sp>
      <p:sp>
        <p:nvSpPr>
          <p:cNvPr id="7" name="TextBox 6"/>
          <p:cNvSpPr txBox="1"/>
          <p:nvPr/>
        </p:nvSpPr>
        <p:spPr>
          <a:xfrm>
            <a:off x="6757988" y="1092200"/>
            <a:ext cx="641350" cy="277813"/>
          </a:xfrm>
          <a:prstGeom prst="rect">
            <a:avLst/>
          </a:prstGeom>
          <a:solidFill>
            <a:schemeClr val="bg1"/>
          </a:solidFill>
        </p:spPr>
        <p:txBody>
          <a:bodyPr wrap="none" lIns="0" tIns="0" rIns="0" bIns="0" anchor="ctr">
            <a:spAutoFit/>
          </a:bodyPr>
          <a:lstStyle/>
          <a:p>
            <a:pPr algn="ctr" fontAlgn="auto">
              <a:spcBef>
                <a:spcPts val="0"/>
              </a:spcBef>
              <a:spcAft>
                <a:spcPts val="0"/>
              </a:spcAft>
              <a:defRPr/>
            </a:pPr>
            <a:r>
              <a:rPr lang="en-US" dirty="0">
                <a:effectLst>
                  <a:outerShdw blurRad="38100" dist="38100" dir="2700000" algn="tl">
                    <a:srgbClr val="000000">
                      <a:alpha val="43137"/>
                    </a:srgbClr>
                  </a:outerShdw>
                </a:effectLst>
                <a:latin typeface="Arial" pitchFamily="34" charset="0"/>
              </a:rPr>
              <a:t>2012?</a:t>
            </a:r>
          </a:p>
        </p:txBody>
      </p:sp>
    </p:spTree>
  </p:cSld>
  <p:clrMapOvr>
    <a:masterClrMapping/>
  </p:clrMapOvr>
  <p:transition spd="med">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Rectangle 2"/>
          <p:cNvSpPr>
            <a:spLocks noGrp="1" noChangeArrowheads="1"/>
          </p:cNvSpPr>
          <p:nvPr>
            <p:ph type="title"/>
          </p:nvPr>
        </p:nvSpPr>
        <p:spPr>
          <a:xfrm>
            <a:off x="433388" y="73025"/>
            <a:ext cx="8910637" cy="1104900"/>
          </a:xfrm>
        </p:spPr>
        <p:txBody>
          <a:bodyPr>
            <a:normAutofit/>
          </a:bodyPr>
          <a:lstStyle/>
          <a:p>
            <a:pPr fontAlgn="auto">
              <a:spcAft>
                <a:spcPts val="0"/>
              </a:spcAft>
              <a:defRPr/>
            </a:pPr>
            <a:r>
              <a:rPr lang="en-US" sz="2500" dirty="0" smtClean="0">
                <a:effectLst>
                  <a:outerShdw blurRad="38100" dist="38100" dir="2700000" algn="tl">
                    <a:srgbClr val="000000">
                      <a:alpha val="43137"/>
                    </a:srgbClr>
                  </a:outerShdw>
                </a:effectLst>
                <a:ea typeface="ＭＳ Ｐゴシック" pitchFamily="34" charset="-128"/>
              </a:rPr>
              <a:t>Section 5 - Money Earned from Work by Parent(s) in 2012</a:t>
            </a:r>
            <a:r>
              <a:rPr lang="en-US" sz="2800" dirty="0" smtClean="0">
                <a:effectLst>
                  <a:outerShdw blurRad="38100" dist="38100" dir="2700000" algn="tl">
                    <a:srgbClr val="000000">
                      <a:alpha val="43137"/>
                    </a:srgbClr>
                  </a:outerShdw>
                </a:effectLst>
                <a:ea typeface="ＭＳ Ｐゴシック" pitchFamily="34" charset="-128"/>
              </a:rPr>
              <a:t/>
            </a:r>
            <a:br>
              <a:rPr lang="en-US" sz="2800" dirty="0" smtClean="0">
                <a:effectLst>
                  <a:outerShdw blurRad="38100" dist="38100" dir="2700000" algn="tl">
                    <a:srgbClr val="000000">
                      <a:alpha val="43137"/>
                    </a:srgbClr>
                  </a:outerShdw>
                </a:effectLst>
                <a:ea typeface="ＭＳ Ｐゴシック" pitchFamily="34" charset="-128"/>
              </a:rPr>
            </a:br>
            <a:endParaRPr lang="en-US" sz="2800" dirty="0" smtClean="0">
              <a:effectLst>
                <a:outerShdw blurRad="38100" dist="38100" dir="2700000" algn="tl">
                  <a:srgbClr val="000000">
                    <a:alpha val="43137"/>
                  </a:srgbClr>
                </a:outerShdw>
              </a:effectLst>
              <a:ea typeface="ＭＳ Ｐゴシック" pitchFamily="34" charset="-128"/>
            </a:endParaRPr>
          </a:p>
        </p:txBody>
      </p:sp>
      <p:sp>
        <p:nvSpPr>
          <p:cNvPr id="88067" name="Rectangle 3"/>
          <p:cNvSpPr>
            <a:spLocks noGrp="1" noChangeArrowheads="1"/>
          </p:cNvSpPr>
          <p:nvPr>
            <p:ph type="body" sz="half" idx="4294967295"/>
          </p:nvPr>
        </p:nvSpPr>
        <p:spPr>
          <a:xfrm>
            <a:off x="542925" y="2597150"/>
            <a:ext cx="8410575" cy="3086100"/>
          </a:xfrm>
        </p:spPr>
        <p:txBody>
          <a:bodyPr/>
          <a:lstStyle/>
          <a:p>
            <a:pPr marL="0" indent="0">
              <a:buFontTx/>
              <a:buNone/>
            </a:pPr>
            <a:r>
              <a:rPr lang="en-US" sz="2800" b="1" smtClean="0">
                <a:latin typeface="Calibri" pitchFamily="34" charset="0"/>
                <a:ea typeface="ＭＳ Ｐゴシック" pitchFamily="34" charset="-128"/>
                <a:cs typeface="Arial" pitchFamily="34" charset="0"/>
              </a:rPr>
              <a:t>Use W-2 forms and other records to determine all income in 2012 earned from work (including business income earned from self-employment) for father/stepfather and/or mother/stepmother </a:t>
            </a:r>
          </a:p>
          <a:p>
            <a:pPr marL="0" indent="0">
              <a:buFontTx/>
              <a:buNone/>
            </a:pPr>
            <a:endParaRPr lang="en-US" sz="2800" b="1" smtClean="0">
              <a:latin typeface="Calibri" pitchFamily="34" charset="0"/>
              <a:ea typeface="ＭＳ Ｐゴシック" pitchFamily="34" charset="-128"/>
              <a:cs typeface="Arial" pitchFamily="34" charset="0"/>
            </a:endParaRPr>
          </a:p>
        </p:txBody>
      </p:sp>
      <p:pic>
        <p:nvPicPr>
          <p:cNvPr id="88068" name="Picture 5" descr="j0163003"/>
          <p:cNvPicPr>
            <a:picLocks noChangeAspect="1" noChangeArrowheads="1" noCrop="1"/>
          </p:cNvPicPr>
          <p:nvPr/>
        </p:nvPicPr>
        <p:blipFill>
          <a:blip r:embed="rId3" cstate="print"/>
          <a:srcRect/>
          <a:stretch>
            <a:fillRect/>
          </a:stretch>
        </p:blipFill>
        <p:spPr bwMode="auto">
          <a:xfrm>
            <a:off x="609600" y="4724400"/>
            <a:ext cx="1668463" cy="1028700"/>
          </a:xfrm>
          <a:prstGeom prst="rect">
            <a:avLst/>
          </a:prstGeom>
          <a:noFill/>
          <a:ln w="9525">
            <a:noFill/>
            <a:miter lim="800000"/>
            <a:headEnd/>
            <a:tailEnd/>
          </a:ln>
        </p:spPr>
      </p:pic>
      <p:pic>
        <p:nvPicPr>
          <p:cNvPr id="88069" name="Picture 6" descr="j0178188"/>
          <p:cNvPicPr>
            <a:picLocks noChangeAspect="1" noChangeArrowheads="1" noCrop="1"/>
          </p:cNvPicPr>
          <p:nvPr/>
        </p:nvPicPr>
        <p:blipFill>
          <a:blip r:embed="rId4" cstate="print"/>
          <a:srcRect/>
          <a:stretch>
            <a:fillRect/>
          </a:stretch>
        </p:blipFill>
        <p:spPr bwMode="auto">
          <a:xfrm>
            <a:off x="2641600" y="5029200"/>
            <a:ext cx="1092200" cy="1193800"/>
          </a:xfrm>
          <a:prstGeom prst="rect">
            <a:avLst/>
          </a:prstGeom>
          <a:noFill/>
          <a:ln w="9525">
            <a:noFill/>
            <a:miter lim="800000"/>
            <a:headEnd/>
            <a:tailEnd/>
          </a:ln>
        </p:spPr>
      </p:pic>
      <p:pic>
        <p:nvPicPr>
          <p:cNvPr id="88070" name="Picture 7" descr="j0162987"/>
          <p:cNvPicPr>
            <a:picLocks noChangeAspect="1" noChangeArrowheads="1" noCrop="1"/>
          </p:cNvPicPr>
          <p:nvPr/>
        </p:nvPicPr>
        <p:blipFill>
          <a:blip r:embed="rId5" cstate="print"/>
          <a:srcRect/>
          <a:stretch>
            <a:fillRect/>
          </a:stretch>
        </p:blipFill>
        <p:spPr bwMode="auto">
          <a:xfrm>
            <a:off x="4071938" y="4648200"/>
            <a:ext cx="1223962" cy="1252538"/>
          </a:xfrm>
          <a:prstGeom prst="rect">
            <a:avLst/>
          </a:prstGeom>
          <a:noFill/>
          <a:ln w="9525">
            <a:noFill/>
            <a:miter lim="800000"/>
            <a:headEnd/>
            <a:tailEnd/>
          </a:ln>
        </p:spPr>
      </p:pic>
      <p:pic>
        <p:nvPicPr>
          <p:cNvPr id="88071" name="Picture 8" descr="j0178177"/>
          <p:cNvPicPr>
            <a:picLocks noChangeAspect="1" noChangeArrowheads="1" noCrop="1"/>
          </p:cNvPicPr>
          <p:nvPr/>
        </p:nvPicPr>
        <p:blipFill>
          <a:blip r:embed="rId6" cstate="print"/>
          <a:srcRect/>
          <a:stretch>
            <a:fillRect/>
          </a:stretch>
        </p:blipFill>
        <p:spPr bwMode="auto">
          <a:xfrm>
            <a:off x="5557838" y="5030788"/>
            <a:ext cx="1211262" cy="1241425"/>
          </a:xfrm>
          <a:prstGeom prst="rect">
            <a:avLst/>
          </a:prstGeom>
          <a:noFill/>
          <a:ln w="9525">
            <a:noFill/>
            <a:miter lim="800000"/>
            <a:headEnd/>
            <a:tailEnd/>
          </a:ln>
        </p:spPr>
      </p:pic>
      <p:pic>
        <p:nvPicPr>
          <p:cNvPr id="88072" name="Picture 9" descr="j0174031"/>
          <p:cNvPicPr>
            <a:picLocks noChangeAspect="1" noChangeArrowheads="1" noCrop="1"/>
          </p:cNvPicPr>
          <p:nvPr/>
        </p:nvPicPr>
        <p:blipFill>
          <a:blip r:embed="rId7" cstate="print"/>
          <a:srcRect/>
          <a:stretch>
            <a:fillRect/>
          </a:stretch>
        </p:blipFill>
        <p:spPr bwMode="auto">
          <a:xfrm>
            <a:off x="7010400" y="4724400"/>
            <a:ext cx="1219200" cy="1187450"/>
          </a:xfrm>
          <a:prstGeom prst="rect">
            <a:avLst/>
          </a:prstGeom>
          <a:noFill/>
          <a:ln w="9525">
            <a:noFill/>
            <a:miter lim="800000"/>
            <a:headEnd/>
            <a:tailEnd/>
          </a:ln>
        </p:spPr>
      </p:pic>
      <p:sp>
        <p:nvSpPr>
          <p:cNvPr id="11" name="Slide Number Placeholder 10"/>
          <p:cNvSpPr>
            <a:spLocks noGrp="1"/>
          </p:cNvSpPr>
          <p:nvPr>
            <p:ph type="sldNum" sz="quarter" idx="12"/>
          </p:nvPr>
        </p:nvSpPr>
        <p:spPr/>
        <p:txBody>
          <a:bodyPr/>
          <a:lstStyle/>
          <a:p>
            <a:pPr>
              <a:defRPr/>
            </a:pPr>
            <a:fld id="{E40A9111-3CF2-43F6-A08D-B846B6949B45}" type="slidenum">
              <a:rPr lang="en-US"/>
              <a:pPr>
                <a:defRPr/>
              </a:pPr>
              <a:t>34</a:t>
            </a:fld>
            <a:endParaRPr lang="en-US" dirty="0"/>
          </a:p>
        </p:txBody>
      </p:sp>
      <p:grpSp>
        <p:nvGrpSpPr>
          <p:cNvPr id="88074" name="Group 14"/>
          <p:cNvGrpSpPr>
            <a:grpSpLocks/>
          </p:cNvGrpSpPr>
          <p:nvPr/>
        </p:nvGrpSpPr>
        <p:grpSpPr bwMode="auto">
          <a:xfrm>
            <a:off x="1271588" y="1033463"/>
            <a:ext cx="6597650" cy="1528762"/>
            <a:chOff x="1271588" y="1033463"/>
            <a:chExt cx="6597650" cy="1528762"/>
          </a:xfrm>
        </p:grpSpPr>
        <p:pic>
          <p:nvPicPr>
            <p:cNvPr id="88075" name="Picture 11" descr="Untitled-1.jpg"/>
            <p:cNvPicPr>
              <a:picLocks noChangeAspect="1"/>
            </p:cNvPicPr>
            <p:nvPr/>
          </p:nvPicPr>
          <p:blipFill>
            <a:blip r:embed="rId8" cstate="print"/>
            <a:srcRect/>
            <a:stretch>
              <a:fillRect/>
            </a:stretch>
          </p:blipFill>
          <p:spPr bwMode="auto">
            <a:xfrm>
              <a:off x="1271588" y="1033463"/>
              <a:ext cx="6597650" cy="1528762"/>
            </a:xfrm>
            <a:prstGeom prst="rect">
              <a:avLst/>
            </a:prstGeom>
            <a:noFill/>
            <a:ln w="38100">
              <a:solidFill>
                <a:srgbClr val="DDDDFF"/>
              </a:solidFill>
              <a:miter lim="800000"/>
              <a:headEnd/>
              <a:tailEnd/>
            </a:ln>
          </p:spPr>
        </p:pic>
        <p:sp>
          <p:nvSpPr>
            <p:cNvPr id="12" name="TextBox 11"/>
            <p:cNvSpPr txBox="1"/>
            <p:nvPr/>
          </p:nvSpPr>
          <p:spPr>
            <a:xfrm>
              <a:off x="1382713" y="1295400"/>
              <a:ext cx="498475" cy="215900"/>
            </a:xfrm>
            <a:prstGeom prst="rect">
              <a:avLst/>
            </a:prstGeom>
            <a:solidFill>
              <a:schemeClr val="bg1"/>
            </a:solidFill>
          </p:spPr>
          <p:txBody>
            <a:bodyPr wrap="none" lIns="0" tIns="0" rIns="0" bIns="0" anchor="ctr">
              <a:spAutoFit/>
            </a:bodyPr>
            <a:lstStyle/>
            <a:p>
              <a:pPr algn="ctr" fontAlgn="auto">
                <a:spcBef>
                  <a:spcPts val="0"/>
                </a:spcBef>
                <a:spcAft>
                  <a:spcPts val="0"/>
                </a:spcAft>
                <a:defRPr/>
              </a:pPr>
              <a:r>
                <a:rPr lang="en-US" sz="1400" dirty="0">
                  <a:effectLst>
                    <a:outerShdw blurRad="38100" dist="38100" dir="2700000" algn="tl">
                      <a:srgbClr val="000000">
                        <a:alpha val="43137"/>
                      </a:srgbClr>
                    </a:outerShdw>
                  </a:effectLst>
                  <a:latin typeface="Arial" pitchFamily="34" charset="0"/>
                </a:rPr>
                <a:t>2012?</a:t>
              </a:r>
            </a:p>
          </p:txBody>
        </p:sp>
        <p:sp>
          <p:nvSpPr>
            <p:cNvPr id="14" name="TextBox 13"/>
            <p:cNvSpPr txBox="1"/>
            <p:nvPr/>
          </p:nvSpPr>
          <p:spPr>
            <a:xfrm>
              <a:off x="1406525" y="2033588"/>
              <a:ext cx="496888" cy="215900"/>
            </a:xfrm>
            <a:prstGeom prst="rect">
              <a:avLst/>
            </a:prstGeom>
            <a:solidFill>
              <a:schemeClr val="bg1"/>
            </a:solidFill>
          </p:spPr>
          <p:txBody>
            <a:bodyPr wrap="none" lIns="0" tIns="0" rIns="0" bIns="0" anchor="ctr">
              <a:spAutoFit/>
            </a:bodyPr>
            <a:lstStyle/>
            <a:p>
              <a:pPr algn="ctr" fontAlgn="auto">
                <a:spcBef>
                  <a:spcPts val="0"/>
                </a:spcBef>
                <a:spcAft>
                  <a:spcPts val="0"/>
                </a:spcAft>
                <a:defRPr/>
              </a:pPr>
              <a:r>
                <a:rPr lang="en-US" sz="1400" dirty="0">
                  <a:effectLst>
                    <a:outerShdw blurRad="38100" dist="38100" dir="2700000" algn="tl">
                      <a:srgbClr val="000000">
                        <a:alpha val="43137"/>
                      </a:srgbClr>
                    </a:outerShdw>
                  </a:effectLst>
                  <a:latin typeface="Arial" pitchFamily="34" charset="0"/>
                </a:rPr>
                <a:t>2012?</a:t>
              </a:r>
            </a:p>
          </p:txBody>
        </p:sp>
      </p:grpSp>
    </p:spTree>
  </p:cSld>
  <p:clrMapOvr>
    <a:masterClrMapping/>
  </p:clrMapOvr>
  <p:transition spd="med">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a:xfrm>
            <a:off x="428625" y="20638"/>
            <a:ext cx="7772400" cy="1143000"/>
          </a:xfrm>
        </p:spPr>
        <p:txBody>
          <a:bodyPr>
            <a:normAutofit/>
          </a:bodyPr>
          <a:lstStyle/>
          <a:p>
            <a:pPr fontAlgn="auto">
              <a:spcAft>
                <a:spcPts val="0"/>
              </a:spcAft>
              <a:defRPr/>
            </a:pPr>
            <a:r>
              <a:rPr lang="en-US" sz="2800" dirty="0" smtClean="0">
                <a:effectLst>
                  <a:outerShdw blurRad="38100" dist="38100" dir="2700000" algn="tl">
                    <a:srgbClr val="000000">
                      <a:alpha val="43137"/>
                    </a:srgbClr>
                  </a:outerShdw>
                </a:effectLst>
                <a:ea typeface="ＭＳ Ｐゴシック" pitchFamily="34" charset="-128"/>
              </a:rPr>
              <a:t>Section 5 - Parent Dislocated Worker </a:t>
            </a:r>
            <a:br>
              <a:rPr lang="en-US" sz="2800" dirty="0" smtClean="0">
                <a:effectLst>
                  <a:outerShdw blurRad="38100" dist="38100" dir="2700000" algn="tl">
                    <a:srgbClr val="000000">
                      <a:alpha val="43137"/>
                    </a:srgbClr>
                  </a:outerShdw>
                </a:effectLst>
                <a:ea typeface="ＭＳ Ｐゴシック" pitchFamily="34" charset="-128"/>
              </a:rPr>
            </a:br>
            <a:endParaRPr lang="en-US" sz="2800" dirty="0" smtClean="0">
              <a:effectLst>
                <a:outerShdw blurRad="38100" dist="38100" dir="2700000" algn="tl">
                  <a:srgbClr val="000000">
                    <a:alpha val="43137"/>
                  </a:srgbClr>
                </a:outerShdw>
              </a:effectLst>
              <a:ea typeface="ＭＳ Ｐゴシック" pitchFamily="34" charset="-128"/>
            </a:endParaRPr>
          </a:p>
        </p:txBody>
      </p:sp>
      <p:sp>
        <p:nvSpPr>
          <p:cNvPr id="63492" name="Rectangle 3"/>
          <p:cNvSpPr>
            <a:spLocks noGrp="1" noChangeArrowheads="1"/>
          </p:cNvSpPr>
          <p:nvPr>
            <p:ph type="body" sz="half" idx="4294967295"/>
          </p:nvPr>
        </p:nvSpPr>
        <p:spPr>
          <a:xfrm>
            <a:off x="517525" y="2590800"/>
            <a:ext cx="8474075" cy="3438525"/>
          </a:xfrm>
        </p:spPr>
        <p:txBody>
          <a:bodyPr>
            <a:normAutofit fontScale="92500" lnSpcReduction="10000"/>
          </a:bodyPr>
          <a:lstStyle/>
          <a:p>
            <a:pPr marL="231775" indent="-231775" fontAlgn="auto">
              <a:lnSpc>
                <a:spcPct val="110000"/>
              </a:lnSpc>
              <a:spcBef>
                <a:spcPts val="600"/>
              </a:spcBef>
              <a:spcAft>
                <a:spcPts val="0"/>
              </a:spcAft>
              <a:buSzPct val="100000"/>
              <a:buFont typeface="Wingdings 2"/>
              <a:buChar char=""/>
              <a:defRPr/>
            </a:pPr>
            <a:r>
              <a:rPr lang="en-US" sz="2200" b="1" dirty="0" smtClean="0">
                <a:latin typeface="Calibri" pitchFamily="34" charset="0"/>
                <a:ea typeface="ＭＳ Ｐゴシック" pitchFamily="34" charset="-128"/>
                <a:cs typeface="Arial" pitchFamily="34" charset="0"/>
              </a:rPr>
              <a:t>The student will be asked to check if the father/stepfather and/or mother/stepmother is a dislocated worker</a:t>
            </a:r>
          </a:p>
          <a:p>
            <a:pPr marL="231775" indent="-231775" fontAlgn="auto">
              <a:lnSpc>
                <a:spcPct val="110000"/>
              </a:lnSpc>
              <a:spcBef>
                <a:spcPts val="600"/>
              </a:spcBef>
              <a:spcAft>
                <a:spcPts val="0"/>
              </a:spcAft>
              <a:buSzPct val="100000"/>
              <a:buFont typeface="Wingdings 2"/>
              <a:buChar char=""/>
              <a:defRPr/>
            </a:pPr>
            <a:r>
              <a:rPr lang="en-US" sz="2200" b="1" dirty="0" smtClean="0">
                <a:latin typeface="Calibri" pitchFamily="34" charset="0"/>
                <a:ea typeface="ＭＳ Ｐゴシック" pitchFamily="34" charset="-128"/>
                <a:cs typeface="Arial" pitchFamily="34" charset="0"/>
              </a:rPr>
              <a:t> A person may be considered a dislocated worker if he or she:</a:t>
            </a:r>
          </a:p>
          <a:p>
            <a:pPr marL="548640" lvl="1" fontAlgn="auto">
              <a:lnSpc>
                <a:spcPct val="120000"/>
              </a:lnSpc>
              <a:spcBef>
                <a:spcPts val="600"/>
              </a:spcBef>
              <a:spcAft>
                <a:spcPts val="0"/>
              </a:spcAft>
              <a:buClr>
                <a:srgbClr val="CC9900"/>
              </a:buClr>
              <a:buFont typeface="Symbol" pitchFamily="18" charset="2"/>
              <a:buChar char="·"/>
              <a:defRPr/>
            </a:pPr>
            <a:r>
              <a:rPr lang="en-US" sz="1900" b="1" dirty="0" smtClean="0">
                <a:latin typeface="Calibri" pitchFamily="34" charset="0"/>
                <a:ea typeface="ＭＳ Ｐゴシック" pitchFamily="34" charset="-128"/>
                <a:cs typeface="Arial" pitchFamily="34" charset="0"/>
              </a:rPr>
              <a:t>is receiving unemployment benefits due to being laid off or losing a job and is unlikely to return to a previous occupation</a:t>
            </a:r>
          </a:p>
          <a:p>
            <a:pPr marL="548640" lvl="1" fontAlgn="auto">
              <a:lnSpc>
                <a:spcPct val="120000"/>
              </a:lnSpc>
              <a:spcBef>
                <a:spcPts val="600"/>
              </a:spcBef>
              <a:spcAft>
                <a:spcPts val="0"/>
              </a:spcAft>
              <a:buClr>
                <a:srgbClr val="CC9900"/>
              </a:buClr>
              <a:buFont typeface="Symbol" pitchFamily="18" charset="2"/>
              <a:buChar char="·"/>
              <a:defRPr/>
            </a:pPr>
            <a:r>
              <a:rPr lang="en-US" sz="1900" b="1" dirty="0" smtClean="0">
                <a:latin typeface="Calibri" pitchFamily="34" charset="0"/>
                <a:ea typeface="ＭＳ Ｐゴシック" pitchFamily="34" charset="-128"/>
                <a:cs typeface="Arial" pitchFamily="34" charset="0"/>
              </a:rPr>
              <a:t>has been laid off or received a lay-off notice from a job </a:t>
            </a:r>
          </a:p>
          <a:p>
            <a:pPr marL="548640" lvl="1" fontAlgn="auto">
              <a:lnSpc>
                <a:spcPct val="120000"/>
              </a:lnSpc>
              <a:spcBef>
                <a:spcPts val="600"/>
              </a:spcBef>
              <a:spcAft>
                <a:spcPts val="0"/>
              </a:spcAft>
              <a:buClr>
                <a:srgbClr val="CC9900"/>
              </a:buClr>
              <a:buFont typeface="Symbol" pitchFamily="18" charset="2"/>
              <a:buChar char="·"/>
              <a:defRPr/>
            </a:pPr>
            <a:r>
              <a:rPr lang="en-US" sz="1900" b="1" dirty="0" smtClean="0">
                <a:latin typeface="Calibri" pitchFamily="34" charset="0"/>
                <a:ea typeface="ＭＳ Ｐゴシック" pitchFamily="34" charset="-128"/>
                <a:cs typeface="Arial" pitchFamily="34" charset="0"/>
              </a:rPr>
              <a:t>was self-employed but is now unemployed due to economic conditions or natural disaster</a:t>
            </a:r>
          </a:p>
          <a:p>
            <a:pPr marL="548640" lvl="1" fontAlgn="auto">
              <a:lnSpc>
                <a:spcPct val="120000"/>
              </a:lnSpc>
              <a:spcBef>
                <a:spcPts val="600"/>
              </a:spcBef>
              <a:spcAft>
                <a:spcPts val="0"/>
              </a:spcAft>
              <a:buClr>
                <a:srgbClr val="CC9900"/>
              </a:buClr>
              <a:buFont typeface="Symbol" pitchFamily="18" charset="2"/>
              <a:buChar char="·"/>
              <a:defRPr/>
            </a:pPr>
            <a:r>
              <a:rPr lang="en-US" sz="1900" b="1" dirty="0" smtClean="0">
                <a:latin typeface="Calibri" pitchFamily="34" charset="0"/>
                <a:ea typeface="ＭＳ Ｐゴシック" pitchFamily="34" charset="-128"/>
                <a:cs typeface="Arial" pitchFamily="34" charset="0"/>
              </a:rPr>
              <a:t>is a displaced homemaker </a:t>
            </a:r>
          </a:p>
          <a:p>
            <a:pPr marL="231775" indent="-231775" fontAlgn="auto">
              <a:lnSpc>
                <a:spcPct val="110000"/>
              </a:lnSpc>
              <a:spcBef>
                <a:spcPts val="600"/>
              </a:spcBef>
              <a:spcAft>
                <a:spcPts val="0"/>
              </a:spcAft>
              <a:buFontTx/>
              <a:buNone/>
              <a:defRPr/>
            </a:pPr>
            <a:endParaRPr lang="en-US" b="1" dirty="0" smtClean="0">
              <a:latin typeface="Calibri" pitchFamily="34" charset="0"/>
              <a:ea typeface="ＭＳ Ｐゴシック" pitchFamily="34" charset="-128"/>
              <a:cs typeface="Arial" pitchFamily="34" charset="0"/>
            </a:endParaRPr>
          </a:p>
        </p:txBody>
      </p:sp>
      <p:sp>
        <p:nvSpPr>
          <p:cNvPr id="89092" name="Rectangle 6"/>
          <p:cNvSpPr>
            <a:spLocks noChangeArrowheads="1"/>
          </p:cNvSpPr>
          <p:nvPr/>
        </p:nvSpPr>
        <p:spPr bwMode="auto">
          <a:xfrm>
            <a:off x="333375" y="1809750"/>
            <a:ext cx="8586788" cy="3519488"/>
          </a:xfrm>
          <a:prstGeom prst="rect">
            <a:avLst/>
          </a:prstGeom>
          <a:noFill/>
          <a:ln w="9525">
            <a:noFill/>
            <a:miter lim="800000"/>
            <a:headEnd/>
            <a:tailEnd/>
          </a:ln>
        </p:spPr>
        <p:txBody>
          <a:bodyPr lIns="92075" tIns="46038" rIns="92075" bIns="46038"/>
          <a:lstStyle/>
          <a:p>
            <a:pPr marL="342900" indent="-342900" eaLnBrk="0" hangingPunct="0">
              <a:buClr>
                <a:srgbClr val="009999"/>
              </a:buClr>
              <a:buSzPct val="75000"/>
              <a:buFont typeface="Monotype Sorts"/>
              <a:buBlip>
                <a:blip r:embed="rId3"/>
              </a:buBlip>
            </a:pPr>
            <a:endParaRPr lang="en-US" sz="2800">
              <a:latin typeface="Arial" pitchFamily="34" charset="0"/>
            </a:endParaRPr>
          </a:p>
        </p:txBody>
      </p:sp>
      <p:sp>
        <p:nvSpPr>
          <p:cNvPr id="89093" name="Rectangle 7"/>
          <p:cNvSpPr>
            <a:spLocks noChangeArrowheads="1"/>
          </p:cNvSpPr>
          <p:nvPr/>
        </p:nvSpPr>
        <p:spPr bwMode="auto">
          <a:xfrm>
            <a:off x="6983413" y="1595438"/>
            <a:ext cx="1071562" cy="352425"/>
          </a:xfrm>
          <a:prstGeom prst="rect">
            <a:avLst/>
          </a:prstGeom>
          <a:noFill/>
          <a:ln w="9525">
            <a:noFill/>
            <a:miter lim="800000"/>
            <a:headEnd/>
            <a:tailEnd/>
          </a:ln>
        </p:spPr>
        <p:txBody>
          <a:bodyPr wrap="none" anchor="ctr"/>
          <a:lstStyle/>
          <a:p>
            <a:endParaRPr lang="en-US" sz="1900">
              <a:solidFill>
                <a:srgbClr val="CC0000"/>
              </a:solidFill>
              <a:latin typeface="Comic Sans MS" pitchFamily="66" charset="0"/>
            </a:endParaRPr>
          </a:p>
        </p:txBody>
      </p:sp>
      <p:pic>
        <p:nvPicPr>
          <p:cNvPr id="89094" name="Picture 18" descr="Untitled-1.jpg"/>
          <p:cNvPicPr>
            <a:picLocks noChangeAspect="1"/>
          </p:cNvPicPr>
          <p:nvPr/>
        </p:nvPicPr>
        <p:blipFill>
          <a:blip r:embed="rId4" cstate="print"/>
          <a:srcRect b="15076"/>
          <a:stretch>
            <a:fillRect/>
          </a:stretch>
        </p:blipFill>
        <p:spPr bwMode="auto">
          <a:xfrm>
            <a:off x="2035175" y="1036638"/>
            <a:ext cx="5013325" cy="1341437"/>
          </a:xfrm>
          <a:prstGeom prst="rect">
            <a:avLst/>
          </a:prstGeom>
          <a:noFill/>
          <a:ln w="38100">
            <a:solidFill>
              <a:srgbClr val="DDDDFF"/>
            </a:solidFill>
            <a:miter lim="800000"/>
            <a:headEnd/>
            <a:tailEnd/>
          </a:ln>
        </p:spPr>
      </p:pic>
      <p:sp>
        <p:nvSpPr>
          <p:cNvPr id="8" name="Slide Number Placeholder 7"/>
          <p:cNvSpPr>
            <a:spLocks noGrp="1"/>
          </p:cNvSpPr>
          <p:nvPr>
            <p:ph type="sldNum" sz="quarter" idx="12"/>
          </p:nvPr>
        </p:nvSpPr>
        <p:spPr/>
        <p:txBody>
          <a:bodyPr/>
          <a:lstStyle/>
          <a:p>
            <a:pPr>
              <a:defRPr/>
            </a:pPr>
            <a:fld id="{A1E950F8-9863-4D17-8321-6278DDB43A6B}" type="slidenum">
              <a:rPr lang="en-US"/>
              <a:pPr>
                <a:defRPr/>
              </a:pPr>
              <a:t>35</a:t>
            </a:fld>
            <a:endParaRPr lang="en-US" dirty="0"/>
          </a:p>
        </p:txBody>
      </p:sp>
      <p:pic>
        <p:nvPicPr>
          <p:cNvPr id="89096" name="Picture 18" descr="Untitled-1.jpg"/>
          <p:cNvPicPr>
            <a:picLocks noChangeAspect="1"/>
          </p:cNvPicPr>
          <p:nvPr/>
        </p:nvPicPr>
        <p:blipFill>
          <a:blip r:embed="rId4" cstate="print"/>
          <a:srcRect l="1393" t="50151" r="4338"/>
          <a:stretch>
            <a:fillRect/>
          </a:stretch>
        </p:blipFill>
        <p:spPr bwMode="auto">
          <a:xfrm>
            <a:off x="2105025" y="1590675"/>
            <a:ext cx="4725988" cy="787400"/>
          </a:xfrm>
          <a:prstGeom prst="rect">
            <a:avLst/>
          </a:prstGeom>
          <a:noFill/>
          <a:ln w="38100">
            <a:noFill/>
            <a:miter lim="800000"/>
            <a:headEnd/>
            <a:tailEnd/>
          </a:ln>
        </p:spPr>
      </p:pic>
    </p:spTree>
  </p:cSld>
  <p:clrMapOvr>
    <a:masterClrMapping/>
  </p:clrMapOvr>
  <p:transition spd="med">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0" name="Rectangle 2"/>
          <p:cNvSpPr>
            <a:spLocks noGrp="1" noChangeArrowheads="1"/>
          </p:cNvSpPr>
          <p:nvPr>
            <p:ph type="title"/>
          </p:nvPr>
        </p:nvSpPr>
        <p:spPr>
          <a:xfrm>
            <a:off x="423863" y="71438"/>
            <a:ext cx="8601075" cy="1104900"/>
          </a:xfrm>
        </p:spPr>
        <p:txBody>
          <a:bodyPr>
            <a:normAutofit fontScale="90000"/>
          </a:bodyPr>
          <a:lstStyle/>
          <a:p>
            <a:pPr fontAlgn="auto">
              <a:spcAft>
                <a:spcPts val="0"/>
              </a:spcAft>
              <a:defRPr/>
            </a:pPr>
            <a:r>
              <a:rPr lang="en-US" sz="2800" dirty="0" smtClean="0">
                <a:effectLst>
                  <a:outerShdw blurRad="38100" dist="38100" dir="2700000" algn="tl">
                    <a:srgbClr val="000000">
                      <a:alpha val="43137"/>
                    </a:srgbClr>
                  </a:outerShdw>
                </a:effectLst>
                <a:ea typeface="ＭＳ Ｐゴシック" pitchFamily="34" charset="-128"/>
              </a:rPr>
              <a:t>Section 5 - 2012 </a:t>
            </a:r>
            <a:r>
              <a:rPr lang="en-US" sz="2800" dirty="0" smtClean="0">
                <a:effectLst>
                  <a:outerShdw blurRad="38100" dist="38100" dir="2700000" algn="tl">
                    <a:srgbClr val="000000">
                      <a:alpha val="43137"/>
                    </a:srgbClr>
                  </a:outerShdw>
                </a:effectLst>
                <a:ea typeface="ＭＳ Ｐゴシック" pitchFamily="34" charset="-128"/>
              </a:rPr>
              <a:t>Additional and Untaxed </a:t>
            </a:r>
            <a:r>
              <a:rPr lang="en-US" sz="2800" dirty="0" smtClean="0">
                <a:effectLst>
                  <a:outerShdw blurRad="38100" dist="38100" dir="2700000" algn="tl">
                    <a:srgbClr val="000000">
                      <a:alpha val="43137"/>
                    </a:srgbClr>
                  </a:outerShdw>
                </a:effectLst>
                <a:ea typeface="ＭＳ Ｐゴシック" pitchFamily="34" charset="-128"/>
              </a:rPr>
              <a:t>Financial Information </a:t>
            </a:r>
            <a:br>
              <a:rPr lang="en-US" sz="2800" dirty="0" smtClean="0">
                <a:effectLst>
                  <a:outerShdw blurRad="38100" dist="38100" dir="2700000" algn="tl">
                    <a:srgbClr val="000000">
                      <a:alpha val="43137"/>
                    </a:srgbClr>
                  </a:outerShdw>
                </a:effectLst>
                <a:ea typeface="ＭＳ Ｐゴシック" pitchFamily="34" charset="-128"/>
              </a:rPr>
            </a:br>
            <a:endParaRPr lang="en-US" sz="2800" dirty="0" smtClean="0">
              <a:effectLst>
                <a:outerShdw blurRad="38100" dist="38100" dir="2700000" algn="tl">
                  <a:srgbClr val="000000">
                    <a:alpha val="43137"/>
                  </a:srgbClr>
                </a:outerShdw>
              </a:effectLst>
              <a:ea typeface="ＭＳ Ｐゴシック" pitchFamily="34" charset="-128"/>
            </a:endParaRPr>
          </a:p>
        </p:txBody>
      </p:sp>
      <p:pic>
        <p:nvPicPr>
          <p:cNvPr id="92164" name="Picture 2"/>
          <p:cNvPicPr>
            <a:picLocks noChangeAspect="1" noChangeArrowheads="1"/>
          </p:cNvPicPr>
          <p:nvPr/>
        </p:nvPicPr>
        <p:blipFill>
          <a:blip r:embed="rId3" cstate="print"/>
          <a:srcRect l="28889" t="20667" r="39999" b="61555"/>
          <a:stretch>
            <a:fillRect/>
          </a:stretch>
        </p:blipFill>
        <p:spPr bwMode="auto">
          <a:xfrm>
            <a:off x="381000" y="914400"/>
            <a:ext cx="6419850" cy="2292350"/>
          </a:xfrm>
          <a:prstGeom prst="rect">
            <a:avLst/>
          </a:prstGeom>
          <a:noFill/>
          <a:ln w="38100">
            <a:solidFill>
              <a:srgbClr val="DDDDFF"/>
            </a:solidFill>
            <a:miter lim="800000"/>
            <a:headEnd/>
            <a:tailEnd/>
          </a:ln>
        </p:spPr>
      </p:pic>
      <p:sp>
        <p:nvSpPr>
          <p:cNvPr id="6" name="Slide Number Placeholder 5"/>
          <p:cNvSpPr>
            <a:spLocks noGrp="1"/>
          </p:cNvSpPr>
          <p:nvPr>
            <p:ph type="sldNum" sz="quarter" idx="12"/>
          </p:nvPr>
        </p:nvSpPr>
        <p:spPr/>
        <p:txBody>
          <a:bodyPr/>
          <a:lstStyle/>
          <a:p>
            <a:pPr>
              <a:defRPr/>
            </a:pPr>
            <a:fld id="{0D06AFD3-869B-4BA6-900C-F248A2DAFCB8}" type="slidenum">
              <a:rPr lang="en-US"/>
              <a:pPr>
                <a:defRPr/>
              </a:pPr>
              <a:t>36</a:t>
            </a:fld>
            <a:endParaRPr lang="en-US" dirty="0"/>
          </a:p>
        </p:txBody>
      </p:sp>
      <p:pic>
        <p:nvPicPr>
          <p:cNvPr id="7" name="Picture 1" descr="Screen shot 2012-12-17 at 9.59.57 AM.png"/>
          <p:cNvPicPr>
            <a:picLocks noChangeAspect="1"/>
          </p:cNvPicPr>
          <p:nvPr/>
        </p:nvPicPr>
        <p:blipFill>
          <a:blip r:embed="rId4" cstate="print"/>
          <a:srcRect l="13693" t="51944" r="30637" b="16798"/>
          <a:stretch>
            <a:fillRect/>
          </a:stretch>
        </p:blipFill>
        <p:spPr bwMode="auto">
          <a:xfrm>
            <a:off x="3276600" y="3124200"/>
            <a:ext cx="5676900" cy="3086100"/>
          </a:xfrm>
          <a:prstGeom prst="rect">
            <a:avLst/>
          </a:prstGeom>
          <a:noFill/>
          <a:ln w="38100">
            <a:solidFill>
              <a:srgbClr val="DDDDFF"/>
            </a:solidFill>
            <a:miter lim="800000"/>
            <a:headEnd/>
            <a:tailEnd/>
          </a:ln>
        </p:spPr>
      </p:pic>
    </p:spTree>
  </p:cSld>
  <p:clrMapOvr>
    <a:masterClrMapping/>
  </p:clrMapOvr>
  <p:transition spd="med">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71625" y="914400"/>
            <a:ext cx="6048375" cy="2438400"/>
          </a:xfrm>
          <a:prstGeom prst="rect">
            <a:avLst/>
          </a:prstGeom>
          <a:solidFill>
            <a:schemeClr val="bg1"/>
          </a:solidFill>
          <a:ln w="38100">
            <a:solidFill>
              <a:srgbClr val="DDDD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4276" name="Rectangle 2"/>
          <p:cNvSpPr>
            <a:spLocks noGrp="1" noChangeArrowheads="1"/>
          </p:cNvSpPr>
          <p:nvPr>
            <p:ph type="title"/>
          </p:nvPr>
        </p:nvSpPr>
        <p:spPr>
          <a:xfrm>
            <a:off x="428625" y="-20638"/>
            <a:ext cx="9066213" cy="1104901"/>
          </a:xfrm>
        </p:spPr>
        <p:txBody>
          <a:bodyPr>
            <a:normAutofit/>
          </a:bodyPr>
          <a:lstStyle/>
          <a:p>
            <a:pPr fontAlgn="auto">
              <a:spcAft>
                <a:spcPts val="0"/>
              </a:spcAft>
              <a:defRPr/>
            </a:pPr>
            <a:r>
              <a:rPr lang="en-US" sz="2400" dirty="0" smtClean="0">
                <a:effectLst>
                  <a:outerShdw blurRad="38100" dist="38100" dir="2700000" algn="tl">
                    <a:srgbClr val="000000">
                      <a:alpha val="43137"/>
                    </a:srgbClr>
                  </a:outerShdw>
                </a:effectLst>
                <a:ea typeface="ＭＳ Ｐゴシック" pitchFamily="34" charset="-128"/>
              </a:rPr>
              <a:t>Section 5 - </a:t>
            </a:r>
            <a:r>
              <a:rPr lang="en-US" sz="2300" dirty="0" smtClean="0">
                <a:effectLst>
                  <a:outerShdw blurRad="38100" dist="38100" dir="2700000" algn="tl">
                    <a:srgbClr val="000000">
                      <a:alpha val="43137"/>
                    </a:srgbClr>
                  </a:outerShdw>
                </a:effectLst>
                <a:ea typeface="ＭＳ Ｐゴシック" pitchFamily="34" charset="-128"/>
              </a:rPr>
              <a:t>Parents’ Household 2011 or 2012 Benefits Received</a:t>
            </a:r>
            <a:br>
              <a:rPr lang="en-US" sz="2300" dirty="0" smtClean="0">
                <a:effectLst>
                  <a:outerShdw blurRad="38100" dist="38100" dir="2700000" algn="tl">
                    <a:srgbClr val="000000">
                      <a:alpha val="43137"/>
                    </a:srgbClr>
                  </a:outerShdw>
                </a:effectLst>
                <a:ea typeface="ＭＳ Ｐゴシック" pitchFamily="34" charset="-128"/>
              </a:rPr>
            </a:br>
            <a:endParaRPr lang="en-US" sz="2300" dirty="0" smtClean="0">
              <a:effectLst>
                <a:outerShdw blurRad="38100" dist="38100" dir="2700000" algn="tl">
                  <a:srgbClr val="000000">
                    <a:alpha val="43137"/>
                  </a:srgbClr>
                </a:outerShdw>
              </a:effectLst>
              <a:ea typeface="ＭＳ Ｐゴシック" pitchFamily="34" charset="-128"/>
            </a:endParaRPr>
          </a:p>
        </p:txBody>
      </p:sp>
      <p:sp>
        <p:nvSpPr>
          <p:cNvPr id="64516" name="Rectangle 3"/>
          <p:cNvSpPr>
            <a:spLocks noGrp="1" noChangeArrowheads="1"/>
          </p:cNvSpPr>
          <p:nvPr>
            <p:ph type="body" idx="4294967295"/>
          </p:nvPr>
        </p:nvSpPr>
        <p:spPr>
          <a:xfrm>
            <a:off x="533400" y="3581400"/>
            <a:ext cx="8229600" cy="2162175"/>
          </a:xfrm>
        </p:spPr>
        <p:txBody>
          <a:bodyPr>
            <a:normAutofit fontScale="92500" lnSpcReduction="10000"/>
          </a:bodyPr>
          <a:lstStyle/>
          <a:p>
            <a:pPr marL="0" indent="0" fontAlgn="auto">
              <a:lnSpc>
                <a:spcPct val="120000"/>
              </a:lnSpc>
              <a:spcBef>
                <a:spcPts val="600"/>
              </a:spcBef>
              <a:spcAft>
                <a:spcPts val="0"/>
              </a:spcAft>
              <a:buFontTx/>
              <a:buNone/>
              <a:defRPr/>
            </a:pPr>
            <a:r>
              <a:rPr lang="en-US" sz="1600" b="1" dirty="0" smtClean="0">
                <a:latin typeface="Calibri" pitchFamily="34" charset="0"/>
                <a:ea typeface="ＭＳ Ｐゴシック" pitchFamily="34" charset="-128"/>
                <a:cs typeface="Arial" pitchFamily="34" charset="0"/>
              </a:rPr>
              <a:t>Indicate if the student, his/her parents, or anyone in the parents’ household received benefits in 2011 or 2012 from any of the federal programs listed</a:t>
            </a:r>
          </a:p>
          <a:p>
            <a:pPr marL="168275" indent="-168275" fontAlgn="auto">
              <a:lnSpc>
                <a:spcPct val="120000"/>
              </a:lnSpc>
              <a:spcBef>
                <a:spcPts val="600"/>
              </a:spcBef>
              <a:spcAft>
                <a:spcPts val="0"/>
              </a:spcAft>
              <a:buFont typeface="Wingdings 2"/>
              <a:buChar char=""/>
              <a:defRPr/>
            </a:pPr>
            <a:r>
              <a:rPr lang="en-US" sz="1400" b="1" dirty="0" smtClean="0">
                <a:latin typeface="Calibri" pitchFamily="34" charset="0"/>
                <a:ea typeface="ＭＳ Ｐゴシック" pitchFamily="34" charset="-128"/>
                <a:cs typeface="Arial" pitchFamily="34" charset="0"/>
              </a:rPr>
              <a:t>Supplemental Security Income (SSI)</a:t>
            </a:r>
          </a:p>
          <a:p>
            <a:pPr marL="168275" indent="-168275" fontAlgn="auto">
              <a:lnSpc>
                <a:spcPct val="120000"/>
              </a:lnSpc>
              <a:spcBef>
                <a:spcPts val="600"/>
              </a:spcBef>
              <a:spcAft>
                <a:spcPts val="0"/>
              </a:spcAft>
              <a:buFont typeface="Wingdings 2"/>
              <a:buChar char=""/>
              <a:defRPr/>
            </a:pPr>
            <a:r>
              <a:rPr lang="en-US" sz="1400" b="1" dirty="0" smtClean="0">
                <a:latin typeface="Calibri" pitchFamily="34" charset="0"/>
                <a:ea typeface="ＭＳ Ｐゴシック" pitchFamily="34" charset="-128"/>
                <a:cs typeface="Arial" pitchFamily="34" charset="0"/>
              </a:rPr>
              <a:t>Supplemental Nutrition Assistance Programs (SNAP)</a:t>
            </a:r>
          </a:p>
          <a:p>
            <a:pPr marL="168275" indent="-168275" fontAlgn="auto">
              <a:lnSpc>
                <a:spcPct val="120000"/>
              </a:lnSpc>
              <a:spcBef>
                <a:spcPts val="600"/>
              </a:spcBef>
              <a:spcAft>
                <a:spcPts val="0"/>
              </a:spcAft>
              <a:buFont typeface="Wingdings 2"/>
              <a:buChar char=""/>
              <a:defRPr/>
            </a:pPr>
            <a:r>
              <a:rPr lang="en-US" sz="1400" b="1" dirty="0" smtClean="0">
                <a:latin typeface="Calibri" pitchFamily="34" charset="0"/>
                <a:ea typeface="ＭＳ Ｐゴシック" pitchFamily="34" charset="-128"/>
                <a:cs typeface="Arial" pitchFamily="34" charset="0"/>
              </a:rPr>
              <a:t>Free or Reduced Price School Lunch</a:t>
            </a:r>
          </a:p>
          <a:p>
            <a:pPr marL="168275" indent="-168275" fontAlgn="auto">
              <a:lnSpc>
                <a:spcPct val="120000"/>
              </a:lnSpc>
              <a:spcBef>
                <a:spcPts val="600"/>
              </a:spcBef>
              <a:spcAft>
                <a:spcPts val="0"/>
              </a:spcAft>
              <a:buFont typeface="Wingdings 2"/>
              <a:buChar char=""/>
              <a:defRPr/>
            </a:pPr>
            <a:r>
              <a:rPr lang="en-US" sz="1400" b="1" dirty="0" smtClean="0">
                <a:latin typeface="Calibri" pitchFamily="34" charset="0"/>
                <a:ea typeface="ＭＳ Ｐゴシック" pitchFamily="34" charset="-128"/>
                <a:cs typeface="Arial" pitchFamily="34" charset="0"/>
              </a:rPr>
              <a:t>Temporary Assistance for Needy Families (TANF)</a:t>
            </a:r>
          </a:p>
          <a:p>
            <a:pPr marL="168275" indent="-168275" fontAlgn="auto">
              <a:lnSpc>
                <a:spcPct val="120000"/>
              </a:lnSpc>
              <a:spcBef>
                <a:spcPts val="600"/>
              </a:spcBef>
              <a:spcAft>
                <a:spcPts val="0"/>
              </a:spcAft>
              <a:buFont typeface="Wingdings 2"/>
              <a:buChar char=""/>
              <a:defRPr/>
            </a:pPr>
            <a:r>
              <a:rPr lang="en-US" sz="1400" b="1" dirty="0" smtClean="0">
                <a:latin typeface="Calibri" pitchFamily="34" charset="0"/>
                <a:ea typeface="ＭＳ Ｐゴシック" pitchFamily="34" charset="-128"/>
                <a:cs typeface="Arial" pitchFamily="34" charset="0"/>
              </a:rPr>
              <a:t>Special Supplemental Nutrition Program for Women, Infants and Children (WIC)</a:t>
            </a:r>
          </a:p>
          <a:p>
            <a:pPr marL="168275" indent="-168275" fontAlgn="auto">
              <a:lnSpc>
                <a:spcPct val="120000"/>
              </a:lnSpc>
              <a:spcBef>
                <a:spcPts val="600"/>
              </a:spcBef>
              <a:spcAft>
                <a:spcPts val="0"/>
              </a:spcAft>
              <a:buFont typeface="Wingdings 2"/>
              <a:buChar char=""/>
              <a:defRPr/>
            </a:pPr>
            <a:endParaRPr lang="en-US" sz="1400" b="1" dirty="0" smtClean="0">
              <a:latin typeface="Calibri" pitchFamily="34" charset="0"/>
              <a:ea typeface="ＭＳ Ｐゴシック" pitchFamily="34" charset="-128"/>
              <a:cs typeface="Arial" pitchFamily="34" charset="0"/>
            </a:endParaRPr>
          </a:p>
          <a:p>
            <a:pPr marL="0" indent="0" fontAlgn="auto">
              <a:lnSpc>
                <a:spcPct val="120000"/>
              </a:lnSpc>
              <a:spcBef>
                <a:spcPts val="600"/>
              </a:spcBef>
              <a:spcAft>
                <a:spcPts val="0"/>
              </a:spcAft>
              <a:buFontTx/>
              <a:buNone/>
              <a:defRPr/>
            </a:pPr>
            <a:endParaRPr lang="en-US" sz="1400" dirty="0" smtClean="0">
              <a:latin typeface="Calibri" pitchFamily="34" charset="0"/>
              <a:ea typeface="ＭＳ Ｐゴシック" pitchFamily="34" charset="-128"/>
              <a:cs typeface="Arial" pitchFamily="34" charset="0"/>
            </a:endParaRPr>
          </a:p>
        </p:txBody>
      </p:sp>
      <p:sp>
        <p:nvSpPr>
          <p:cNvPr id="6" name="Slide Number Placeholder 5"/>
          <p:cNvSpPr>
            <a:spLocks noGrp="1"/>
          </p:cNvSpPr>
          <p:nvPr>
            <p:ph type="sldNum" sz="quarter" idx="12"/>
          </p:nvPr>
        </p:nvSpPr>
        <p:spPr/>
        <p:txBody>
          <a:bodyPr/>
          <a:lstStyle/>
          <a:p>
            <a:pPr>
              <a:defRPr/>
            </a:pPr>
            <a:fld id="{9EF9818C-F480-4DCF-BB78-F22C3FBCEC4B}" type="slidenum">
              <a:rPr lang="en-US"/>
              <a:pPr>
                <a:defRPr/>
              </a:pPr>
              <a:t>37</a:t>
            </a:fld>
            <a:endParaRPr lang="en-US" dirty="0"/>
          </a:p>
        </p:txBody>
      </p:sp>
      <p:grpSp>
        <p:nvGrpSpPr>
          <p:cNvPr id="94214" name="Group 2"/>
          <p:cNvGrpSpPr>
            <a:grpSpLocks/>
          </p:cNvGrpSpPr>
          <p:nvPr/>
        </p:nvGrpSpPr>
        <p:grpSpPr bwMode="auto">
          <a:xfrm>
            <a:off x="1571625" y="914400"/>
            <a:ext cx="5975350" cy="2343150"/>
            <a:chOff x="1571625" y="914400"/>
            <a:chExt cx="5975350" cy="2343150"/>
          </a:xfrm>
        </p:grpSpPr>
        <p:grpSp>
          <p:nvGrpSpPr>
            <p:cNvPr id="94215" name="Group 7"/>
            <p:cNvGrpSpPr>
              <a:grpSpLocks/>
            </p:cNvGrpSpPr>
            <p:nvPr/>
          </p:nvGrpSpPr>
          <p:grpSpPr bwMode="auto">
            <a:xfrm>
              <a:off x="1571625" y="914400"/>
              <a:ext cx="5975350" cy="1066800"/>
              <a:chOff x="1571625" y="1020763"/>
              <a:chExt cx="5975350" cy="1066800"/>
            </a:xfrm>
          </p:grpSpPr>
          <p:pic>
            <p:nvPicPr>
              <p:cNvPr id="94217" name="Picture 2"/>
              <p:cNvPicPr>
                <a:picLocks noChangeAspect="1" noChangeArrowheads="1"/>
              </p:cNvPicPr>
              <p:nvPr/>
            </p:nvPicPr>
            <p:blipFill>
              <a:blip r:embed="rId3" cstate="print"/>
              <a:srcRect l="16498" t="61589" r="58870" b="30594"/>
              <a:stretch>
                <a:fillRect/>
              </a:stretch>
            </p:blipFill>
            <p:spPr bwMode="auto">
              <a:xfrm>
                <a:off x="1571625" y="1020763"/>
                <a:ext cx="5975350" cy="1066800"/>
              </a:xfrm>
              <a:prstGeom prst="rect">
                <a:avLst/>
              </a:prstGeom>
              <a:noFill/>
              <a:ln w="38100">
                <a:noFill/>
                <a:miter lim="800000"/>
                <a:headEnd/>
                <a:tailEnd/>
              </a:ln>
            </p:spPr>
          </p:pic>
          <p:sp>
            <p:nvSpPr>
              <p:cNvPr id="7" name="TextBox 6"/>
              <p:cNvSpPr txBox="1"/>
              <p:nvPr/>
            </p:nvSpPr>
            <p:spPr>
              <a:xfrm>
                <a:off x="1884363" y="1227138"/>
                <a:ext cx="1025525" cy="184150"/>
              </a:xfrm>
              <a:prstGeom prst="rect">
                <a:avLst/>
              </a:prstGeom>
              <a:solidFill>
                <a:schemeClr val="bg1"/>
              </a:solidFill>
              <a:ln>
                <a:noFill/>
              </a:ln>
            </p:spPr>
            <p:txBody>
              <a:bodyPr wrap="none" lIns="45720" tIns="0" rIns="45720" bIns="0" anchor="ctr">
                <a:spAutoFit/>
              </a:bodyPr>
              <a:lstStyle/>
              <a:p>
                <a:pPr algn="ctr" fontAlgn="auto">
                  <a:spcBef>
                    <a:spcPts val="0"/>
                  </a:spcBef>
                  <a:spcAft>
                    <a:spcPts val="0"/>
                  </a:spcAft>
                  <a:defRPr/>
                </a:pPr>
                <a:r>
                  <a:rPr lang="en-US" sz="1200" dirty="0">
                    <a:effectLst>
                      <a:outerShdw blurRad="38100" dist="38100" dir="2700000" algn="tl">
                        <a:srgbClr val="000000">
                          <a:alpha val="43137"/>
                        </a:srgbClr>
                      </a:outerShdw>
                    </a:effectLst>
                    <a:latin typeface="Arial" pitchFamily="34" charset="0"/>
                  </a:rPr>
                  <a:t>2011 or  2012</a:t>
                </a:r>
              </a:p>
            </p:txBody>
          </p:sp>
        </p:grpSp>
        <p:pic>
          <p:nvPicPr>
            <p:cNvPr id="94216" name="Picture 2"/>
            <p:cNvPicPr>
              <a:picLocks noChangeAspect="1" noChangeArrowheads="1"/>
            </p:cNvPicPr>
            <p:nvPr/>
          </p:nvPicPr>
          <p:blipFill>
            <a:blip r:embed="rId3" cstate="print"/>
            <a:srcRect l="16498" t="72012" r="58870" b="18636"/>
            <a:stretch>
              <a:fillRect/>
            </a:stretch>
          </p:blipFill>
          <p:spPr bwMode="auto">
            <a:xfrm>
              <a:off x="1571625" y="1981200"/>
              <a:ext cx="5975350" cy="1276350"/>
            </a:xfrm>
            <a:prstGeom prst="rect">
              <a:avLst/>
            </a:prstGeom>
            <a:noFill/>
            <a:ln w="38100">
              <a:noFill/>
              <a:miter lim="800000"/>
              <a:headEnd/>
              <a:tailEnd/>
            </a:ln>
          </p:spPr>
        </p:pic>
      </p:grpSp>
    </p:spTree>
  </p:cSld>
  <p:clrMapOvr>
    <a:masterClrMapping/>
  </p:clrMapOvr>
  <p:transition spd="med">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80FB70EC-179C-4861-8A0D-E324CC106FF4}" type="slidenum">
              <a:rPr lang="en-US"/>
              <a:pPr>
                <a:defRPr/>
              </a:pPr>
              <a:t>38</a:t>
            </a:fld>
            <a:endParaRPr lang="en-US" dirty="0"/>
          </a:p>
        </p:txBody>
      </p:sp>
      <p:sp>
        <p:nvSpPr>
          <p:cNvPr id="70659" name="Rectangle 3"/>
          <p:cNvSpPr>
            <a:spLocks noGrp="1" noChangeArrowheads="1"/>
          </p:cNvSpPr>
          <p:nvPr>
            <p:ph sz="quarter" idx="1"/>
          </p:nvPr>
        </p:nvSpPr>
        <p:spPr/>
        <p:txBody>
          <a:bodyPr>
            <a:normAutofit fontScale="92500" lnSpcReduction="10000"/>
          </a:bodyPr>
          <a:lstStyle/>
          <a:p>
            <a:pPr marL="274320" indent="-274320" fontAlgn="auto">
              <a:spcBef>
                <a:spcPts val="580"/>
              </a:spcBef>
              <a:spcAft>
                <a:spcPts val="0"/>
              </a:spcAft>
              <a:buFont typeface="Wingdings 2"/>
              <a:buChar char=""/>
              <a:defRPr/>
            </a:pPr>
            <a:r>
              <a:rPr lang="en-US" dirty="0" smtClean="0"/>
              <a:t>Some parents may be asked to report the current balances of their cash, savings, and checking accounts as of the day they complete the FAFSA</a:t>
            </a:r>
          </a:p>
          <a:p>
            <a:pPr marL="274320" indent="-274320" fontAlgn="auto">
              <a:spcBef>
                <a:spcPts val="580"/>
              </a:spcBef>
              <a:spcAft>
                <a:spcPts val="0"/>
              </a:spcAft>
              <a:buFont typeface="Wingdings 2"/>
              <a:buChar char=""/>
              <a:defRPr/>
            </a:pPr>
            <a:r>
              <a:rPr lang="en-US" dirty="0" smtClean="0"/>
              <a:t>They may also be asked to provide information about the net value of their investments such as real estate, rental property, money market and mutual funds, stocks, bonds and other securities</a:t>
            </a:r>
          </a:p>
          <a:p>
            <a:pPr marL="274320" indent="-274320" fontAlgn="auto">
              <a:spcBef>
                <a:spcPts val="580"/>
              </a:spcBef>
              <a:spcAft>
                <a:spcPts val="0"/>
              </a:spcAft>
              <a:buFont typeface="Wingdings 2"/>
              <a:buChar char=""/>
              <a:defRPr/>
            </a:pPr>
            <a:r>
              <a:rPr lang="en-US" dirty="0" smtClean="0"/>
              <a:t>In addition, they may be asked questions about the net value of their businesses and investment farms</a:t>
            </a:r>
          </a:p>
          <a:p>
            <a:pPr marL="274320" indent="-274320" fontAlgn="auto">
              <a:spcBef>
                <a:spcPts val="580"/>
              </a:spcBef>
              <a:spcAft>
                <a:spcPts val="0"/>
              </a:spcAft>
              <a:buFont typeface="Wingdings 2"/>
              <a:buChar char=""/>
              <a:defRPr/>
            </a:pPr>
            <a:r>
              <a:rPr lang="en-US" dirty="0" smtClean="0"/>
              <a:t>They should not include the home in which they live, the value of life insurance and retirement plans, or the value of a family-owned and controlled small business</a:t>
            </a:r>
          </a:p>
          <a:p>
            <a:pPr marL="274320" indent="-274320" fontAlgn="auto">
              <a:spcBef>
                <a:spcPts val="580"/>
              </a:spcBef>
              <a:spcAft>
                <a:spcPts val="0"/>
              </a:spcAft>
              <a:buFont typeface="Wingdings 2"/>
              <a:buChar char=""/>
              <a:defRPr/>
            </a:pPr>
            <a:endParaRPr lang="en-US" dirty="0" smtClean="0"/>
          </a:p>
          <a:p>
            <a:pPr marL="274320" indent="-274320" fontAlgn="auto">
              <a:spcBef>
                <a:spcPts val="580"/>
              </a:spcBef>
              <a:spcAft>
                <a:spcPts val="0"/>
              </a:spcAft>
              <a:buFont typeface="Wingdings 2"/>
              <a:buChar char=""/>
              <a:defRPr/>
            </a:pPr>
            <a:endParaRPr lang="en-US" dirty="0" smtClean="0"/>
          </a:p>
        </p:txBody>
      </p:sp>
      <p:sp>
        <p:nvSpPr>
          <p:cNvPr id="58371" name="Rectangle 2"/>
          <p:cNvSpPr>
            <a:spLocks noGrp="1" noChangeArrowheads="1"/>
          </p:cNvSpPr>
          <p:nvPr>
            <p:ph type="title"/>
          </p:nvPr>
        </p:nvSpPr>
        <p:spPr/>
        <p:txBody>
          <a:bodyPr>
            <a:normAutofit fontScale="90000"/>
          </a:bodyPr>
          <a:lstStyle/>
          <a:p>
            <a:pPr fontAlgn="auto">
              <a:spcAft>
                <a:spcPts val="0"/>
              </a:spcAft>
              <a:defRPr/>
            </a:pPr>
            <a:r>
              <a:rPr lang="en-US" dirty="0" smtClean="0"/>
              <a:t/>
            </a:r>
            <a:br>
              <a:rPr lang="en-US" dirty="0" smtClean="0"/>
            </a:br>
            <a:r>
              <a:rPr lang="en-US" dirty="0" smtClean="0"/>
              <a:t>Section 5 – Parent Assets</a:t>
            </a:r>
          </a:p>
        </p:txBody>
      </p:sp>
      <p:pic>
        <p:nvPicPr>
          <p:cNvPr id="96261" name="Picture 6" descr="100Dollar-03-june.gif"/>
          <p:cNvPicPr>
            <a:picLocks noChangeAspect="1"/>
          </p:cNvPicPr>
          <p:nvPr/>
        </p:nvPicPr>
        <p:blipFill>
          <a:blip r:embed="rId3" cstate="print"/>
          <a:srcRect/>
          <a:stretch>
            <a:fillRect/>
          </a:stretch>
        </p:blipFill>
        <p:spPr bwMode="auto">
          <a:xfrm>
            <a:off x="6705600" y="457200"/>
            <a:ext cx="1949450" cy="114300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F616BD3D-8600-49D3-90D4-D3078F60D831}" type="slidenum">
              <a:rPr lang="en-US"/>
              <a:pPr>
                <a:defRPr/>
              </a:pPr>
              <a:t>39</a:t>
            </a:fld>
            <a:endParaRPr lang="en-US" dirty="0"/>
          </a:p>
        </p:txBody>
      </p:sp>
      <p:sp>
        <p:nvSpPr>
          <p:cNvPr id="98307" name="Content Placeholder 10"/>
          <p:cNvSpPr>
            <a:spLocks noGrp="1"/>
          </p:cNvSpPr>
          <p:nvPr>
            <p:ph sz="quarter" idx="1"/>
          </p:nvPr>
        </p:nvSpPr>
        <p:spPr>
          <a:xfrm>
            <a:off x="533400" y="1676400"/>
            <a:ext cx="8229600" cy="4343400"/>
          </a:xfrm>
        </p:spPr>
        <p:txBody>
          <a:bodyPr/>
          <a:lstStyle/>
          <a:p>
            <a:r>
              <a:rPr lang="en-US" smtClean="0">
                <a:ea typeface="Calibri" pitchFamily="34" charset="0"/>
              </a:rPr>
              <a:t>Student questions in Section 5 are identical to the parent financial questions we covered </a:t>
            </a:r>
          </a:p>
          <a:p>
            <a:pPr lvl="1">
              <a:buSzPct val="75000"/>
            </a:pPr>
            <a:r>
              <a:rPr lang="en-US" smtClean="0">
                <a:ea typeface="Calibri" pitchFamily="34" charset="0"/>
              </a:rPr>
              <a:t>If the student is married, also report spouse’s income and assets</a:t>
            </a:r>
          </a:p>
          <a:p>
            <a:r>
              <a:rPr lang="en-US" smtClean="0">
                <a:ea typeface="Calibri" pitchFamily="34" charset="0"/>
              </a:rPr>
              <a:t>The questions in Section 5 ask:</a:t>
            </a:r>
          </a:p>
          <a:p>
            <a:pPr lvl="1">
              <a:buSzPct val="75000"/>
            </a:pPr>
            <a:r>
              <a:rPr lang="en-US" smtClean="0">
                <a:ea typeface="Calibri" pitchFamily="34" charset="0"/>
              </a:rPr>
              <a:t>Which 2012 federal tax return the student filed or will file</a:t>
            </a:r>
          </a:p>
          <a:p>
            <a:pPr lvl="1">
              <a:buSzPct val="75000"/>
            </a:pPr>
            <a:r>
              <a:rPr lang="en-US" smtClean="0">
                <a:ea typeface="Calibri" pitchFamily="34" charset="0"/>
              </a:rPr>
              <a:t>The student’s 2012 Adjusted Gross Income, if filing a tax return, and earnings from work as well as untaxed income and assets</a:t>
            </a:r>
          </a:p>
          <a:p>
            <a:endParaRPr lang="en-US" smtClean="0">
              <a:ea typeface="Calibri" pitchFamily="34" charset="0"/>
            </a:endParaRPr>
          </a:p>
        </p:txBody>
      </p:sp>
      <p:sp>
        <p:nvSpPr>
          <p:cNvPr id="65539" name="Rectangle 2"/>
          <p:cNvSpPr>
            <a:spLocks noGrp="1" noChangeArrowheads="1"/>
          </p:cNvSpPr>
          <p:nvPr>
            <p:ph type="title"/>
          </p:nvPr>
        </p:nvSpPr>
        <p:spPr/>
        <p:txBody>
          <a:bodyPr>
            <a:normAutofit fontScale="90000"/>
          </a:bodyPr>
          <a:lstStyle/>
          <a:p>
            <a:pPr fontAlgn="auto">
              <a:spcAft>
                <a:spcPts val="0"/>
              </a:spcAft>
              <a:defRPr/>
            </a:pPr>
            <a:r>
              <a:rPr lang="en-US" dirty="0" smtClean="0"/>
              <a:t/>
            </a:r>
            <a:br>
              <a:rPr lang="en-US" dirty="0" smtClean="0"/>
            </a:br>
            <a:r>
              <a:rPr lang="en-US" dirty="0" smtClean="0"/>
              <a:t>Section 5</a:t>
            </a:r>
            <a:br>
              <a:rPr lang="en-US" dirty="0" smtClean="0"/>
            </a:br>
            <a:r>
              <a:rPr lang="en-US" dirty="0" smtClean="0"/>
              <a:t>Student Financial Information</a:t>
            </a:r>
          </a:p>
        </p:txBody>
      </p:sp>
      <p:pic>
        <p:nvPicPr>
          <p:cNvPr id="98309" name="Picture 3"/>
          <p:cNvPicPr>
            <a:picLocks noChangeArrowheads="1"/>
          </p:cNvPicPr>
          <p:nvPr/>
        </p:nvPicPr>
        <p:blipFill>
          <a:blip r:embed="rId3" cstate="print"/>
          <a:srcRect/>
          <a:stretch>
            <a:fillRect/>
          </a:stretch>
        </p:blipFill>
        <p:spPr bwMode="auto">
          <a:xfrm>
            <a:off x="7696200" y="76200"/>
            <a:ext cx="1371600" cy="175260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4"/>
          <p:cNvSpPr>
            <a:spLocks noGrp="1" noChangeArrowheads="1"/>
          </p:cNvSpPr>
          <p:nvPr>
            <p:ph type="title"/>
          </p:nvPr>
        </p:nvSpPr>
        <p:spPr/>
        <p:txBody>
          <a:bodyPr/>
          <a:lstStyle/>
          <a:p>
            <a:r>
              <a:rPr lang="en-US" smtClean="0"/>
              <a:t>Sources of Financial Aid</a:t>
            </a:r>
          </a:p>
        </p:txBody>
      </p:sp>
      <p:sp>
        <p:nvSpPr>
          <p:cNvPr id="34819" name="Rectangle 2"/>
          <p:cNvSpPr>
            <a:spLocks noGrp="1" noChangeArrowheads="1"/>
          </p:cNvSpPr>
          <p:nvPr>
            <p:ph type="body" idx="4294967295"/>
          </p:nvPr>
        </p:nvSpPr>
        <p:spPr>
          <a:xfrm>
            <a:off x="4013200" y="1752600"/>
            <a:ext cx="4826000" cy="4724400"/>
          </a:xfrm>
        </p:spPr>
        <p:txBody>
          <a:bodyPr/>
          <a:lstStyle/>
          <a:p>
            <a:pPr marL="457200" indent="-457200">
              <a:lnSpc>
                <a:spcPct val="110000"/>
              </a:lnSpc>
              <a:spcBef>
                <a:spcPct val="55000"/>
              </a:spcBef>
              <a:buSzPct val="130000"/>
            </a:pPr>
            <a:r>
              <a:rPr lang="en-US" sz="2800" b="1" smtClean="0">
                <a:latin typeface="Calibri" pitchFamily="34" charset="0"/>
                <a:ea typeface="ＭＳ Ｐゴシック" pitchFamily="34" charset="-128"/>
              </a:rPr>
              <a:t>Federal government</a:t>
            </a:r>
          </a:p>
          <a:p>
            <a:pPr marL="457200" indent="-457200">
              <a:lnSpc>
                <a:spcPct val="110000"/>
              </a:lnSpc>
              <a:spcBef>
                <a:spcPct val="55000"/>
              </a:spcBef>
              <a:buSzPct val="130000"/>
            </a:pPr>
            <a:r>
              <a:rPr lang="en-US" sz="2800" b="1" smtClean="0">
                <a:latin typeface="Calibri" pitchFamily="34" charset="0"/>
                <a:ea typeface="ＭＳ Ｐゴシック" pitchFamily="34" charset="-128"/>
              </a:rPr>
              <a:t>State government</a:t>
            </a:r>
          </a:p>
          <a:p>
            <a:pPr marL="457200" indent="-457200">
              <a:lnSpc>
                <a:spcPct val="110000"/>
              </a:lnSpc>
              <a:spcBef>
                <a:spcPct val="55000"/>
              </a:spcBef>
              <a:buSzPct val="130000"/>
            </a:pPr>
            <a:r>
              <a:rPr lang="en-US" sz="2800" b="1" smtClean="0">
                <a:latin typeface="Calibri" pitchFamily="34" charset="0"/>
                <a:ea typeface="ＭＳ Ｐゴシック" pitchFamily="34" charset="-128"/>
              </a:rPr>
              <a:t>Colleges and universities</a:t>
            </a:r>
          </a:p>
          <a:p>
            <a:pPr marL="457200" indent="-457200">
              <a:lnSpc>
                <a:spcPct val="90000"/>
              </a:lnSpc>
              <a:spcBef>
                <a:spcPct val="55000"/>
              </a:spcBef>
              <a:buSzPct val="130000"/>
            </a:pPr>
            <a:r>
              <a:rPr lang="en-US" sz="2800" b="1" smtClean="0">
                <a:latin typeface="Calibri" pitchFamily="34" charset="0"/>
                <a:ea typeface="ＭＳ Ｐゴシック" pitchFamily="34" charset="-128"/>
              </a:rPr>
              <a:t>Private agencies, companies, foundations, and parents’ employers</a:t>
            </a:r>
          </a:p>
        </p:txBody>
      </p:sp>
      <p:pic>
        <p:nvPicPr>
          <p:cNvPr id="7" name="Picture 14" descr="MPj04055860000[1]"/>
          <p:cNvPicPr>
            <a:picLocks noChangeAspect="1" noChangeArrowheads="1"/>
          </p:cNvPicPr>
          <p:nvPr/>
        </p:nvPicPr>
        <p:blipFill>
          <a:blip r:embed="rId3" cstate="print"/>
          <a:srcRect/>
          <a:stretch>
            <a:fillRect/>
          </a:stretch>
        </p:blipFill>
        <p:spPr bwMode="auto">
          <a:xfrm>
            <a:off x="611188" y="1778000"/>
            <a:ext cx="2540000" cy="3795713"/>
          </a:xfrm>
          <a:prstGeom prst="rect">
            <a:avLst/>
          </a:prstGeom>
          <a:noFill/>
          <a:ln w="9525">
            <a:noFill/>
            <a:miter lim="800000"/>
            <a:headEnd/>
            <a:tailEnd/>
          </a:ln>
          <a:effectLst>
            <a:outerShdw dist="139700" dir="2700000" algn="tl" rotWithShape="0">
              <a:srgbClr val="333333">
                <a:alpha val="64998"/>
              </a:srgbClr>
            </a:outerShdw>
          </a:effectLst>
        </p:spPr>
      </p:pic>
      <p:sp>
        <p:nvSpPr>
          <p:cNvPr id="6" name="Slide Number Placeholder 5"/>
          <p:cNvSpPr>
            <a:spLocks noGrp="1"/>
          </p:cNvSpPr>
          <p:nvPr>
            <p:ph type="sldNum" sz="quarter" idx="12"/>
          </p:nvPr>
        </p:nvSpPr>
        <p:spPr/>
        <p:txBody>
          <a:bodyPr/>
          <a:lstStyle/>
          <a:p>
            <a:pPr>
              <a:defRPr/>
            </a:pPr>
            <a:fld id="{4B9AB218-3AA0-460B-8C35-B617F01B2AAA}" type="slidenum">
              <a:rPr lang="en-US"/>
              <a:pPr>
                <a:defRPr/>
              </a:pPr>
              <a:t>4</a:t>
            </a:fld>
            <a:endParaRPr lang="en-US"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r>
              <a:rPr lang="en-US" smtClean="0"/>
              <a:t>What Happens Next? </a:t>
            </a:r>
          </a:p>
        </p:txBody>
      </p:sp>
      <p:sp>
        <p:nvSpPr>
          <p:cNvPr id="8" name="Slide Number Placeholder 7"/>
          <p:cNvSpPr>
            <a:spLocks noGrp="1"/>
          </p:cNvSpPr>
          <p:nvPr>
            <p:ph type="sldNum" sz="quarter" idx="12"/>
          </p:nvPr>
        </p:nvSpPr>
        <p:spPr/>
        <p:txBody>
          <a:bodyPr/>
          <a:lstStyle/>
          <a:p>
            <a:pPr>
              <a:defRPr/>
            </a:pPr>
            <a:fld id="{F476371C-9DFF-4D9E-8BF1-994ADCDC004C}" type="slidenum">
              <a:rPr lang="en-US"/>
              <a:pPr>
                <a:defRPr/>
              </a:pPr>
              <a:t>40</a:t>
            </a:fld>
            <a:endParaRPr lang="en-US" dirty="0"/>
          </a:p>
        </p:txBody>
      </p:sp>
      <p:sp>
        <p:nvSpPr>
          <p:cNvPr id="1564675" name="Rectangle 3"/>
          <p:cNvSpPr>
            <a:spLocks noGrp="1" noChangeArrowheads="1"/>
          </p:cNvSpPr>
          <p:nvPr>
            <p:ph type="body" idx="4294967295"/>
          </p:nvPr>
        </p:nvSpPr>
        <p:spPr>
          <a:xfrm>
            <a:off x="153988" y="1219200"/>
            <a:ext cx="8826500" cy="5610225"/>
          </a:xfrm>
        </p:spPr>
        <p:txBody>
          <a:bodyPr/>
          <a:lstStyle/>
          <a:p>
            <a:pPr algn="ctr">
              <a:lnSpc>
                <a:spcPct val="80000"/>
              </a:lnSpc>
              <a:spcBef>
                <a:spcPct val="5000"/>
              </a:spcBef>
              <a:buFontTx/>
              <a:buNone/>
            </a:pPr>
            <a:endParaRPr lang="en-US" sz="2000" b="1" smtClean="0">
              <a:solidFill>
                <a:srgbClr val="990099"/>
              </a:solidFill>
              <a:ea typeface="ＭＳ Ｐゴシック" pitchFamily="34" charset="-128"/>
            </a:endParaRPr>
          </a:p>
          <a:p>
            <a:pPr algn="ctr">
              <a:lnSpc>
                <a:spcPct val="90000"/>
              </a:lnSpc>
              <a:spcBef>
                <a:spcPct val="5000"/>
              </a:spcBef>
              <a:spcAft>
                <a:spcPts val="600"/>
              </a:spcAft>
              <a:buFontTx/>
              <a:buNone/>
            </a:pPr>
            <a:r>
              <a:rPr lang="en-US" sz="2000" b="1" smtClean="0">
                <a:latin typeface="Arial" pitchFamily="34" charset="0"/>
                <a:ea typeface="ＭＳ Ｐゴシック" pitchFamily="34" charset="-128"/>
                <a:cs typeface="Arial" pitchFamily="34" charset="0"/>
              </a:rPr>
              <a:t>    </a:t>
            </a:r>
            <a:r>
              <a:rPr lang="en-US" sz="2100" b="1" smtClean="0">
                <a:latin typeface="Arial" pitchFamily="34" charset="0"/>
                <a:ea typeface="ＭＳ Ｐゴシック" pitchFamily="34" charset="-128"/>
                <a:cs typeface="Arial" pitchFamily="34" charset="0"/>
              </a:rPr>
              <a:t>Students </a:t>
            </a:r>
            <a:r>
              <a:rPr lang="en-US" sz="2100" b="1" u="sng" smtClean="0">
                <a:latin typeface="Arial" pitchFamily="34" charset="0"/>
                <a:ea typeface="ＭＳ Ｐゴシック" pitchFamily="34" charset="-128"/>
                <a:cs typeface="Arial" pitchFamily="34" charset="0"/>
              </a:rPr>
              <a:t>and</a:t>
            </a:r>
            <a:r>
              <a:rPr lang="en-US" sz="2100" b="1" smtClean="0">
                <a:latin typeface="Arial" pitchFamily="34" charset="0"/>
                <a:ea typeface="ＭＳ Ｐゴシック" pitchFamily="34" charset="-128"/>
                <a:cs typeface="Arial" pitchFamily="34" charset="0"/>
              </a:rPr>
              <a:t> the colleges the student listed receive Student Aid Report (SAR) from federal processor</a:t>
            </a:r>
          </a:p>
          <a:p>
            <a:pPr algn="ctr">
              <a:lnSpc>
                <a:spcPct val="70000"/>
              </a:lnSpc>
              <a:spcBef>
                <a:spcPct val="0"/>
              </a:spcBef>
              <a:buFontTx/>
              <a:buNone/>
            </a:pPr>
            <a:r>
              <a:rPr lang="en-US" sz="2800" b="1" smtClean="0">
                <a:solidFill>
                  <a:srgbClr val="990099"/>
                </a:solidFill>
                <a:latin typeface="Wingdings" pitchFamily="2" charset="2"/>
                <a:ea typeface="ＭＳ Ｐゴシック" pitchFamily="34" charset="-128"/>
              </a:rPr>
              <a:t>ê</a:t>
            </a:r>
          </a:p>
          <a:p>
            <a:pPr algn="ctr">
              <a:lnSpc>
                <a:spcPct val="80000"/>
              </a:lnSpc>
              <a:spcBef>
                <a:spcPct val="5000"/>
              </a:spcBef>
              <a:buFontTx/>
              <a:buNone/>
            </a:pPr>
            <a:endParaRPr lang="en-US" sz="400" b="1" smtClean="0">
              <a:ea typeface="ＭＳ Ｐゴシック" pitchFamily="34" charset="-128"/>
            </a:endParaRPr>
          </a:p>
          <a:p>
            <a:pPr algn="ctr">
              <a:lnSpc>
                <a:spcPct val="80000"/>
              </a:lnSpc>
              <a:spcBef>
                <a:spcPct val="5000"/>
              </a:spcBef>
              <a:buFontTx/>
              <a:buNone/>
            </a:pPr>
            <a:r>
              <a:rPr lang="en-US" sz="2100" b="1" smtClean="0">
                <a:latin typeface="Arial" pitchFamily="34" charset="0"/>
                <a:ea typeface="ＭＳ Ｐゴシック" pitchFamily="34" charset="-128"/>
              </a:rPr>
              <a:t>Students who complete FAFSA and Cal Grant GPA Verification Form receive California Aid Report (CAR)</a:t>
            </a:r>
          </a:p>
          <a:p>
            <a:pPr algn="ctr">
              <a:lnSpc>
                <a:spcPct val="80000"/>
              </a:lnSpc>
              <a:spcBef>
                <a:spcPct val="0"/>
              </a:spcBef>
              <a:buFontTx/>
              <a:buNone/>
            </a:pPr>
            <a:r>
              <a:rPr lang="en-US" sz="400" b="1" smtClean="0">
                <a:solidFill>
                  <a:srgbClr val="990099"/>
                </a:solidFill>
                <a:latin typeface="Wingdings" pitchFamily="2" charset="2"/>
                <a:ea typeface="ＭＳ Ｐゴシック" pitchFamily="34" charset="-128"/>
              </a:rPr>
              <a:t>	</a:t>
            </a:r>
          </a:p>
          <a:p>
            <a:pPr algn="ctr">
              <a:lnSpc>
                <a:spcPct val="70000"/>
              </a:lnSpc>
              <a:spcBef>
                <a:spcPct val="0"/>
              </a:spcBef>
              <a:buFontTx/>
              <a:buNone/>
            </a:pPr>
            <a:r>
              <a:rPr lang="en-US" sz="2800" b="1" smtClean="0">
                <a:solidFill>
                  <a:srgbClr val="990099"/>
                </a:solidFill>
                <a:latin typeface="Wingdings" pitchFamily="2" charset="2"/>
                <a:ea typeface="ＭＳ Ｐゴシック" pitchFamily="34" charset="-128"/>
              </a:rPr>
              <a:t>ê</a:t>
            </a:r>
          </a:p>
          <a:p>
            <a:pPr algn="ctr">
              <a:lnSpc>
                <a:spcPct val="80000"/>
              </a:lnSpc>
              <a:spcBef>
                <a:spcPct val="0"/>
              </a:spcBef>
              <a:buFontTx/>
              <a:buNone/>
            </a:pPr>
            <a:endParaRPr lang="en-US" sz="700" b="1" smtClean="0">
              <a:solidFill>
                <a:srgbClr val="990099"/>
              </a:solidFill>
              <a:latin typeface="Wingdings" pitchFamily="2" charset="2"/>
              <a:ea typeface="ＭＳ Ｐゴシック" pitchFamily="34" charset="-128"/>
            </a:endParaRPr>
          </a:p>
          <a:p>
            <a:pPr algn="ctr">
              <a:lnSpc>
                <a:spcPct val="80000"/>
              </a:lnSpc>
              <a:spcBef>
                <a:spcPct val="0"/>
              </a:spcBef>
              <a:buFontTx/>
              <a:buNone/>
            </a:pPr>
            <a:r>
              <a:rPr lang="en-US" sz="2100" b="1" smtClean="0">
                <a:ea typeface="ＭＳ Ｐゴシック" pitchFamily="34" charset="-128"/>
              </a:rPr>
              <a:t>    </a:t>
            </a:r>
            <a:r>
              <a:rPr lang="en-US" sz="2100" b="1" smtClean="0">
                <a:latin typeface="Arial" pitchFamily="34" charset="0"/>
                <a:ea typeface="ＭＳ Ｐゴシック" pitchFamily="34" charset="-128"/>
              </a:rPr>
              <a:t>Students and families review SAR and CAR for important information and accuracy of data</a:t>
            </a:r>
          </a:p>
          <a:p>
            <a:pPr algn="ctr">
              <a:lnSpc>
                <a:spcPct val="80000"/>
              </a:lnSpc>
              <a:spcBef>
                <a:spcPct val="0"/>
              </a:spcBef>
              <a:buFontTx/>
              <a:buNone/>
            </a:pPr>
            <a:r>
              <a:rPr lang="en-US" sz="600" b="1" smtClean="0">
                <a:solidFill>
                  <a:srgbClr val="990099"/>
                </a:solidFill>
                <a:latin typeface="Wingdings" pitchFamily="2" charset="2"/>
                <a:ea typeface="ＭＳ Ｐゴシック" pitchFamily="34" charset="-128"/>
              </a:rPr>
              <a:t>	</a:t>
            </a:r>
          </a:p>
          <a:p>
            <a:pPr algn="ctr">
              <a:lnSpc>
                <a:spcPct val="70000"/>
              </a:lnSpc>
              <a:spcBef>
                <a:spcPct val="0"/>
              </a:spcBef>
              <a:buFontTx/>
              <a:buNone/>
            </a:pPr>
            <a:r>
              <a:rPr lang="en-US" sz="2800" b="1" smtClean="0">
                <a:solidFill>
                  <a:srgbClr val="990099"/>
                </a:solidFill>
                <a:latin typeface="Wingdings" pitchFamily="2" charset="2"/>
                <a:ea typeface="ＭＳ Ｐゴシック" pitchFamily="34" charset="-128"/>
              </a:rPr>
              <a:t>ê</a:t>
            </a:r>
          </a:p>
          <a:p>
            <a:pPr algn="ctr">
              <a:lnSpc>
                <a:spcPct val="80000"/>
              </a:lnSpc>
              <a:spcBef>
                <a:spcPct val="0"/>
              </a:spcBef>
              <a:buFontTx/>
              <a:buNone/>
            </a:pPr>
            <a:endParaRPr lang="en-US" sz="600" b="1" smtClean="0">
              <a:solidFill>
                <a:srgbClr val="990099"/>
              </a:solidFill>
              <a:latin typeface="Wingdings" pitchFamily="2" charset="2"/>
              <a:ea typeface="ＭＳ Ｐゴシック" pitchFamily="34" charset="-128"/>
            </a:endParaRPr>
          </a:p>
          <a:p>
            <a:pPr algn="ctr">
              <a:lnSpc>
                <a:spcPct val="80000"/>
              </a:lnSpc>
              <a:spcBef>
                <a:spcPct val="0"/>
              </a:spcBef>
              <a:buFontTx/>
              <a:buNone/>
            </a:pPr>
            <a:r>
              <a:rPr lang="en-US" sz="2100" b="1" smtClean="0">
                <a:latin typeface="Arial" pitchFamily="34" charset="0"/>
                <a:ea typeface="ＭＳ Ｐゴシック" pitchFamily="34" charset="-128"/>
              </a:rPr>
              <a:t>    Colleges match admission records with FAFSA and other required financial aid forms to determine aid eligibility</a:t>
            </a:r>
          </a:p>
          <a:p>
            <a:pPr algn="ctr">
              <a:lnSpc>
                <a:spcPct val="70000"/>
              </a:lnSpc>
              <a:spcBef>
                <a:spcPct val="0"/>
              </a:spcBef>
              <a:buFontTx/>
              <a:buNone/>
            </a:pPr>
            <a:endParaRPr lang="en-US" sz="600" b="1" smtClean="0">
              <a:solidFill>
                <a:srgbClr val="990099"/>
              </a:solidFill>
              <a:latin typeface="Wingdings" pitchFamily="2" charset="2"/>
              <a:ea typeface="ＭＳ Ｐゴシック" pitchFamily="34" charset="-128"/>
            </a:endParaRPr>
          </a:p>
          <a:p>
            <a:pPr algn="ctr">
              <a:lnSpc>
                <a:spcPct val="70000"/>
              </a:lnSpc>
              <a:spcBef>
                <a:spcPct val="0"/>
              </a:spcBef>
              <a:buFontTx/>
              <a:buNone/>
            </a:pPr>
            <a:r>
              <a:rPr lang="en-US" sz="2900" b="1" smtClean="0">
                <a:solidFill>
                  <a:srgbClr val="990099"/>
                </a:solidFill>
                <a:latin typeface="Wingdings" pitchFamily="2" charset="2"/>
                <a:ea typeface="ＭＳ Ｐゴシック" pitchFamily="34" charset="-128"/>
              </a:rPr>
              <a:t>ê</a:t>
            </a:r>
          </a:p>
          <a:p>
            <a:pPr algn="ctr">
              <a:lnSpc>
                <a:spcPct val="80000"/>
              </a:lnSpc>
              <a:spcBef>
                <a:spcPct val="0"/>
              </a:spcBef>
              <a:buFontTx/>
              <a:buNone/>
            </a:pPr>
            <a:endParaRPr lang="en-US" sz="700" b="1" smtClean="0">
              <a:solidFill>
                <a:srgbClr val="990099"/>
              </a:solidFill>
              <a:latin typeface="Wingdings" pitchFamily="2" charset="2"/>
              <a:ea typeface="ＭＳ Ｐゴシック" pitchFamily="34" charset="-128"/>
            </a:endParaRPr>
          </a:p>
          <a:p>
            <a:pPr algn="ctr">
              <a:lnSpc>
                <a:spcPct val="80000"/>
              </a:lnSpc>
              <a:spcBef>
                <a:spcPct val="0"/>
              </a:spcBef>
              <a:buFontTx/>
              <a:buNone/>
            </a:pPr>
            <a:r>
              <a:rPr lang="en-US" sz="2400" b="1" smtClean="0">
                <a:latin typeface="Arial" pitchFamily="34" charset="0"/>
                <a:ea typeface="ＭＳ Ｐゴシック" pitchFamily="34" charset="-128"/>
              </a:rPr>
              <a:t>    </a:t>
            </a:r>
            <a:r>
              <a:rPr lang="en-US" sz="2100" b="1" smtClean="0">
                <a:latin typeface="Arial" pitchFamily="34" charset="0"/>
                <a:ea typeface="ＭＳ Ｐゴシック" pitchFamily="34" charset="-128"/>
              </a:rPr>
              <a:t>Colleges provide notices of financial aid eligibility to admitted students who have completed all required financial aid forms</a:t>
            </a:r>
          </a:p>
        </p:txBody>
      </p:sp>
      <p:grpSp>
        <p:nvGrpSpPr>
          <p:cNvPr id="111621" name="Group 4"/>
          <p:cNvGrpSpPr>
            <a:grpSpLocks/>
          </p:cNvGrpSpPr>
          <p:nvPr/>
        </p:nvGrpSpPr>
        <p:grpSpPr bwMode="auto">
          <a:xfrm>
            <a:off x="7162800" y="381000"/>
            <a:ext cx="1430338" cy="920750"/>
            <a:chOff x="4363" y="144"/>
            <a:chExt cx="1045" cy="673"/>
          </a:xfrm>
        </p:grpSpPr>
        <p:sp>
          <p:nvSpPr>
            <p:cNvPr id="111622" name="Freeform 5"/>
            <p:cNvSpPr>
              <a:spLocks/>
            </p:cNvSpPr>
            <p:nvPr/>
          </p:nvSpPr>
          <p:spPr bwMode="auto">
            <a:xfrm>
              <a:off x="4796" y="144"/>
              <a:ext cx="612" cy="673"/>
            </a:xfrm>
            <a:custGeom>
              <a:avLst/>
              <a:gdLst>
                <a:gd name="T0" fmla="*/ 0 w 612"/>
                <a:gd name="T1" fmla="*/ 127 h 673"/>
                <a:gd name="T2" fmla="*/ 267 w 612"/>
                <a:gd name="T3" fmla="*/ 127 h 673"/>
                <a:gd name="T4" fmla="*/ 356 w 612"/>
                <a:gd name="T5" fmla="*/ 50 h 673"/>
                <a:gd name="T6" fmla="*/ 305 w 612"/>
                <a:gd name="T7" fmla="*/ 0 h 673"/>
                <a:gd name="T8" fmla="*/ 483 w 612"/>
                <a:gd name="T9" fmla="*/ 0 h 673"/>
                <a:gd name="T10" fmla="*/ 483 w 612"/>
                <a:gd name="T11" fmla="*/ 177 h 673"/>
                <a:gd name="T12" fmla="*/ 433 w 612"/>
                <a:gd name="T13" fmla="*/ 127 h 673"/>
                <a:gd name="T14" fmla="*/ 356 w 612"/>
                <a:gd name="T15" fmla="*/ 189 h 673"/>
                <a:gd name="T16" fmla="*/ 356 w 612"/>
                <a:gd name="T17" fmla="*/ 291 h 673"/>
                <a:gd name="T18" fmla="*/ 483 w 612"/>
                <a:gd name="T19" fmla="*/ 291 h 673"/>
                <a:gd name="T20" fmla="*/ 483 w 612"/>
                <a:gd name="T21" fmla="*/ 215 h 673"/>
                <a:gd name="T22" fmla="*/ 611 w 612"/>
                <a:gd name="T23" fmla="*/ 342 h 673"/>
                <a:gd name="T24" fmla="*/ 483 w 612"/>
                <a:gd name="T25" fmla="*/ 469 h 673"/>
                <a:gd name="T26" fmla="*/ 483 w 612"/>
                <a:gd name="T27" fmla="*/ 393 h 673"/>
                <a:gd name="T28" fmla="*/ 356 w 612"/>
                <a:gd name="T29" fmla="*/ 393 h 673"/>
                <a:gd name="T30" fmla="*/ 356 w 612"/>
                <a:gd name="T31" fmla="*/ 482 h 673"/>
                <a:gd name="T32" fmla="*/ 433 w 612"/>
                <a:gd name="T33" fmla="*/ 558 h 673"/>
                <a:gd name="T34" fmla="*/ 483 w 612"/>
                <a:gd name="T35" fmla="*/ 507 h 673"/>
                <a:gd name="T36" fmla="*/ 483 w 612"/>
                <a:gd name="T37" fmla="*/ 672 h 673"/>
                <a:gd name="T38" fmla="*/ 292 w 612"/>
                <a:gd name="T39" fmla="*/ 672 h 673"/>
                <a:gd name="T40" fmla="*/ 356 w 612"/>
                <a:gd name="T41" fmla="*/ 621 h 673"/>
                <a:gd name="T42" fmla="*/ 267 w 612"/>
                <a:gd name="T43" fmla="*/ 532 h 673"/>
                <a:gd name="T44" fmla="*/ 0 w 612"/>
                <a:gd name="T45" fmla="*/ 532 h 673"/>
                <a:gd name="T46" fmla="*/ 0 w 612"/>
                <a:gd name="T47" fmla="*/ 127 h 67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12"/>
                <a:gd name="T73" fmla="*/ 0 h 673"/>
                <a:gd name="T74" fmla="*/ 612 w 612"/>
                <a:gd name="T75" fmla="*/ 673 h 67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12" h="673">
                  <a:moveTo>
                    <a:pt x="0" y="127"/>
                  </a:moveTo>
                  <a:lnTo>
                    <a:pt x="267" y="127"/>
                  </a:lnTo>
                  <a:lnTo>
                    <a:pt x="356" y="50"/>
                  </a:lnTo>
                  <a:lnTo>
                    <a:pt x="305" y="0"/>
                  </a:lnTo>
                  <a:lnTo>
                    <a:pt x="483" y="0"/>
                  </a:lnTo>
                  <a:lnTo>
                    <a:pt x="483" y="177"/>
                  </a:lnTo>
                  <a:lnTo>
                    <a:pt x="433" y="127"/>
                  </a:lnTo>
                  <a:lnTo>
                    <a:pt x="356" y="189"/>
                  </a:lnTo>
                  <a:lnTo>
                    <a:pt x="356" y="291"/>
                  </a:lnTo>
                  <a:lnTo>
                    <a:pt x="483" y="291"/>
                  </a:lnTo>
                  <a:lnTo>
                    <a:pt x="483" y="215"/>
                  </a:lnTo>
                  <a:lnTo>
                    <a:pt x="611" y="342"/>
                  </a:lnTo>
                  <a:lnTo>
                    <a:pt x="483" y="469"/>
                  </a:lnTo>
                  <a:lnTo>
                    <a:pt x="483" y="393"/>
                  </a:lnTo>
                  <a:lnTo>
                    <a:pt x="356" y="393"/>
                  </a:lnTo>
                  <a:lnTo>
                    <a:pt x="356" y="482"/>
                  </a:lnTo>
                  <a:lnTo>
                    <a:pt x="433" y="558"/>
                  </a:lnTo>
                  <a:lnTo>
                    <a:pt x="483" y="507"/>
                  </a:lnTo>
                  <a:lnTo>
                    <a:pt x="483" y="672"/>
                  </a:lnTo>
                  <a:lnTo>
                    <a:pt x="292" y="672"/>
                  </a:lnTo>
                  <a:lnTo>
                    <a:pt x="356" y="621"/>
                  </a:lnTo>
                  <a:lnTo>
                    <a:pt x="267" y="532"/>
                  </a:lnTo>
                  <a:lnTo>
                    <a:pt x="0" y="532"/>
                  </a:lnTo>
                  <a:lnTo>
                    <a:pt x="0" y="127"/>
                  </a:lnTo>
                </a:path>
              </a:pathLst>
            </a:custGeom>
            <a:solidFill>
              <a:srgbClr val="800080"/>
            </a:solidFill>
            <a:ln w="12700" cap="rnd">
              <a:solidFill>
                <a:schemeClr val="tx1"/>
              </a:solidFill>
              <a:round/>
              <a:headEnd type="none" w="sm" len="sm"/>
              <a:tailEnd type="none" w="sm" len="sm"/>
            </a:ln>
          </p:spPr>
          <p:txBody>
            <a:bodyPr/>
            <a:lstStyle/>
            <a:p>
              <a:endParaRPr lang="en-US"/>
            </a:p>
          </p:txBody>
        </p:sp>
        <p:sp>
          <p:nvSpPr>
            <p:cNvPr id="111623" name="Freeform 6"/>
            <p:cNvSpPr>
              <a:spLocks/>
            </p:cNvSpPr>
            <p:nvPr/>
          </p:nvSpPr>
          <p:spPr bwMode="auto">
            <a:xfrm>
              <a:off x="4363" y="157"/>
              <a:ext cx="664" cy="647"/>
            </a:xfrm>
            <a:custGeom>
              <a:avLst/>
              <a:gdLst>
                <a:gd name="T0" fmla="*/ 420 w 664"/>
                <a:gd name="T1" fmla="*/ 152 h 647"/>
                <a:gd name="T2" fmla="*/ 0 w 664"/>
                <a:gd name="T3" fmla="*/ 152 h 647"/>
                <a:gd name="T4" fmla="*/ 0 w 664"/>
                <a:gd name="T5" fmla="*/ 494 h 647"/>
                <a:gd name="T6" fmla="*/ 433 w 664"/>
                <a:gd name="T7" fmla="*/ 494 h 647"/>
                <a:gd name="T8" fmla="*/ 433 w 664"/>
                <a:gd name="T9" fmla="*/ 646 h 647"/>
                <a:gd name="T10" fmla="*/ 663 w 664"/>
                <a:gd name="T11" fmla="*/ 329 h 647"/>
                <a:gd name="T12" fmla="*/ 420 w 664"/>
                <a:gd name="T13" fmla="*/ 0 h 647"/>
                <a:gd name="T14" fmla="*/ 420 w 664"/>
                <a:gd name="T15" fmla="*/ 152 h 647"/>
                <a:gd name="T16" fmla="*/ 0 60000 65536"/>
                <a:gd name="T17" fmla="*/ 0 60000 65536"/>
                <a:gd name="T18" fmla="*/ 0 60000 65536"/>
                <a:gd name="T19" fmla="*/ 0 60000 65536"/>
                <a:gd name="T20" fmla="*/ 0 60000 65536"/>
                <a:gd name="T21" fmla="*/ 0 60000 65536"/>
                <a:gd name="T22" fmla="*/ 0 60000 65536"/>
                <a:gd name="T23" fmla="*/ 0 60000 65536"/>
                <a:gd name="T24" fmla="*/ 0 w 664"/>
                <a:gd name="T25" fmla="*/ 0 h 647"/>
                <a:gd name="T26" fmla="*/ 664 w 664"/>
                <a:gd name="T27" fmla="*/ 647 h 64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64" h="647">
                  <a:moveTo>
                    <a:pt x="420" y="152"/>
                  </a:moveTo>
                  <a:lnTo>
                    <a:pt x="0" y="152"/>
                  </a:lnTo>
                  <a:lnTo>
                    <a:pt x="0" y="494"/>
                  </a:lnTo>
                  <a:lnTo>
                    <a:pt x="433" y="494"/>
                  </a:lnTo>
                  <a:lnTo>
                    <a:pt x="433" y="646"/>
                  </a:lnTo>
                  <a:lnTo>
                    <a:pt x="663" y="329"/>
                  </a:lnTo>
                  <a:lnTo>
                    <a:pt x="420" y="0"/>
                  </a:lnTo>
                  <a:lnTo>
                    <a:pt x="420" y="152"/>
                  </a:lnTo>
                </a:path>
              </a:pathLst>
            </a:custGeom>
            <a:solidFill>
              <a:srgbClr val="00FF00"/>
            </a:solidFill>
            <a:ln w="12700" cap="rnd">
              <a:solidFill>
                <a:schemeClr val="tx1"/>
              </a:solidFill>
              <a:round/>
              <a:headEnd type="none" w="sm" len="sm"/>
              <a:tailEnd type="none" w="sm" len="sm"/>
            </a:ln>
          </p:spPr>
          <p:txBody>
            <a:bodyPr/>
            <a:lstStyle/>
            <a:p>
              <a:endParaRPr lang="en-US"/>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564675">
                                            <p:txEl>
                                              <p:pRg st="1" end="1"/>
                                            </p:txEl>
                                          </p:spTgt>
                                        </p:tgtEl>
                                        <p:attrNameLst>
                                          <p:attrName>style.visibility</p:attrName>
                                        </p:attrNameLst>
                                      </p:cBhvr>
                                      <p:to>
                                        <p:strVal val="visible"/>
                                      </p:to>
                                    </p:set>
                                    <p:animEffect transition="in" filter="dissolve">
                                      <p:cBhvr>
                                        <p:cTn id="7" dur="500"/>
                                        <p:tgtEl>
                                          <p:spTgt spid="1564675">
                                            <p:txEl>
                                              <p:pRg st="1" end="1"/>
                                            </p:txEl>
                                          </p:spTgt>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564675">
                                            <p:txEl>
                                              <p:pRg st="2" end="2"/>
                                            </p:txEl>
                                          </p:spTgt>
                                        </p:tgtEl>
                                        <p:attrNameLst>
                                          <p:attrName>style.visibility</p:attrName>
                                        </p:attrNameLst>
                                      </p:cBhvr>
                                      <p:to>
                                        <p:strVal val="visible"/>
                                      </p:to>
                                    </p:set>
                                    <p:animEffect transition="in" filter="dissolve">
                                      <p:cBhvr>
                                        <p:cTn id="11" dur="500"/>
                                        <p:tgtEl>
                                          <p:spTgt spid="1564675">
                                            <p:txEl>
                                              <p:pRg st="2" end="2"/>
                                            </p:txEl>
                                          </p:spTgt>
                                        </p:tgtEl>
                                      </p:cBhvr>
                                    </p:animEffect>
                                  </p:childTnLst>
                                </p:cTn>
                              </p:par>
                            </p:childTnLst>
                          </p:cTn>
                        </p:par>
                        <p:par>
                          <p:cTn id="12" fill="hold" nodeType="afterGroup">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564675">
                                            <p:txEl>
                                              <p:pRg st="4" end="4"/>
                                            </p:txEl>
                                          </p:spTgt>
                                        </p:tgtEl>
                                        <p:attrNameLst>
                                          <p:attrName>style.visibility</p:attrName>
                                        </p:attrNameLst>
                                      </p:cBhvr>
                                      <p:to>
                                        <p:strVal val="visible"/>
                                      </p:to>
                                    </p:set>
                                    <p:animEffect transition="in" filter="dissolve">
                                      <p:cBhvr>
                                        <p:cTn id="15" dur="500"/>
                                        <p:tgtEl>
                                          <p:spTgt spid="1564675">
                                            <p:txEl>
                                              <p:pRg st="4" end="4"/>
                                            </p:txEl>
                                          </p:spTgt>
                                        </p:tgtEl>
                                      </p:cBhvr>
                                    </p:animEffect>
                                  </p:childTnLst>
                                </p:cTn>
                              </p:par>
                            </p:childTnLst>
                          </p:cTn>
                        </p:par>
                        <p:par>
                          <p:cTn id="16" fill="hold" nodeType="afterGroup">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1564675">
                                            <p:txEl>
                                              <p:pRg st="5" end="5"/>
                                            </p:txEl>
                                          </p:spTgt>
                                        </p:tgtEl>
                                        <p:attrNameLst>
                                          <p:attrName>style.visibility</p:attrName>
                                        </p:attrNameLst>
                                      </p:cBhvr>
                                      <p:to>
                                        <p:strVal val="visible"/>
                                      </p:to>
                                    </p:set>
                                    <p:animEffect transition="in" filter="dissolve">
                                      <p:cBhvr>
                                        <p:cTn id="19" dur="500"/>
                                        <p:tgtEl>
                                          <p:spTgt spid="1564675">
                                            <p:txEl>
                                              <p:pRg st="5" end="5"/>
                                            </p:txEl>
                                          </p:spTgt>
                                        </p:tgtEl>
                                      </p:cBhvr>
                                    </p:animEffect>
                                  </p:childTnLst>
                                </p:cTn>
                              </p:par>
                            </p:childTnLst>
                          </p:cTn>
                        </p:par>
                        <p:par>
                          <p:cTn id="20" fill="hold" nodeType="afterGroup">
                            <p:stCondLst>
                              <p:cond delay="2000"/>
                            </p:stCondLst>
                            <p:childTnLst>
                              <p:par>
                                <p:cTn id="21" presetID="9" presetClass="entr" presetSubtype="0" fill="hold" grpId="0" nodeType="afterEffect">
                                  <p:stCondLst>
                                    <p:cond delay="0"/>
                                  </p:stCondLst>
                                  <p:childTnLst>
                                    <p:set>
                                      <p:cBhvr>
                                        <p:cTn id="22" dur="1" fill="hold">
                                          <p:stCondLst>
                                            <p:cond delay="0"/>
                                          </p:stCondLst>
                                        </p:cTn>
                                        <p:tgtEl>
                                          <p:spTgt spid="1564675">
                                            <p:txEl>
                                              <p:pRg st="6" end="6"/>
                                            </p:txEl>
                                          </p:spTgt>
                                        </p:tgtEl>
                                        <p:attrNameLst>
                                          <p:attrName>style.visibility</p:attrName>
                                        </p:attrNameLst>
                                      </p:cBhvr>
                                      <p:to>
                                        <p:strVal val="visible"/>
                                      </p:to>
                                    </p:set>
                                    <p:animEffect transition="in" filter="dissolve">
                                      <p:cBhvr>
                                        <p:cTn id="23" dur="500"/>
                                        <p:tgtEl>
                                          <p:spTgt spid="1564675">
                                            <p:txEl>
                                              <p:pRg st="6" end="6"/>
                                            </p:txEl>
                                          </p:spTgt>
                                        </p:tgtEl>
                                      </p:cBhvr>
                                    </p:animEffect>
                                  </p:childTnLst>
                                </p:cTn>
                              </p:par>
                            </p:childTnLst>
                          </p:cTn>
                        </p:par>
                        <p:par>
                          <p:cTn id="24" fill="hold" nodeType="afterGroup">
                            <p:stCondLst>
                              <p:cond delay="2500"/>
                            </p:stCondLst>
                            <p:childTnLst>
                              <p:par>
                                <p:cTn id="25" presetID="9" presetClass="entr" presetSubtype="0" fill="hold" grpId="0" nodeType="afterEffect">
                                  <p:stCondLst>
                                    <p:cond delay="0"/>
                                  </p:stCondLst>
                                  <p:childTnLst>
                                    <p:set>
                                      <p:cBhvr>
                                        <p:cTn id="26" dur="1" fill="hold">
                                          <p:stCondLst>
                                            <p:cond delay="0"/>
                                          </p:stCondLst>
                                        </p:cTn>
                                        <p:tgtEl>
                                          <p:spTgt spid="1564675">
                                            <p:txEl>
                                              <p:pRg st="8" end="8"/>
                                            </p:txEl>
                                          </p:spTgt>
                                        </p:tgtEl>
                                        <p:attrNameLst>
                                          <p:attrName>style.visibility</p:attrName>
                                        </p:attrNameLst>
                                      </p:cBhvr>
                                      <p:to>
                                        <p:strVal val="visible"/>
                                      </p:to>
                                    </p:set>
                                    <p:animEffect transition="in" filter="dissolve">
                                      <p:cBhvr>
                                        <p:cTn id="27" dur="500"/>
                                        <p:tgtEl>
                                          <p:spTgt spid="1564675">
                                            <p:txEl>
                                              <p:pRg st="8" end="8"/>
                                            </p:txEl>
                                          </p:spTgt>
                                        </p:tgtEl>
                                      </p:cBhvr>
                                    </p:animEffect>
                                  </p:childTnLst>
                                </p:cTn>
                              </p:par>
                            </p:childTnLst>
                          </p:cTn>
                        </p:par>
                        <p:par>
                          <p:cTn id="28" fill="hold" nodeType="afterGroup">
                            <p:stCondLst>
                              <p:cond delay="3000"/>
                            </p:stCondLst>
                            <p:childTnLst>
                              <p:par>
                                <p:cTn id="29" presetID="9" presetClass="entr" presetSubtype="0" fill="hold" grpId="0" nodeType="afterEffect">
                                  <p:stCondLst>
                                    <p:cond delay="0"/>
                                  </p:stCondLst>
                                  <p:childTnLst>
                                    <p:set>
                                      <p:cBhvr>
                                        <p:cTn id="30" dur="1" fill="hold">
                                          <p:stCondLst>
                                            <p:cond delay="0"/>
                                          </p:stCondLst>
                                        </p:cTn>
                                        <p:tgtEl>
                                          <p:spTgt spid="1564675">
                                            <p:txEl>
                                              <p:pRg st="9" end="9"/>
                                            </p:txEl>
                                          </p:spTgt>
                                        </p:tgtEl>
                                        <p:attrNameLst>
                                          <p:attrName>style.visibility</p:attrName>
                                        </p:attrNameLst>
                                      </p:cBhvr>
                                      <p:to>
                                        <p:strVal val="visible"/>
                                      </p:to>
                                    </p:set>
                                    <p:animEffect transition="in" filter="dissolve">
                                      <p:cBhvr>
                                        <p:cTn id="31" dur="500"/>
                                        <p:tgtEl>
                                          <p:spTgt spid="1564675">
                                            <p:txEl>
                                              <p:pRg st="9" end="9"/>
                                            </p:txEl>
                                          </p:spTgt>
                                        </p:tgtEl>
                                      </p:cBhvr>
                                    </p:animEffect>
                                  </p:childTnLst>
                                </p:cTn>
                              </p:par>
                            </p:childTnLst>
                          </p:cTn>
                        </p:par>
                        <p:par>
                          <p:cTn id="32" fill="hold" nodeType="afterGroup">
                            <p:stCondLst>
                              <p:cond delay="3500"/>
                            </p:stCondLst>
                            <p:childTnLst>
                              <p:par>
                                <p:cTn id="33" presetID="9" presetClass="entr" presetSubtype="0" fill="hold" grpId="0" nodeType="afterEffect">
                                  <p:stCondLst>
                                    <p:cond delay="0"/>
                                  </p:stCondLst>
                                  <p:childTnLst>
                                    <p:set>
                                      <p:cBhvr>
                                        <p:cTn id="34" dur="1" fill="hold">
                                          <p:stCondLst>
                                            <p:cond delay="0"/>
                                          </p:stCondLst>
                                        </p:cTn>
                                        <p:tgtEl>
                                          <p:spTgt spid="1564675">
                                            <p:txEl>
                                              <p:pRg st="10" end="10"/>
                                            </p:txEl>
                                          </p:spTgt>
                                        </p:tgtEl>
                                        <p:attrNameLst>
                                          <p:attrName>style.visibility</p:attrName>
                                        </p:attrNameLst>
                                      </p:cBhvr>
                                      <p:to>
                                        <p:strVal val="visible"/>
                                      </p:to>
                                    </p:set>
                                    <p:animEffect transition="in" filter="dissolve">
                                      <p:cBhvr>
                                        <p:cTn id="35" dur="500"/>
                                        <p:tgtEl>
                                          <p:spTgt spid="1564675">
                                            <p:txEl>
                                              <p:pRg st="10" end="10"/>
                                            </p:txEl>
                                          </p:spTgt>
                                        </p:tgtEl>
                                      </p:cBhvr>
                                    </p:animEffect>
                                  </p:childTnLst>
                                </p:cTn>
                              </p:par>
                            </p:childTnLst>
                          </p:cTn>
                        </p:par>
                        <p:par>
                          <p:cTn id="36" fill="hold" nodeType="afterGroup">
                            <p:stCondLst>
                              <p:cond delay="4000"/>
                            </p:stCondLst>
                            <p:childTnLst>
                              <p:par>
                                <p:cTn id="37" presetID="9" presetClass="entr" presetSubtype="0" fill="hold" grpId="0" nodeType="afterEffect">
                                  <p:stCondLst>
                                    <p:cond delay="0"/>
                                  </p:stCondLst>
                                  <p:childTnLst>
                                    <p:set>
                                      <p:cBhvr>
                                        <p:cTn id="38" dur="1" fill="hold">
                                          <p:stCondLst>
                                            <p:cond delay="0"/>
                                          </p:stCondLst>
                                        </p:cTn>
                                        <p:tgtEl>
                                          <p:spTgt spid="1564675">
                                            <p:txEl>
                                              <p:pRg st="12" end="12"/>
                                            </p:txEl>
                                          </p:spTgt>
                                        </p:tgtEl>
                                        <p:attrNameLst>
                                          <p:attrName>style.visibility</p:attrName>
                                        </p:attrNameLst>
                                      </p:cBhvr>
                                      <p:to>
                                        <p:strVal val="visible"/>
                                      </p:to>
                                    </p:set>
                                    <p:animEffect transition="in" filter="dissolve">
                                      <p:cBhvr>
                                        <p:cTn id="39" dur="500"/>
                                        <p:tgtEl>
                                          <p:spTgt spid="1564675">
                                            <p:txEl>
                                              <p:pRg st="12" end="12"/>
                                            </p:txEl>
                                          </p:spTgt>
                                        </p:tgtEl>
                                      </p:cBhvr>
                                    </p:animEffect>
                                  </p:childTnLst>
                                </p:cTn>
                              </p:par>
                            </p:childTnLst>
                          </p:cTn>
                        </p:par>
                        <p:par>
                          <p:cTn id="40" fill="hold" nodeType="afterGroup">
                            <p:stCondLst>
                              <p:cond delay="4500"/>
                            </p:stCondLst>
                            <p:childTnLst>
                              <p:par>
                                <p:cTn id="41" presetID="9" presetClass="entr" presetSubtype="0" fill="hold" grpId="0" nodeType="afterEffect">
                                  <p:stCondLst>
                                    <p:cond delay="0"/>
                                  </p:stCondLst>
                                  <p:childTnLst>
                                    <p:set>
                                      <p:cBhvr>
                                        <p:cTn id="42" dur="1" fill="hold">
                                          <p:stCondLst>
                                            <p:cond delay="0"/>
                                          </p:stCondLst>
                                        </p:cTn>
                                        <p:tgtEl>
                                          <p:spTgt spid="1564675">
                                            <p:txEl>
                                              <p:pRg st="14" end="14"/>
                                            </p:txEl>
                                          </p:spTgt>
                                        </p:tgtEl>
                                        <p:attrNameLst>
                                          <p:attrName>style.visibility</p:attrName>
                                        </p:attrNameLst>
                                      </p:cBhvr>
                                      <p:to>
                                        <p:strVal val="visible"/>
                                      </p:to>
                                    </p:set>
                                    <p:animEffect transition="in" filter="dissolve">
                                      <p:cBhvr>
                                        <p:cTn id="43" dur="500"/>
                                        <p:tgtEl>
                                          <p:spTgt spid="1564675">
                                            <p:txEl>
                                              <p:pRg st="14" end="14"/>
                                            </p:txEl>
                                          </p:spTgt>
                                        </p:tgtEl>
                                      </p:cBhvr>
                                    </p:animEffect>
                                  </p:childTnLst>
                                </p:cTn>
                              </p:par>
                            </p:childTnLst>
                          </p:cTn>
                        </p:par>
                        <p:par>
                          <p:cTn id="44" fill="hold" nodeType="afterGroup">
                            <p:stCondLst>
                              <p:cond delay="5000"/>
                            </p:stCondLst>
                            <p:childTnLst>
                              <p:par>
                                <p:cTn id="45" presetID="9" presetClass="entr" presetSubtype="0" fill="hold" grpId="0" nodeType="afterEffect">
                                  <p:stCondLst>
                                    <p:cond delay="0"/>
                                  </p:stCondLst>
                                  <p:childTnLst>
                                    <p:set>
                                      <p:cBhvr>
                                        <p:cTn id="46" dur="1" fill="hold">
                                          <p:stCondLst>
                                            <p:cond delay="0"/>
                                          </p:stCondLst>
                                        </p:cTn>
                                        <p:tgtEl>
                                          <p:spTgt spid="1564675">
                                            <p:txEl>
                                              <p:pRg st="16" end="16"/>
                                            </p:txEl>
                                          </p:spTgt>
                                        </p:tgtEl>
                                        <p:attrNameLst>
                                          <p:attrName>style.visibility</p:attrName>
                                        </p:attrNameLst>
                                      </p:cBhvr>
                                      <p:to>
                                        <p:strVal val="visible"/>
                                      </p:to>
                                    </p:set>
                                    <p:animEffect transition="in" filter="dissolve">
                                      <p:cBhvr>
                                        <p:cTn id="47" dur="500"/>
                                        <p:tgtEl>
                                          <p:spTgt spid="1564675">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4675" grpId="0" build="p" autoUpdateAnimBg="0" advAuto="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43A76F7B-05C8-4706-9C3E-57A3CC45604A}" type="slidenum">
              <a:rPr lang="en-US"/>
              <a:pPr>
                <a:defRPr/>
              </a:pPr>
              <a:t>41</a:t>
            </a:fld>
            <a:endParaRPr lang="en-US" dirty="0"/>
          </a:p>
        </p:txBody>
      </p:sp>
      <p:sp>
        <p:nvSpPr>
          <p:cNvPr id="84995" name="Rectangle 3"/>
          <p:cNvSpPr>
            <a:spLocks noGrp="1" noChangeArrowheads="1"/>
          </p:cNvSpPr>
          <p:nvPr>
            <p:ph sz="quarter" idx="1"/>
          </p:nvPr>
        </p:nvSpPr>
        <p:spPr>
          <a:xfrm>
            <a:off x="533400" y="1524000"/>
            <a:ext cx="8153400" cy="4648200"/>
          </a:xfrm>
        </p:spPr>
        <p:txBody>
          <a:bodyPr>
            <a:normAutofit fontScale="70000" lnSpcReduction="20000"/>
          </a:bodyPr>
          <a:lstStyle/>
          <a:p>
            <a:pPr marL="274320" indent="-274320" fontAlgn="auto">
              <a:lnSpc>
                <a:spcPct val="120000"/>
              </a:lnSpc>
              <a:spcBef>
                <a:spcPts val="300"/>
              </a:spcBef>
              <a:spcAft>
                <a:spcPts val="0"/>
              </a:spcAft>
              <a:buFont typeface="Wingdings 2"/>
              <a:buChar char=""/>
              <a:defRPr/>
            </a:pPr>
            <a:r>
              <a:rPr lang="en-US" dirty="0" smtClean="0"/>
              <a:t>Some students may be required to verify the information reported on the FAFSA</a:t>
            </a:r>
          </a:p>
          <a:p>
            <a:pPr marL="274320" indent="-274320" fontAlgn="auto">
              <a:lnSpc>
                <a:spcPct val="120000"/>
              </a:lnSpc>
              <a:spcBef>
                <a:spcPts val="300"/>
              </a:spcBef>
              <a:spcAft>
                <a:spcPts val="0"/>
              </a:spcAft>
              <a:buFont typeface="Wingdings 2"/>
              <a:buChar char=""/>
              <a:defRPr/>
            </a:pPr>
            <a:r>
              <a:rPr lang="en-US" dirty="0" smtClean="0"/>
              <a:t>If selected for verification, the tax information of federal tax filers will be verified through</a:t>
            </a:r>
          </a:p>
          <a:p>
            <a:pPr marL="548640" lvl="1" fontAlgn="auto">
              <a:lnSpc>
                <a:spcPct val="120000"/>
              </a:lnSpc>
              <a:spcBef>
                <a:spcPts val="300"/>
              </a:spcBef>
              <a:spcAft>
                <a:spcPts val="0"/>
              </a:spcAft>
              <a:buFont typeface="Wingdings 2"/>
              <a:buChar char=""/>
              <a:defRPr/>
            </a:pPr>
            <a:r>
              <a:rPr lang="en-US" sz="2300" dirty="0" smtClean="0"/>
              <a:t>The IRS Date Retrieval Process, or</a:t>
            </a:r>
          </a:p>
          <a:p>
            <a:pPr marL="548640" lvl="1" fontAlgn="auto">
              <a:lnSpc>
                <a:spcPct val="120000"/>
              </a:lnSpc>
              <a:spcBef>
                <a:spcPts val="300"/>
              </a:spcBef>
              <a:spcAft>
                <a:spcPts val="0"/>
              </a:spcAft>
              <a:buFont typeface="Wingdings 2"/>
              <a:buChar char=""/>
              <a:defRPr/>
            </a:pPr>
            <a:r>
              <a:rPr lang="en-US" sz="2300" dirty="0" smtClean="0"/>
              <a:t>IRS Tax transcripts if requested by the college or university</a:t>
            </a:r>
          </a:p>
          <a:p>
            <a:pPr marL="274320" indent="-274320" fontAlgn="auto">
              <a:lnSpc>
                <a:spcPct val="120000"/>
              </a:lnSpc>
              <a:spcBef>
                <a:spcPts val="300"/>
              </a:spcBef>
              <a:spcAft>
                <a:spcPts val="0"/>
              </a:spcAft>
              <a:buFont typeface="Wingdings 2"/>
              <a:buChar char=""/>
              <a:defRPr/>
            </a:pPr>
            <a:r>
              <a:rPr lang="en-US" dirty="0" smtClean="0"/>
              <a:t>Non-tax filers selected for verification may be asked to provide</a:t>
            </a:r>
          </a:p>
          <a:p>
            <a:pPr marL="548640" lvl="1" fontAlgn="auto">
              <a:lnSpc>
                <a:spcPct val="120000"/>
              </a:lnSpc>
              <a:spcBef>
                <a:spcPts val="300"/>
              </a:spcBef>
              <a:spcAft>
                <a:spcPts val="0"/>
              </a:spcAft>
              <a:buFont typeface="Wingdings 2"/>
              <a:buChar char=""/>
              <a:defRPr/>
            </a:pPr>
            <a:r>
              <a:rPr lang="en-US" sz="2300" dirty="0" smtClean="0"/>
              <a:t>Signed statements confirming that they did not file a 2012 federal tax return and were not required by IRS to do so</a:t>
            </a:r>
          </a:p>
          <a:p>
            <a:pPr marL="548640" lvl="1" fontAlgn="auto">
              <a:lnSpc>
                <a:spcPct val="120000"/>
              </a:lnSpc>
              <a:spcBef>
                <a:spcPts val="300"/>
              </a:spcBef>
              <a:spcAft>
                <a:spcPts val="0"/>
              </a:spcAft>
              <a:buFont typeface="Wingdings 2"/>
              <a:buChar char=""/>
              <a:defRPr/>
            </a:pPr>
            <a:r>
              <a:rPr lang="en-US" sz="2300" dirty="0" smtClean="0"/>
              <a:t>Copies of W-2s or other income documentation from each employer , if any income was earned from work</a:t>
            </a:r>
          </a:p>
          <a:p>
            <a:pPr marL="274320" indent="-274320" fontAlgn="auto">
              <a:lnSpc>
                <a:spcPct val="120000"/>
              </a:lnSpc>
              <a:spcBef>
                <a:spcPts val="300"/>
              </a:spcBef>
              <a:spcAft>
                <a:spcPts val="0"/>
              </a:spcAft>
              <a:buFont typeface="Wingdings 2"/>
              <a:buChar char=""/>
              <a:defRPr/>
            </a:pPr>
            <a:r>
              <a:rPr lang="en-US" dirty="0" smtClean="0"/>
              <a:t>All selected aid applicants will also be asked to verify certain demographic data listed such as</a:t>
            </a:r>
          </a:p>
          <a:p>
            <a:pPr marL="548640" lvl="1" fontAlgn="auto">
              <a:lnSpc>
                <a:spcPct val="120000"/>
              </a:lnSpc>
              <a:spcBef>
                <a:spcPts val="300"/>
              </a:spcBef>
              <a:spcAft>
                <a:spcPts val="0"/>
              </a:spcAft>
              <a:buFont typeface="Wingdings 2"/>
              <a:buChar char=""/>
              <a:defRPr/>
            </a:pPr>
            <a:r>
              <a:rPr lang="en-US" sz="2300" dirty="0" smtClean="0"/>
              <a:t>Household size and number in college</a:t>
            </a:r>
          </a:p>
          <a:p>
            <a:pPr marL="548640" lvl="1" fontAlgn="auto">
              <a:lnSpc>
                <a:spcPct val="120000"/>
              </a:lnSpc>
              <a:spcBef>
                <a:spcPts val="300"/>
              </a:spcBef>
              <a:spcAft>
                <a:spcPts val="0"/>
              </a:spcAft>
              <a:buFont typeface="Wingdings 2"/>
              <a:buChar char=""/>
              <a:defRPr/>
            </a:pPr>
            <a:r>
              <a:rPr lang="en-US" sz="2300" dirty="0" smtClean="0"/>
              <a:t>Child Support paid and SNAP, if reported on the FAFSA</a:t>
            </a:r>
          </a:p>
          <a:p>
            <a:pPr marL="548640" lvl="1" fontAlgn="auto">
              <a:spcBef>
                <a:spcPts val="370"/>
              </a:spcBef>
              <a:spcAft>
                <a:spcPts val="0"/>
              </a:spcAft>
              <a:buFont typeface="Wingdings 2"/>
              <a:buChar char=""/>
              <a:defRPr/>
            </a:pPr>
            <a:endParaRPr lang="en-US" dirty="0" smtClean="0"/>
          </a:p>
          <a:p>
            <a:pPr marL="548640" lvl="1" fontAlgn="auto">
              <a:spcBef>
                <a:spcPts val="370"/>
              </a:spcBef>
              <a:spcAft>
                <a:spcPts val="0"/>
              </a:spcAft>
              <a:buFont typeface="Wingdings 2"/>
              <a:buChar char=""/>
              <a:defRPr/>
            </a:pPr>
            <a:endParaRPr lang="en-US" dirty="0" smtClean="0"/>
          </a:p>
          <a:p>
            <a:pPr marL="548640" lvl="1" fontAlgn="auto">
              <a:spcBef>
                <a:spcPts val="370"/>
              </a:spcBef>
              <a:spcAft>
                <a:spcPts val="0"/>
              </a:spcAft>
              <a:buFont typeface="Wingdings 2"/>
              <a:buChar char=""/>
              <a:defRPr/>
            </a:pPr>
            <a:endParaRPr lang="en-US" dirty="0" smtClean="0"/>
          </a:p>
          <a:p>
            <a:pPr marL="548640" lvl="1" fontAlgn="auto">
              <a:spcBef>
                <a:spcPts val="370"/>
              </a:spcBef>
              <a:spcAft>
                <a:spcPts val="0"/>
              </a:spcAft>
              <a:buFont typeface="Wingdings 2"/>
              <a:buChar char=""/>
              <a:defRPr/>
            </a:pPr>
            <a:endParaRPr lang="en-US" dirty="0" smtClean="0"/>
          </a:p>
        </p:txBody>
      </p:sp>
      <p:sp>
        <p:nvSpPr>
          <p:cNvPr id="113668" name="Rectangle 2"/>
          <p:cNvSpPr>
            <a:spLocks noGrp="1" noChangeArrowheads="1"/>
          </p:cNvSpPr>
          <p:nvPr>
            <p:ph type="title"/>
          </p:nvPr>
        </p:nvSpPr>
        <p:spPr/>
        <p:txBody>
          <a:bodyPr/>
          <a:lstStyle/>
          <a:p>
            <a:r>
              <a:rPr lang="en-US" smtClean="0"/>
              <a:t>Federal Verification</a:t>
            </a:r>
          </a:p>
        </p:txBody>
      </p:sp>
    </p:spTree>
  </p:cSld>
  <p:clrMapOvr>
    <a:masterClrMapping/>
  </p:clrMapOvr>
  <p:transition spd="med">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99" name="Object 7"/>
          <p:cNvGraphicFramePr>
            <a:graphicFrameLocks noChangeAspect="1"/>
          </p:cNvGraphicFramePr>
          <p:nvPr/>
        </p:nvGraphicFramePr>
        <p:xfrm>
          <a:off x="342900" y="0"/>
          <a:ext cx="3619500" cy="5600700"/>
        </p:xfrm>
        <a:graphic>
          <a:graphicData uri="http://schemas.openxmlformats.org/presentationml/2006/ole">
            <p:oleObj spid="_x0000_s114690" name="Clip" r:id="rId4" imgW="2424600" imgH="3848040" progId="">
              <p:embed/>
            </p:oleObj>
          </a:graphicData>
        </a:graphic>
      </p:graphicFrame>
      <p:sp>
        <p:nvSpPr>
          <p:cNvPr id="7" name="Slide Number Placeholder 6"/>
          <p:cNvSpPr>
            <a:spLocks noGrp="1"/>
          </p:cNvSpPr>
          <p:nvPr>
            <p:ph type="sldNum" sz="quarter" idx="12"/>
          </p:nvPr>
        </p:nvSpPr>
        <p:spPr/>
        <p:txBody>
          <a:bodyPr/>
          <a:lstStyle/>
          <a:p>
            <a:pPr>
              <a:defRPr/>
            </a:pPr>
            <a:fld id="{23C45604-06A3-4FD3-9BE5-048AF816AEE7}" type="slidenum">
              <a:rPr lang="en-US"/>
              <a:pPr>
                <a:defRPr/>
              </a:pPr>
              <a:t>42</a:t>
            </a:fld>
            <a:endParaRPr lang="en-US" dirty="0"/>
          </a:p>
        </p:txBody>
      </p:sp>
      <p:sp>
        <p:nvSpPr>
          <p:cNvPr id="4100" name="Rectangle 37"/>
          <p:cNvSpPr>
            <a:spLocks noGrp="1" noChangeArrowheads="1"/>
          </p:cNvSpPr>
          <p:nvPr>
            <p:ph sz="quarter" idx="1"/>
          </p:nvPr>
        </p:nvSpPr>
        <p:spPr/>
        <p:txBody>
          <a:bodyPr>
            <a:normAutofit lnSpcReduction="10000"/>
          </a:bodyPr>
          <a:lstStyle/>
          <a:p>
            <a:pPr marL="274320" indent="-274320" fontAlgn="auto">
              <a:spcBef>
                <a:spcPts val="580"/>
              </a:spcBef>
              <a:spcAft>
                <a:spcPts val="0"/>
              </a:spcAft>
              <a:buFont typeface="Wingdings 2"/>
              <a:buNone/>
              <a:defRPr/>
            </a:pPr>
            <a:r>
              <a:rPr lang="en-US" dirty="0" smtClean="0"/>
              <a:t>By opening a WebGrants Account a student can: </a:t>
            </a:r>
          </a:p>
          <a:p>
            <a:pPr marL="457200" indent="-228600" fontAlgn="auto">
              <a:spcBef>
                <a:spcPts val="580"/>
              </a:spcBef>
              <a:spcAft>
                <a:spcPts val="0"/>
              </a:spcAft>
              <a:buFont typeface="Wingdings 2"/>
              <a:buChar char=""/>
              <a:defRPr/>
            </a:pPr>
            <a:r>
              <a:rPr lang="en-US" dirty="0" smtClean="0"/>
              <a:t>Check Cal Grant award status 24/7</a:t>
            </a:r>
          </a:p>
          <a:p>
            <a:pPr marL="457200" indent="-228600" fontAlgn="auto">
              <a:spcBef>
                <a:spcPts val="580"/>
              </a:spcBef>
              <a:spcAft>
                <a:spcPts val="0"/>
              </a:spcAft>
              <a:buFont typeface="Wingdings 2"/>
              <a:buChar char=""/>
              <a:defRPr/>
            </a:pPr>
            <a:r>
              <a:rPr lang="en-US" dirty="0" smtClean="0"/>
              <a:t>Confirm student’s high school graduation as required </a:t>
            </a:r>
          </a:p>
          <a:p>
            <a:pPr marL="457200" indent="-228600" fontAlgn="auto">
              <a:spcBef>
                <a:spcPts val="580"/>
              </a:spcBef>
              <a:spcAft>
                <a:spcPts val="0"/>
              </a:spcAft>
              <a:buFont typeface="Wingdings 2"/>
              <a:buChar char=""/>
              <a:defRPr/>
            </a:pPr>
            <a:r>
              <a:rPr lang="en-US" dirty="0" smtClean="0"/>
              <a:t>Make changes to Cal Grant school choices</a:t>
            </a:r>
          </a:p>
          <a:p>
            <a:pPr marL="457200" indent="-228600" fontAlgn="auto">
              <a:spcBef>
                <a:spcPts val="580"/>
              </a:spcBef>
              <a:spcAft>
                <a:spcPts val="0"/>
              </a:spcAft>
              <a:buFont typeface="Wingdings 2"/>
              <a:buChar char=""/>
              <a:defRPr/>
            </a:pPr>
            <a:r>
              <a:rPr lang="en-US" dirty="0" smtClean="0"/>
              <a:t>View how much a Cal Grant is worth at 	 	    different California colleges and universities</a:t>
            </a:r>
          </a:p>
          <a:p>
            <a:pPr marL="457200" indent="-228600" fontAlgn="auto">
              <a:spcBef>
                <a:spcPts val="580"/>
              </a:spcBef>
              <a:spcAft>
                <a:spcPts val="0"/>
              </a:spcAft>
              <a:buFont typeface="Wingdings 2"/>
              <a:buChar char=""/>
              <a:defRPr/>
            </a:pPr>
            <a:r>
              <a:rPr lang="en-US" dirty="0" smtClean="0"/>
              <a:t>View Cal Grant payment history </a:t>
            </a:r>
          </a:p>
          <a:p>
            <a:pPr marL="457200" indent="-228600" fontAlgn="auto">
              <a:spcBef>
                <a:spcPts val="580"/>
              </a:spcBef>
              <a:spcAft>
                <a:spcPts val="0"/>
              </a:spcAft>
              <a:buFont typeface="Wingdings 2"/>
              <a:buChar char=""/>
              <a:tabLst>
                <a:tab pos="1485900" algn="l"/>
              </a:tabLst>
              <a:defRPr/>
            </a:pPr>
            <a:r>
              <a:rPr lang="en-US" dirty="0" smtClean="0"/>
              <a:t>Create a WebGrants account at: </a:t>
            </a:r>
            <a:r>
              <a:rPr lang="en-US" dirty="0"/>
              <a:t> </a:t>
            </a:r>
            <a:r>
              <a:rPr lang="en-US" dirty="0" smtClean="0"/>
              <a:t>	</a:t>
            </a:r>
            <a:r>
              <a:rPr lang="en-US" dirty="0" smtClean="0">
                <a:solidFill>
                  <a:srgbClr val="000099"/>
                </a:solidFill>
              </a:rPr>
              <a:t>		www.webgrants4students.org</a:t>
            </a:r>
          </a:p>
          <a:p>
            <a:pPr marL="457200" indent="-228600" algn="ctr" fontAlgn="auto">
              <a:spcBef>
                <a:spcPts val="0"/>
              </a:spcBef>
              <a:spcAft>
                <a:spcPts val="0"/>
              </a:spcAft>
              <a:buFont typeface="Wingdings 2"/>
              <a:buNone/>
              <a:defRPr/>
            </a:pPr>
            <a:endParaRPr lang="en-US" dirty="0" smtClean="0"/>
          </a:p>
        </p:txBody>
      </p:sp>
      <p:sp>
        <p:nvSpPr>
          <p:cNvPr id="114693" name="Rectangle 36"/>
          <p:cNvSpPr>
            <a:spLocks noGrp="1" noChangeArrowheads="1"/>
          </p:cNvSpPr>
          <p:nvPr>
            <p:ph type="title"/>
          </p:nvPr>
        </p:nvSpPr>
        <p:spPr/>
        <p:txBody>
          <a:bodyPr/>
          <a:lstStyle/>
          <a:p>
            <a:r>
              <a:rPr lang="en-US" smtClean="0"/>
              <a:t>           Check Your Cal Grant</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199"/>
                                        </p:tgtEl>
                                        <p:attrNameLst>
                                          <p:attrName>style.visibility</p:attrName>
                                        </p:attrNameLst>
                                      </p:cBhvr>
                                      <p:to>
                                        <p:strVal val="visible"/>
                                      </p:to>
                                    </p:set>
                                    <p:animEffect transition="in" filter="fade">
                                      <p:cBhvr>
                                        <p:cTn id="7" dur="2000"/>
                                        <p:tgtEl>
                                          <p:spTgt spid="8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descr="MPj04223010000[1]"/>
          <p:cNvPicPr>
            <a:picLocks noChangeAspect="1" noChangeArrowheads="1"/>
          </p:cNvPicPr>
          <p:nvPr/>
        </p:nvPicPr>
        <p:blipFill>
          <a:blip r:embed="rId3" cstate="print">
            <a:lum bright="50000" contrast="-50000"/>
            <a:extLst>
              <a:ext uri="{28A0092B-C50C-407E-A947-70E740481C1C}">
                <a14:useLocalDpi xmlns:a14="http://schemas.microsoft.com/office/drawing/2010/main" xmlns="" val="0"/>
              </a:ext>
            </a:extLst>
          </a:blip>
          <a:srcRect/>
          <a:stretch>
            <a:fillRect/>
          </a:stretch>
        </p:blipFill>
        <p:spPr bwMode="auto">
          <a:xfrm>
            <a:off x="4630375" y="78975"/>
            <a:ext cx="4448850" cy="66709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xmlns="" w="9525">
                <a:solidFill>
                  <a:srgbClr val="000000"/>
                </a:solidFill>
                <a:miter lim="800000"/>
                <a:headEnd/>
                <a:tailEnd/>
              </a14:hiddenLine>
            </a:ext>
          </a:extLst>
        </p:spPr>
      </p:pic>
      <p:grpSp>
        <p:nvGrpSpPr>
          <p:cNvPr id="117763" name="Group 17"/>
          <p:cNvGrpSpPr>
            <a:grpSpLocks/>
          </p:cNvGrpSpPr>
          <p:nvPr/>
        </p:nvGrpSpPr>
        <p:grpSpPr bwMode="auto">
          <a:xfrm>
            <a:off x="444500" y="609600"/>
            <a:ext cx="5270500" cy="5181600"/>
            <a:chOff x="444500" y="1371600"/>
            <a:chExt cx="7988300" cy="3829050"/>
          </a:xfrm>
        </p:grpSpPr>
        <p:grpSp>
          <p:nvGrpSpPr>
            <p:cNvPr id="117764" name="Group 2"/>
            <p:cNvGrpSpPr>
              <a:grpSpLocks/>
            </p:cNvGrpSpPr>
            <p:nvPr/>
          </p:nvGrpSpPr>
          <p:grpSpPr bwMode="auto">
            <a:xfrm>
              <a:off x="1447800" y="1371600"/>
              <a:ext cx="6184900" cy="3194050"/>
              <a:chOff x="1440" y="576"/>
              <a:chExt cx="2922" cy="2682"/>
            </a:xfrm>
          </p:grpSpPr>
          <p:sp>
            <p:nvSpPr>
              <p:cNvPr id="117775" name="WordArt 3"/>
              <p:cNvSpPr>
                <a:spLocks noChangeArrowheads="1" noChangeShapeType="1" noTextEdit="1"/>
              </p:cNvSpPr>
              <p:nvPr/>
            </p:nvSpPr>
            <p:spPr bwMode="auto">
              <a:xfrm>
                <a:off x="1440" y="576"/>
                <a:ext cx="2736" cy="1392"/>
              </a:xfrm>
              <a:prstGeom prst="rect">
                <a:avLst/>
              </a:prstGeom>
            </p:spPr>
            <p:txBody>
              <a:bodyPr wrap="none" fromWordArt="1">
                <a:prstTxWarp prst="textArchUpPour">
                  <a:avLst>
                    <a:gd name="adj1" fmla="val 11648916"/>
                    <a:gd name="adj2" fmla="val 38824"/>
                  </a:avLst>
                </a:prstTxWarp>
              </a:bodyPr>
              <a:lstStyle/>
              <a:p>
                <a:pPr algn="ctr"/>
                <a:r>
                  <a:rPr lang="en-US" sz="9600" kern="10">
                    <a:ln w="9525">
                      <a:noFill/>
                      <a:round/>
                      <a:headEnd/>
                      <a:tailEnd/>
                    </a:ln>
                    <a:solidFill>
                      <a:srgbClr val="4F81BD"/>
                    </a:solidFill>
                    <a:effectLst>
                      <a:outerShdw dist="35921" dir="2700000" algn="ctr" rotWithShape="0">
                        <a:srgbClr val="C0C0C0">
                          <a:alpha val="74997"/>
                        </a:srgbClr>
                      </a:outerShdw>
                    </a:effectLst>
                    <a:latin typeface="Impact"/>
                  </a:rPr>
                  <a:t>Q &amp; A</a:t>
                </a:r>
              </a:p>
            </p:txBody>
          </p:sp>
          <p:sp>
            <p:nvSpPr>
              <p:cNvPr id="117776" name="WordArt 4"/>
              <p:cNvSpPr>
                <a:spLocks noChangeArrowheads="1" noChangeShapeType="1" noTextEdit="1"/>
              </p:cNvSpPr>
              <p:nvPr/>
            </p:nvSpPr>
            <p:spPr bwMode="auto">
              <a:xfrm>
                <a:off x="4032" y="1152"/>
                <a:ext cx="330" cy="2106"/>
              </a:xfrm>
              <a:prstGeom prst="rect">
                <a:avLst/>
              </a:prstGeom>
            </p:spPr>
            <p:txBody>
              <a:bodyPr wrap="none" fromWordArt="1">
                <a:prstTxWarp prst="textPlain">
                  <a:avLst>
                    <a:gd name="adj" fmla="val 50000"/>
                  </a:avLst>
                </a:prstTxWarp>
              </a:bodyPr>
              <a:lstStyle/>
              <a:p>
                <a:pPr algn="ctr"/>
                <a:r>
                  <a:rPr lang="en-US" sz="7200" kern="10">
                    <a:ln w="9525">
                      <a:noFill/>
                      <a:round/>
                      <a:headEnd/>
                      <a:tailEnd/>
                    </a:ln>
                    <a:solidFill>
                      <a:srgbClr val="E6B9B8"/>
                    </a:solidFill>
                    <a:effectLst>
                      <a:outerShdw dist="35921" dir="2700000" algn="ctr" rotWithShape="0">
                        <a:srgbClr val="C0C0C0">
                          <a:alpha val="74997"/>
                        </a:srgbClr>
                      </a:outerShdw>
                    </a:effectLst>
                    <a:latin typeface="Impact"/>
                  </a:rPr>
                  <a:t>Q</a:t>
                </a:r>
              </a:p>
              <a:p>
                <a:pPr algn="ctr"/>
                <a:r>
                  <a:rPr lang="en-US" sz="7200" kern="10">
                    <a:ln w="9525">
                      <a:noFill/>
                      <a:round/>
                      <a:headEnd/>
                      <a:tailEnd/>
                    </a:ln>
                    <a:solidFill>
                      <a:srgbClr val="E6B9B8"/>
                    </a:solidFill>
                    <a:effectLst>
                      <a:outerShdw dist="35921" dir="2700000" algn="ctr" rotWithShape="0">
                        <a:srgbClr val="C0C0C0">
                          <a:alpha val="74997"/>
                        </a:srgbClr>
                      </a:outerShdw>
                    </a:effectLst>
                    <a:latin typeface="Impact"/>
                  </a:rPr>
                  <a:t>&amp;</a:t>
                </a:r>
              </a:p>
              <a:p>
                <a:pPr algn="ctr"/>
                <a:r>
                  <a:rPr lang="en-US" sz="7200" kern="10">
                    <a:ln w="9525">
                      <a:noFill/>
                      <a:round/>
                      <a:headEnd/>
                      <a:tailEnd/>
                    </a:ln>
                    <a:solidFill>
                      <a:srgbClr val="E6B9B8"/>
                    </a:solidFill>
                    <a:effectLst>
                      <a:outerShdw dist="35921" dir="2700000" algn="ctr" rotWithShape="0">
                        <a:srgbClr val="C0C0C0">
                          <a:alpha val="74997"/>
                        </a:srgbClr>
                      </a:outerShdw>
                    </a:effectLst>
                    <a:latin typeface="Impact"/>
                  </a:rPr>
                  <a:t>A</a:t>
                </a:r>
              </a:p>
            </p:txBody>
          </p:sp>
        </p:grpSp>
        <p:grpSp>
          <p:nvGrpSpPr>
            <p:cNvPr id="117765" name="Group 5"/>
            <p:cNvGrpSpPr>
              <a:grpSpLocks/>
            </p:cNvGrpSpPr>
            <p:nvPr/>
          </p:nvGrpSpPr>
          <p:grpSpPr bwMode="auto">
            <a:xfrm>
              <a:off x="1638300" y="2057400"/>
              <a:ext cx="6794500" cy="2628900"/>
              <a:chOff x="1536" y="1152"/>
              <a:chExt cx="3210" cy="2208"/>
            </a:xfrm>
          </p:grpSpPr>
          <p:sp>
            <p:nvSpPr>
              <p:cNvPr id="117773" name="WordArt 6"/>
              <p:cNvSpPr>
                <a:spLocks noChangeArrowheads="1" noChangeShapeType="1" noTextEdit="1"/>
              </p:cNvSpPr>
              <p:nvPr/>
            </p:nvSpPr>
            <p:spPr bwMode="auto">
              <a:xfrm flipV="1">
                <a:off x="1536" y="1968"/>
                <a:ext cx="2736" cy="1392"/>
              </a:xfrm>
              <a:prstGeom prst="rect">
                <a:avLst/>
              </a:prstGeom>
            </p:spPr>
            <p:txBody>
              <a:bodyPr wrap="none" fromWordArt="1">
                <a:prstTxWarp prst="textArchUpPour">
                  <a:avLst>
                    <a:gd name="adj1" fmla="val 11648916"/>
                    <a:gd name="adj2" fmla="val 38824"/>
                  </a:avLst>
                </a:prstTxWarp>
              </a:bodyPr>
              <a:lstStyle/>
              <a:p>
                <a:pPr algn="ctr"/>
                <a:r>
                  <a:rPr lang="en-US" sz="9600" kern="10">
                    <a:ln w="9525">
                      <a:noFill/>
                      <a:round/>
                      <a:headEnd/>
                      <a:tailEnd/>
                    </a:ln>
                    <a:solidFill>
                      <a:srgbClr val="E6B9B8"/>
                    </a:solidFill>
                    <a:effectLst>
                      <a:outerShdw dist="35921" dir="2700000" algn="ctr" rotWithShape="0">
                        <a:srgbClr val="C0C0C0">
                          <a:alpha val="74997"/>
                        </a:srgbClr>
                      </a:outerShdw>
                    </a:effectLst>
                    <a:latin typeface="Impact"/>
                  </a:rPr>
                  <a:t>Q &amp; A</a:t>
                </a:r>
              </a:p>
            </p:txBody>
          </p:sp>
          <p:sp>
            <p:nvSpPr>
              <p:cNvPr id="117774" name="WordArt 7"/>
              <p:cNvSpPr>
                <a:spLocks noChangeArrowheads="1" noChangeShapeType="1" noTextEdit="1"/>
              </p:cNvSpPr>
              <p:nvPr/>
            </p:nvSpPr>
            <p:spPr bwMode="auto">
              <a:xfrm>
                <a:off x="4416" y="1152"/>
                <a:ext cx="330" cy="2106"/>
              </a:xfrm>
              <a:prstGeom prst="rect">
                <a:avLst/>
              </a:prstGeom>
            </p:spPr>
            <p:txBody>
              <a:bodyPr wrap="none" fromWordArt="1">
                <a:prstTxWarp prst="textPlain">
                  <a:avLst>
                    <a:gd name="adj" fmla="val 50000"/>
                  </a:avLst>
                </a:prstTxWarp>
              </a:bodyPr>
              <a:lstStyle/>
              <a:p>
                <a:pPr algn="ctr"/>
                <a:r>
                  <a:rPr lang="en-US" sz="7200" kern="10">
                    <a:ln w="9525">
                      <a:noFill/>
                      <a:round/>
                      <a:headEnd/>
                      <a:tailEnd/>
                    </a:ln>
                    <a:solidFill>
                      <a:srgbClr val="4F81BD"/>
                    </a:solidFill>
                    <a:effectLst>
                      <a:outerShdw dist="35921" dir="2700000" algn="ctr" rotWithShape="0">
                        <a:srgbClr val="C0C0C0">
                          <a:alpha val="74997"/>
                        </a:srgbClr>
                      </a:outerShdw>
                    </a:effectLst>
                    <a:latin typeface="Impact"/>
                  </a:rPr>
                  <a:t>Q</a:t>
                </a:r>
              </a:p>
              <a:p>
                <a:pPr algn="ctr"/>
                <a:r>
                  <a:rPr lang="en-US" sz="7200" kern="10">
                    <a:ln w="9525">
                      <a:noFill/>
                      <a:round/>
                      <a:headEnd/>
                      <a:tailEnd/>
                    </a:ln>
                    <a:solidFill>
                      <a:srgbClr val="4F81BD"/>
                    </a:solidFill>
                    <a:effectLst>
                      <a:outerShdw dist="35921" dir="2700000" algn="ctr" rotWithShape="0">
                        <a:srgbClr val="C0C0C0">
                          <a:alpha val="74997"/>
                        </a:srgbClr>
                      </a:outerShdw>
                    </a:effectLst>
                    <a:latin typeface="Impact"/>
                  </a:rPr>
                  <a:t>&amp;</a:t>
                </a:r>
              </a:p>
              <a:p>
                <a:pPr algn="ctr"/>
                <a:r>
                  <a:rPr lang="en-US" sz="7200" kern="10">
                    <a:ln w="9525">
                      <a:noFill/>
                      <a:round/>
                      <a:headEnd/>
                      <a:tailEnd/>
                    </a:ln>
                    <a:solidFill>
                      <a:srgbClr val="4F81BD"/>
                    </a:solidFill>
                    <a:effectLst>
                      <a:outerShdw dist="35921" dir="2700000" algn="ctr" rotWithShape="0">
                        <a:srgbClr val="C0C0C0">
                          <a:alpha val="74997"/>
                        </a:srgbClr>
                      </a:outerShdw>
                    </a:effectLst>
                    <a:latin typeface="Impact"/>
                  </a:rPr>
                  <a:t>A</a:t>
                </a:r>
              </a:p>
            </p:txBody>
          </p:sp>
        </p:grpSp>
        <p:grpSp>
          <p:nvGrpSpPr>
            <p:cNvPr id="117766" name="Group 8"/>
            <p:cNvGrpSpPr>
              <a:grpSpLocks/>
            </p:cNvGrpSpPr>
            <p:nvPr/>
          </p:nvGrpSpPr>
          <p:grpSpPr bwMode="auto">
            <a:xfrm>
              <a:off x="444500" y="1905000"/>
              <a:ext cx="6908800" cy="2679700"/>
              <a:chOff x="960" y="1008"/>
              <a:chExt cx="3264" cy="2250"/>
            </a:xfrm>
          </p:grpSpPr>
          <p:sp>
            <p:nvSpPr>
              <p:cNvPr id="117771" name="WordArt 9"/>
              <p:cNvSpPr>
                <a:spLocks noChangeArrowheads="1" noChangeShapeType="1" noTextEdit="1"/>
              </p:cNvSpPr>
              <p:nvPr/>
            </p:nvSpPr>
            <p:spPr bwMode="auto">
              <a:xfrm>
                <a:off x="1488" y="1008"/>
                <a:ext cx="2736" cy="1392"/>
              </a:xfrm>
              <a:prstGeom prst="rect">
                <a:avLst/>
              </a:prstGeom>
            </p:spPr>
            <p:txBody>
              <a:bodyPr wrap="none" fromWordArt="1">
                <a:prstTxWarp prst="textArchUpPour">
                  <a:avLst>
                    <a:gd name="adj1" fmla="val 11648916"/>
                    <a:gd name="adj2" fmla="val 38824"/>
                  </a:avLst>
                </a:prstTxWarp>
              </a:bodyPr>
              <a:lstStyle/>
              <a:p>
                <a:pPr algn="ctr"/>
                <a:r>
                  <a:rPr lang="en-US" sz="9600" kern="10">
                    <a:ln w="9525">
                      <a:noFill/>
                      <a:round/>
                      <a:headEnd/>
                      <a:tailEnd/>
                    </a:ln>
                    <a:solidFill>
                      <a:srgbClr val="E6B9B8"/>
                    </a:solidFill>
                    <a:effectLst>
                      <a:outerShdw dist="35921" dir="2700000" algn="ctr" rotWithShape="0">
                        <a:srgbClr val="C0C0C0">
                          <a:alpha val="74997"/>
                        </a:srgbClr>
                      </a:outerShdw>
                    </a:effectLst>
                    <a:latin typeface="Impact"/>
                  </a:rPr>
                  <a:t>Q &amp; A</a:t>
                </a:r>
              </a:p>
            </p:txBody>
          </p:sp>
          <p:sp>
            <p:nvSpPr>
              <p:cNvPr id="117772" name="WordArt 10"/>
              <p:cNvSpPr>
                <a:spLocks noChangeArrowheads="1" noChangeShapeType="1" noTextEdit="1"/>
              </p:cNvSpPr>
              <p:nvPr/>
            </p:nvSpPr>
            <p:spPr bwMode="auto">
              <a:xfrm>
                <a:off x="960" y="1152"/>
                <a:ext cx="330" cy="2106"/>
              </a:xfrm>
              <a:prstGeom prst="rect">
                <a:avLst/>
              </a:prstGeom>
            </p:spPr>
            <p:txBody>
              <a:bodyPr wrap="none" fromWordArt="1">
                <a:prstTxWarp prst="textPlain">
                  <a:avLst>
                    <a:gd name="adj" fmla="val 50000"/>
                  </a:avLst>
                </a:prstTxWarp>
              </a:bodyPr>
              <a:lstStyle/>
              <a:p>
                <a:pPr algn="ctr"/>
                <a:r>
                  <a:rPr lang="en-US" sz="7200" kern="10">
                    <a:ln w="9525">
                      <a:noFill/>
                      <a:round/>
                      <a:headEnd/>
                      <a:tailEnd/>
                    </a:ln>
                    <a:solidFill>
                      <a:srgbClr val="4F81BD"/>
                    </a:solidFill>
                    <a:effectLst>
                      <a:outerShdw dist="35921" dir="2700000" algn="ctr" rotWithShape="0">
                        <a:srgbClr val="C0C0C0">
                          <a:alpha val="74997"/>
                        </a:srgbClr>
                      </a:outerShdw>
                    </a:effectLst>
                    <a:latin typeface="Impact"/>
                  </a:rPr>
                  <a:t>Q</a:t>
                </a:r>
              </a:p>
              <a:p>
                <a:pPr algn="ctr"/>
                <a:r>
                  <a:rPr lang="en-US" sz="7200" kern="10">
                    <a:ln w="9525">
                      <a:noFill/>
                      <a:round/>
                      <a:headEnd/>
                      <a:tailEnd/>
                    </a:ln>
                    <a:solidFill>
                      <a:srgbClr val="4F81BD"/>
                    </a:solidFill>
                    <a:effectLst>
                      <a:outerShdw dist="35921" dir="2700000" algn="ctr" rotWithShape="0">
                        <a:srgbClr val="C0C0C0">
                          <a:alpha val="74997"/>
                        </a:srgbClr>
                      </a:outerShdw>
                    </a:effectLst>
                    <a:latin typeface="Impact"/>
                  </a:rPr>
                  <a:t>&amp;</a:t>
                </a:r>
              </a:p>
              <a:p>
                <a:pPr algn="ctr"/>
                <a:r>
                  <a:rPr lang="en-US" sz="7200" kern="10">
                    <a:ln w="9525">
                      <a:noFill/>
                      <a:round/>
                      <a:headEnd/>
                      <a:tailEnd/>
                    </a:ln>
                    <a:solidFill>
                      <a:srgbClr val="4F81BD"/>
                    </a:solidFill>
                    <a:effectLst>
                      <a:outerShdw dist="35921" dir="2700000" algn="ctr" rotWithShape="0">
                        <a:srgbClr val="C0C0C0">
                          <a:alpha val="74997"/>
                        </a:srgbClr>
                      </a:outerShdw>
                    </a:effectLst>
                    <a:latin typeface="Impact"/>
                  </a:rPr>
                  <a:t>A</a:t>
                </a:r>
              </a:p>
            </p:txBody>
          </p:sp>
        </p:grpSp>
        <p:grpSp>
          <p:nvGrpSpPr>
            <p:cNvPr id="117767" name="Group 11"/>
            <p:cNvGrpSpPr>
              <a:grpSpLocks/>
            </p:cNvGrpSpPr>
            <p:nvPr/>
          </p:nvGrpSpPr>
          <p:grpSpPr bwMode="auto">
            <a:xfrm>
              <a:off x="1333500" y="2057400"/>
              <a:ext cx="6299200" cy="3143250"/>
              <a:chOff x="1344" y="1152"/>
              <a:chExt cx="2976" cy="2640"/>
            </a:xfrm>
          </p:grpSpPr>
          <p:sp>
            <p:nvSpPr>
              <p:cNvPr id="117769" name="WordArt 12"/>
              <p:cNvSpPr>
                <a:spLocks noChangeArrowheads="1" noChangeShapeType="1" noTextEdit="1"/>
              </p:cNvSpPr>
              <p:nvPr/>
            </p:nvSpPr>
            <p:spPr bwMode="auto">
              <a:xfrm flipV="1">
                <a:off x="1584" y="2400"/>
                <a:ext cx="2736" cy="1392"/>
              </a:xfrm>
              <a:prstGeom prst="rect">
                <a:avLst/>
              </a:prstGeom>
            </p:spPr>
            <p:txBody>
              <a:bodyPr wrap="none" fromWordArt="1">
                <a:prstTxWarp prst="textArchUpPour">
                  <a:avLst>
                    <a:gd name="adj1" fmla="val 11648916"/>
                    <a:gd name="adj2" fmla="val 38824"/>
                  </a:avLst>
                </a:prstTxWarp>
              </a:bodyPr>
              <a:lstStyle/>
              <a:p>
                <a:pPr algn="ctr"/>
                <a:r>
                  <a:rPr lang="en-US" sz="9600" kern="10">
                    <a:ln w="9525">
                      <a:noFill/>
                      <a:round/>
                      <a:headEnd/>
                      <a:tailEnd/>
                    </a:ln>
                    <a:solidFill>
                      <a:srgbClr val="4F81BD"/>
                    </a:solidFill>
                    <a:effectLst>
                      <a:outerShdw dist="35921" dir="2700000" algn="ctr" rotWithShape="0">
                        <a:srgbClr val="C0C0C0">
                          <a:alpha val="74997"/>
                        </a:srgbClr>
                      </a:outerShdw>
                    </a:effectLst>
                    <a:latin typeface="Impact"/>
                  </a:rPr>
                  <a:t>Q &amp; A</a:t>
                </a:r>
              </a:p>
            </p:txBody>
          </p:sp>
          <p:sp>
            <p:nvSpPr>
              <p:cNvPr id="117770" name="WordArt 13"/>
              <p:cNvSpPr>
                <a:spLocks noChangeArrowheads="1" noChangeShapeType="1" noTextEdit="1"/>
              </p:cNvSpPr>
              <p:nvPr/>
            </p:nvSpPr>
            <p:spPr bwMode="auto">
              <a:xfrm>
                <a:off x="1344" y="1152"/>
                <a:ext cx="330" cy="2106"/>
              </a:xfrm>
              <a:prstGeom prst="rect">
                <a:avLst/>
              </a:prstGeom>
            </p:spPr>
            <p:txBody>
              <a:bodyPr wrap="none" fromWordArt="1">
                <a:prstTxWarp prst="textPlain">
                  <a:avLst>
                    <a:gd name="adj" fmla="val 50000"/>
                  </a:avLst>
                </a:prstTxWarp>
              </a:bodyPr>
              <a:lstStyle/>
              <a:p>
                <a:pPr algn="ctr"/>
                <a:r>
                  <a:rPr lang="en-US" sz="7200" kern="10">
                    <a:ln w="9525">
                      <a:noFill/>
                      <a:round/>
                      <a:headEnd/>
                      <a:tailEnd/>
                    </a:ln>
                    <a:solidFill>
                      <a:srgbClr val="E6B9B8"/>
                    </a:solidFill>
                    <a:effectLst>
                      <a:outerShdw dist="35921" dir="2700000" algn="ctr" rotWithShape="0">
                        <a:srgbClr val="C0C0C0">
                          <a:alpha val="74997"/>
                        </a:srgbClr>
                      </a:outerShdw>
                    </a:effectLst>
                    <a:latin typeface="Impact"/>
                  </a:rPr>
                  <a:t>Q</a:t>
                </a:r>
              </a:p>
              <a:p>
                <a:pPr algn="ctr"/>
                <a:r>
                  <a:rPr lang="en-US" sz="7200" kern="10">
                    <a:ln w="9525">
                      <a:noFill/>
                      <a:round/>
                      <a:headEnd/>
                      <a:tailEnd/>
                    </a:ln>
                    <a:solidFill>
                      <a:srgbClr val="E6B9B8"/>
                    </a:solidFill>
                    <a:effectLst>
                      <a:outerShdw dist="35921" dir="2700000" algn="ctr" rotWithShape="0">
                        <a:srgbClr val="C0C0C0">
                          <a:alpha val="74997"/>
                        </a:srgbClr>
                      </a:outerShdw>
                    </a:effectLst>
                    <a:latin typeface="Impact"/>
                  </a:rPr>
                  <a:t>&amp;</a:t>
                </a:r>
              </a:p>
              <a:p>
                <a:pPr algn="ctr"/>
                <a:r>
                  <a:rPr lang="en-US" sz="7200" kern="10">
                    <a:ln w="9525">
                      <a:noFill/>
                      <a:round/>
                      <a:headEnd/>
                      <a:tailEnd/>
                    </a:ln>
                    <a:solidFill>
                      <a:srgbClr val="E6B9B8"/>
                    </a:solidFill>
                    <a:effectLst>
                      <a:outerShdw dist="35921" dir="2700000" algn="ctr" rotWithShape="0">
                        <a:srgbClr val="C0C0C0">
                          <a:alpha val="74997"/>
                        </a:srgbClr>
                      </a:outerShdw>
                    </a:effectLst>
                    <a:latin typeface="Impact"/>
                  </a:rPr>
                  <a:t>A</a:t>
                </a:r>
              </a:p>
            </p:txBody>
          </p:sp>
        </p:grpSp>
        <p:sp>
          <p:nvSpPr>
            <p:cNvPr id="117768" name="WordArt 14"/>
            <p:cNvSpPr>
              <a:spLocks noChangeArrowheads="1" noChangeShapeType="1" noTextEdit="1"/>
            </p:cNvSpPr>
            <p:nvPr/>
          </p:nvSpPr>
          <p:spPr bwMode="auto">
            <a:xfrm>
              <a:off x="4267200" y="2667000"/>
              <a:ext cx="812800" cy="1314450"/>
            </a:xfrm>
            <a:prstGeom prst="rect">
              <a:avLst/>
            </a:prstGeom>
          </p:spPr>
          <p:txBody>
            <a:bodyPr wrap="none" fromWordArt="1">
              <a:prstTxWarp prst="textPlain">
                <a:avLst>
                  <a:gd name="adj" fmla="val 50000"/>
                </a:avLst>
              </a:prstTxWarp>
            </a:bodyPr>
            <a:lstStyle/>
            <a:p>
              <a:pPr algn="ctr"/>
              <a:r>
                <a:rPr lang="en-US" sz="9600" b="1" kern="10">
                  <a:ln w="9525">
                    <a:noFill/>
                    <a:round/>
                    <a:headEnd/>
                    <a:tailEnd/>
                  </a:ln>
                  <a:solidFill>
                    <a:srgbClr val="4F81BD"/>
                  </a:solidFill>
                  <a:effectLst>
                    <a:outerShdw dist="35921" dir="2700000" algn="ctr" rotWithShape="0">
                      <a:srgbClr val="C0C0C0">
                        <a:alpha val="74997"/>
                      </a:srgbClr>
                    </a:outerShdw>
                  </a:effectLst>
                  <a:latin typeface="Times New Roman"/>
                  <a:cs typeface="Times New Roman"/>
                </a:rPr>
                <a:t>?</a:t>
              </a:r>
            </a:p>
          </p:txBody>
        </p:sp>
      </p:grpSp>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5" name="Picture 1" descr="S:\USA Funds University\Workshops\2012\Fall\Federal Update\Supporting documents\Updated FOTW Home Page Buttons.jpg"/>
          <p:cNvPicPr>
            <a:picLocks noChangeAspect="1" noChangeArrowheads="1"/>
          </p:cNvPicPr>
          <p:nvPr/>
        </p:nvPicPr>
        <p:blipFill>
          <a:blip r:embed="rId3" cstate="print"/>
          <a:srcRect/>
          <a:stretch>
            <a:fillRect/>
          </a:stretch>
        </p:blipFill>
        <p:spPr bwMode="auto">
          <a:xfrm>
            <a:off x="6565900" y="1447800"/>
            <a:ext cx="2490788" cy="1693863"/>
          </a:xfrm>
          <a:prstGeom prst="rect">
            <a:avLst/>
          </a:prstGeom>
          <a:noFill/>
          <a:ln w="38100">
            <a:solidFill>
              <a:srgbClr val="000099"/>
            </a:solidFill>
            <a:miter lim="800000"/>
            <a:headEnd/>
            <a:tailEnd/>
          </a:ln>
        </p:spPr>
      </p:pic>
      <p:pic>
        <p:nvPicPr>
          <p:cNvPr id="18" name="Picture 17"/>
          <p:cNvPicPr>
            <a:picLocks noChangeAspect="1"/>
          </p:cNvPicPr>
          <p:nvPr/>
        </p:nvPicPr>
        <p:blipFill>
          <a:blip r:embed="rId4" cstate="print"/>
          <a:srcRect l="7755" t="2821" r="8498" b="1730"/>
          <a:stretch>
            <a:fillRect/>
          </a:stretch>
        </p:blipFill>
        <p:spPr bwMode="auto">
          <a:xfrm>
            <a:off x="6273800" y="2057400"/>
            <a:ext cx="1651000" cy="1447800"/>
          </a:xfrm>
          <a:prstGeom prst="rect">
            <a:avLst/>
          </a:prstGeom>
          <a:noFill/>
          <a:ln w="38100">
            <a:solidFill>
              <a:srgbClr val="000099"/>
            </a:solidFill>
            <a:miter lim="800000"/>
            <a:headEnd/>
            <a:tailEnd/>
          </a:ln>
        </p:spPr>
      </p:pic>
      <p:pic>
        <p:nvPicPr>
          <p:cNvPr id="17" name="Picture 1"/>
          <p:cNvPicPr>
            <a:picLocks noChangeAspect="1" noChangeArrowheads="1"/>
          </p:cNvPicPr>
          <p:nvPr/>
        </p:nvPicPr>
        <p:blipFill>
          <a:blip r:embed="rId5" cstate="print"/>
          <a:srcRect l="32500" t="16000" r="30624" b="5902"/>
          <a:stretch>
            <a:fillRect/>
          </a:stretch>
        </p:blipFill>
        <p:spPr bwMode="auto">
          <a:xfrm>
            <a:off x="6705600" y="2514600"/>
            <a:ext cx="1843088" cy="2465388"/>
          </a:xfrm>
          <a:prstGeom prst="rect">
            <a:avLst/>
          </a:prstGeom>
          <a:noFill/>
          <a:ln w="38100">
            <a:solidFill>
              <a:srgbClr val="000099"/>
            </a:solidFill>
            <a:miter lim="800000"/>
            <a:headEnd/>
            <a:tailEnd/>
          </a:ln>
        </p:spPr>
      </p:pic>
      <p:pic>
        <p:nvPicPr>
          <p:cNvPr id="14" name="Picture 13" descr="Profile.gif"/>
          <p:cNvPicPr>
            <a:picLocks noChangeAspect="1"/>
          </p:cNvPicPr>
          <p:nvPr/>
        </p:nvPicPr>
        <p:blipFill>
          <a:blip r:embed="rId6" cstate="print"/>
          <a:srcRect/>
          <a:stretch>
            <a:fillRect/>
          </a:stretch>
        </p:blipFill>
        <p:spPr bwMode="auto">
          <a:xfrm>
            <a:off x="7248525" y="3505200"/>
            <a:ext cx="1790700" cy="2352675"/>
          </a:xfrm>
          <a:prstGeom prst="rect">
            <a:avLst/>
          </a:prstGeom>
          <a:noFill/>
          <a:ln w="38100">
            <a:solidFill>
              <a:srgbClr val="000099"/>
            </a:solidFill>
            <a:miter lim="800000"/>
            <a:headEnd/>
            <a:tailEnd/>
          </a:ln>
        </p:spPr>
      </p:pic>
      <p:sp>
        <p:nvSpPr>
          <p:cNvPr id="41990" name="Rectangle 3"/>
          <p:cNvSpPr>
            <a:spLocks noGrp="1" noChangeArrowheads="1"/>
          </p:cNvSpPr>
          <p:nvPr>
            <p:ph type="title"/>
          </p:nvPr>
        </p:nvSpPr>
        <p:spPr/>
        <p:txBody>
          <a:bodyPr/>
          <a:lstStyle/>
          <a:p>
            <a:r>
              <a:rPr lang="en-US" smtClean="0"/>
              <a:t>Types of Applications</a:t>
            </a:r>
          </a:p>
        </p:txBody>
      </p:sp>
      <p:sp>
        <p:nvSpPr>
          <p:cNvPr id="1754116" name="Rectangle 4"/>
          <p:cNvSpPr>
            <a:spLocks noGrp="1" noChangeArrowheads="1"/>
          </p:cNvSpPr>
          <p:nvPr>
            <p:ph type="body" idx="4294967295"/>
          </p:nvPr>
        </p:nvSpPr>
        <p:spPr>
          <a:xfrm>
            <a:off x="152400" y="1447800"/>
            <a:ext cx="6237288" cy="323850"/>
          </a:xfrm>
        </p:spPr>
        <p:txBody>
          <a:bodyPr>
            <a:normAutofit fontScale="25000" lnSpcReduction="20000"/>
          </a:bodyPr>
          <a:lstStyle/>
          <a:p>
            <a:pPr marL="274320" indent="-274320" fontAlgn="auto">
              <a:lnSpc>
                <a:spcPct val="90000"/>
              </a:lnSpc>
              <a:spcBef>
                <a:spcPts val="580"/>
              </a:spcBef>
              <a:spcAft>
                <a:spcPts val="0"/>
              </a:spcAft>
              <a:buSzPct val="100000"/>
              <a:buFont typeface="Wingdings 2"/>
              <a:buChar char=""/>
              <a:defRPr/>
            </a:pPr>
            <a:r>
              <a:rPr lang="en-US" sz="8800" b="1" dirty="0" smtClean="0">
                <a:latin typeface="Calibri" pitchFamily="34" charset="0"/>
                <a:ea typeface="ＭＳ Ｐゴシック" pitchFamily="34" charset="-128"/>
              </a:rPr>
              <a:t>FAFSA</a:t>
            </a:r>
            <a:endParaRPr lang="en-US" sz="2800" b="1" dirty="0" smtClean="0">
              <a:solidFill>
                <a:srgbClr val="800000"/>
              </a:solidFill>
              <a:latin typeface="Calibri" pitchFamily="34" charset="0"/>
              <a:ea typeface="ＭＳ Ｐゴシック" pitchFamily="34" charset="-128"/>
            </a:endParaRPr>
          </a:p>
        </p:txBody>
      </p:sp>
      <p:sp>
        <p:nvSpPr>
          <p:cNvPr id="1754117" name="Rectangle 5"/>
          <p:cNvSpPr>
            <a:spLocks noChangeArrowheads="1"/>
          </p:cNvSpPr>
          <p:nvPr/>
        </p:nvSpPr>
        <p:spPr bwMode="auto">
          <a:xfrm>
            <a:off x="133350" y="2743200"/>
            <a:ext cx="7086600" cy="609600"/>
          </a:xfrm>
          <a:prstGeom prst="rect">
            <a:avLst/>
          </a:prstGeom>
          <a:noFill/>
          <a:ln w="9525">
            <a:noFill/>
            <a:miter lim="800000"/>
            <a:headEnd/>
            <a:tailEnd/>
          </a:ln>
        </p:spPr>
        <p:txBody>
          <a:bodyPr lIns="92075" tIns="46038" rIns="92075" bIns="46038"/>
          <a:lstStyle/>
          <a:p>
            <a:pPr marL="342900" indent="-342900" eaLnBrk="0" hangingPunct="0">
              <a:lnSpc>
                <a:spcPct val="90000"/>
              </a:lnSpc>
              <a:spcBef>
                <a:spcPct val="20000"/>
              </a:spcBef>
              <a:buClr>
                <a:srgbClr val="4F81BD"/>
              </a:buClr>
              <a:buSzPct val="100000"/>
              <a:buFont typeface="Symbol" pitchFamily="18" charset="2"/>
              <a:buChar char="·"/>
            </a:pPr>
            <a:r>
              <a:rPr lang="en-US" sz="2200" b="1">
                <a:latin typeface="Calibri" pitchFamily="34" charset="0"/>
                <a:ea typeface="ＭＳ Ｐゴシック" pitchFamily="34" charset="-128"/>
              </a:rPr>
              <a:t>Cal</a:t>
            </a:r>
            <a:r>
              <a:rPr lang="en-US" sz="2200" b="1">
                <a:latin typeface="Calibri" pitchFamily="34" charset="0"/>
              </a:rPr>
              <a:t> Grant GPA Verification Form</a:t>
            </a:r>
          </a:p>
        </p:txBody>
      </p:sp>
      <p:sp>
        <p:nvSpPr>
          <p:cNvPr id="1754118" name="Rectangle 6"/>
          <p:cNvSpPr>
            <a:spLocks noChangeArrowheads="1"/>
          </p:cNvSpPr>
          <p:nvPr/>
        </p:nvSpPr>
        <p:spPr bwMode="auto">
          <a:xfrm>
            <a:off x="139700" y="3200400"/>
            <a:ext cx="6724650" cy="990600"/>
          </a:xfrm>
          <a:prstGeom prst="rect">
            <a:avLst/>
          </a:prstGeom>
          <a:noFill/>
          <a:ln w="9525">
            <a:noFill/>
            <a:miter lim="800000"/>
            <a:headEnd/>
            <a:tailEnd/>
          </a:ln>
        </p:spPr>
        <p:txBody>
          <a:bodyPr lIns="92075" tIns="46038" rIns="92075" bIns="46038"/>
          <a:lstStyle/>
          <a:p>
            <a:pPr marL="342900" indent="-342900" eaLnBrk="0" hangingPunct="0">
              <a:lnSpc>
                <a:spcPct val="90000"/>
              </a:lnSpc>
              <a:spcBef>
                <a:spcPct val="20000"/>
              </a:spcBef>
              <a:buClr>
                <a:srgbClr val="4F81BD"/>
              </a:buClr>
              <a:buSzPct val="100000"/>
              <a:buFont typeface="Symbol" pitchFamily="18" charset="2"/>
              <a:buChar char="·"/>
            </a:pPr>
            <a:r>
              <a:rPr lang="en-US" sz="2200" b="1">
                <a:latin typeface="Calibri" pitchFamily="34" charset="0"/>
              </a:rPr>
              <a:t>Other applications or forms as required by the college such as:</a:t>
            </a:r>
          </a:p>
        </p:txBody>
      </p:sp>
      <p:sp>
        <p:nvSpPr>
          <p:cNvPr id="1754119" name="Rectangle 7"/>
          <p:cNvSpPr>
            <a:spLocks noChangeArrowheads="1"/>
          </p:cNvSpPr>
          <p:nvPr/>
        </p:nvSpPr>
        <p:spPr bwMode="auto">
          <a:xfrm>
            <a:off x="558800" y="5257800"/>
            <a:ext cx="5830888" cy="1371600"/>
          </a:xfrm>
          <a:prstGeom prst="rect">
            <a:avLst/>
          </a:prstGeom>
          <a:noFill/>
          <a:ln w="9525">
            <a:noFill/>
            <a:miter lim="800000"/>
            <a:headEnd/>
            <a:tailEnd/>
          </a:ln>
        </p:spPr>
        <p:txBody>
          <a:bodyPr lIns="92075" tIns="46038" rIns="92075" bIns="46038"/>
          <a:lstStyle/>
          <a:p>
            <a:pPr marL="285750" indent="-285750" eaLnBrk="0" hangingPunct="0">
              <a:lnSpc>
                <a:spcPct val="90000"/>
              </a:lnSpc>
              <a:spcBef>
                <a:spcPct val="20000"/>
              </a:spcBef>
              <a:buClr>
                <a:srgbClr val="CC9900"/>
              </a:buClr>
              <a:buSzPct val="75000"/>
              <a:buFontTx/>
              <a:buChar char="•"/>
            </a:pPr>
            <a:r>
              <a:rPr lang="en-US" sz="2000" b="1">
                <a:latin typeface="Calibri" pitchFamily="34" charset="0"/>
              </a:rPr>
              <a:t>2012 federal tax returns (along with all schedules and W-2s) or other income documentation </a:t>
            </a:r>
          </a:p>
        </p:txBody>
      </p:sp>
      <p:sp>
        <p:nvSpPr>
          <p:cNvPr id="1754120" name="Text Box 8"/>
          <p:cNvSpPr txBox="1">
            <a:spLocks noChangeArrowheads="1"/>
          </p:cNvSpPr>
          <p:nvPr/>
        </p:nvSpPr>
        <p:spPr bwMode="auto">
          <a:xfrm>
            <a:off x="539750" y="3913188"/>
            <a:ext cx="3314700" cy="430212"/>
          </a:xfrm>
          <a:prstGeom prst="rect">
            <a:avLst/>
          </a:prstGeom>
          <a:noFill/>
          <a:ln w="3175">
            <a:noFill/>
            <a:miter lim="800000"/>
            <a:headEnd/>
            <a:tailEnd/>
          </a:ln>
        </p:spPr>
        <p:txBody>
          <a:bodyPr wrap="none">
            <a:spAutoFit/>
          </a:bodyPr>
          <a:lstStyle/>
          <a:p>
            <a:pPr>
              <a:buClr>
                <a:srgbClr val="CC9900"/>
              </a:buClr>
              <a:buSzPct val="65000"/>
              <a:buFontTx/>
              <a:buChar char="•"/>
            </a:pPr>
            <a:r>
              <a:rPr lang="en-US" sz="2200">
                <a:latin typeface="Calibri" pitchFamily="34" charset="0"/>
                <a:ea typeface="ＭＳ Ｐゴシック" pitchFamily="34" charset="-128"/>
              </a:rPr>
              <a:t>   </a:t>
            </a:r>
            <a:r>
              <a:rPr lang="en-US" sz="2000" b="1">
                <a:latin typeface="Calibri" pitchFamily="34" charset="0"/>
                <a:ea typeface="ＭＳ Ｐゴシック" pitchFamily="34" charset="-128"/>
              </a:rPr>
              <a:t>CSS/Financial Aid PROFILE</a:t>
            </a:r>
            <a:r>
              <a:rPr lang="en-US" sz="2000">
                <a:latin typeface="Calibri" pitchFamily="34" charset="0"/>
                <a:ea typeface="ＭＳ Ｐゴシック" pitchFamily="34" charset="-128"/>
              </a:rPr>
              <a:t> </a:t>
            </a:r>
          </a:p>
        </p:txBody>
      </p:sp>
      <p:sp>
        <p:nvSpPr>
          <p:cNvPr id="1754121" name="Text Box 9"/>
          <p:cNvSpPr txBox="1">
            <a:spLocks noChangeArrowheads="1"/>
          </p:cNvSpPr>
          <p:nvPr/>
        </p:nvSpPr>
        <p:spPr bwMode="auto">
          <a:xfrm>
            <a:off x="-314325" y="4397375"/>
            <a:ext cx="6019800" cy="708025"/>
          </a:xfrm>
          <a:prstGeom prst="rect">
            <a:avLst/>
          </a:prstGeom>
          <a:noFill/>
          <a:ln w="3175">
            <a:noFill/>
            <a:miter lim="800000"/>
            <a:headEnd/>
            <a:tailEnd/>
          </a:ln>
        </p:spPr>
        <p:txBody>
          <a:bodyPr>
            <a:spAutoFit/>
          </a:bodyPr>
          <a:lstStyle/>
          <a:p>
            <a:pPr marL="1200150" lvl="2" indent="-342900">
              <a:buClr>
                <a:srgbClr val="CC9900"/>
              </a:buClr>
              <a:buSzPct val="90000"/>
              <a:buFont typeface="Arial" pitchFamily="34" charset="0"/>
              <a:buChar char="•"/>
            </a:pPr>
            <a:r>
              <a:rPr lang="en-US" sz="2000" b="1">
                <a:latin typeface="Calibri" pitchFamily="34" charset="0"/>
                <a:ea typeface="ＭＳ Ｐゴシック" pitchFamily="34" charset="-128"/>
              </a:rPr>
              <a:t>Institutional Scholarship and/or Financial Aid  Application </a:t>
            </a:r>
          </a:p>
        </p:txBody>
      </p:sp>
      <p:sp>
        <p:nvSpPr>
          <p:cNvPr id="20" name="Slide Number Placeholder 19"/>
          <p:cNvSpPr>
            <a:spLocks noGrp="1"/>
          </p:cNvSpPr>
          <p:nvPr>
            <p:ph type="sldNum" sz="quarter" idx="12"/>
          </p:nvPr>
        </p:nvSpPr>
        <p:spPr/>
        <p:txBody>
          <a:bodyPr/>
          <a:lstStyle/>
          <a:p>
            <a:pPr>
              <a:defRPr/>
            </a:pPr>
            <a:fld id="{A54B4458-F1C2-4650-8810-CE6E66AE24B8}" type="slidenum">
              <a:rPr lang="en-US"/>
              <a:pPr>
                <a:defRPr/>
              </a:pPr>
              <a:t>5</a:t>
            </a:fld>
            <a:endParaRPr lang="en-US" dirty="0"/>
          </a:p>
        </p:txBody>
      </p:sp>
      <p:pic>
        <p:nvPicPr>
          <p:cNvPr id="250898" name="Picture 3"/>
          <p:cNvPicPr>
            <a:picLocks noChangeArrowheads="1"/>
          </p:cNvPicPr>
          <p:nvPr/>
        </p:nvPicPr>
        <p:blipFill>
          <a:blip r:embed="rId7" cstate="print"/>
          <a:srcRect/>
          <a:stretch>
            <a:fillRect/>
          </a:stretch>
        </p:blipFill>
        <p:spPr bwMode="auto">
          <a:xfrm>
            <a:off x="6389688" y="4148138"/>
            <a:ext cx="1795462" cy="2403475"/>
          </a:xfrm>
          <a:prstGeom prst="rect">
            <a:avLst/>
          </a:prstGeom>
          <a:noFill/>
          <a:ln w="38100">
            <a:noFill/>
            <a:miter lim="800000"/>
            <a:headEnd/>
            <a:tailEnd/>
          </a:ln>
        </p:spPr>
      </p:pic>
      <p:sp>
        <p:nvSpPr>
          <p:cNvPr id="16" name="Rectangle 4"/>
          <p:cNvSpPr txBox="1">
            <a:spLocks noChangeArrowheads="1"/>
          </p:cNvSpPr>
          <p:nvPr/>
        </p:nvSpPr>
        <p:spPr>
          <a:xfrm>
            <a:off x="152400" y="1771650"/>
            <a:ext cx="6237288" cy="914400"/>
          </a:xfrm>
          <a:prstGeom prst="rect">
            <a:avLst/>
          </a:prstGeom>
        </p:spPr>
        <p:txBody>
          <a:bodyPr>
            <a:normAutofit fontScale="25000" lnSpcReduction="20000"/>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fontAlgn="auto">
              <a:lnSpc>
                <a:spcPct val="90000"/>
              </a:lnSpc>
              <a:spcAft>
                <a:spcPts val="0"/>
              </a:spcAft>
              <a:buSzPct val="100000"/>
              <a:defRPr/>
            </a:pPr>
            <a:endParaRPr lang="en-US" sz="3200" b="1" dirty="0" smtClean="0">
              <a:latin typeface="Calibri" pitchFamily="34" charset="0"/>
              <a:ea typeface="ＭＳ Ｐゴシック" pitchFamily="34" charset="-128"/>
            </a:endParaRPr>
          </a:p>
          <a:p>
            <a:pPr fontAlgn="auto">
              <a:lnSpc>
                <a:spcPct val="90000"/>
              </a:lnSpc>
              <a:spcAft>
                <a:spcPts val="0"/>
              </a:spcAft>
              <a:buSzPct val="100000"/>
              <a:defRPr/>
            </a:pPr>
            <a:r>
              <a:rPr lang="en-US" sz="8800" b="1" dirty="0" smtClean="0">
                <a:latin typeface="Calibri" pitchFamily="34" charset="0"/>
                <a:ea typeface="ＭＳ Ｐゴシック" pitchFamily="34" charset="-128"/>
              </a:rPr>
              <a:t>Undocumented student covered under AB540 should complete the California Dream Application</a:t>
            </a:r>
          </a:p>
          <a:p>
            <a:pPr marL="346075" indent="-346075" fontAlgn="auto">
              <a:lnSpc>
                <a:spcPct val="90000"/>
              </a:lnSpc>
              <a:spcAft>
                <a:spcPts val="0"/>
              </a:spcAft>
              <a:buSzPct val="100000"/>
              <a:buFont typeface="Symbol" pitchFamily="18" charset="2"/>
              <a:buChar char="·"/>
              <a:defRPr/>
            </a:pPr>
            <a:endParaRPr lang="en-US" sz="2800" b="1" dirty="0" smtClean="0">
              <a:latin typeface="Calibri" pitchFamily="34" charset="0"/>
              <a:ea typeface="ＭＳ Ｐゴシック" pitchFamily="34" charset="-128"/>
            </a:endParaRPr>
          </a:p>
          <a:p>
            <a:pPr marL="346075" indent="-346075" fontAlgn="auto">
              <a:lnSpc>
                <a:spcPct val="90000"/>
              </a:lnSpc>
              <a:spcAft>
                <a:spcPts val="0"/>
              </a:spcAft>
              <a:buSzPct val="100000"/>
              <a:buFont typeface="Symbol" pitchFamily="18" charset="2"/>
              <a:buChar char="·"/>
              <a:defRPr/>
            </a:pPr>
            <a:endParaRPr lang="en-US" sz="2800" b="1" dirty="0" smtClean="0">
              <a:solidFill>
                <a:srgbClr val="800000"/>
              </a:solidFill>
              <a:latin typeface="Calibri" pitchFamily="34" charset="0"/>
              <a:ea typeface="ＭＳ Ｐゴシック" pitchFamily="34" charset="-128"/>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754116">
                                            <p:txEl>
                                              <p:pRg st="0" end="0"/>
                                            </p:txEl>
                                          </p:spTgt>
                                        </p:tgtEl>
                                        <p:attrNameLst>
                                          <p:attrName>style.visibility</p:attrName>
                                        </p:attrNameLst>
                                      </p:cBhvr>
                                      <p:to>
                                        <p:strVal val="visible"/>
                                      </p:to>
                                    </p:set>
                                    <p:anim calcmode="lin" valueType="num">
                                      <p:cBhvr additive="base">
                                        <p:cTn id="7" dur="500" fill="hold"/>
                                        <p:tgtEl>
                                          <p:spTgt spid="175411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75411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6">
                                            <p:txEl>
                                              <p:pRg st="1" end="1"/>
                                            </p:txEl>
                                          </p:spTgt>
                                        </p:tgtEl>
                                        <p:attrNameLst>
                                          <p:attrName>style.visibility</p:attrName>
                                        </p:attrNameLst>
                                      </p:cBhvr>
                                      <p:to>
                                        <p:strVal val="visible"/>
                                      </p:to>
                                    </p:set>
                                    <p:anim calcmode="lin" valueType="num">
                                      <p:cBhvr additive="base">
                                        <p:cTn id="19" dur="500" fill="hold"/>
                                        <p:tgtEl>
                                          <p:spTgt spid="16">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ppt_x"/>
                                          </p:val>
                                        </p:tav>
                                        <p:tav tm="100000">
                                          <p:val>
                                            <p:strVal val="#ppt_x"/>
                                          </p:val>
                                        </p:tav>
                                      </p:tavLst>
                                    </p:anim>
                                    <p:anim calcmode="lin" valueType="num">
                                      <p:cBhvr additive="base">
                                        <p:cTn id="2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754117"/>
                                        </p:tgtEl>
                                        <p:attrNameLst>
                                          <p:attrName>style.visibility</p:attrName>
                                        </p:attrNameLst>
                                      </p:cBhvr>
                                      <p:to>
                                        <p:strVal val="visible"/>
                                      </p:to>
                                    </p:set>
                                    <p:anim calcmode="lin" valueType="num">
                                      <p:cBhvr additive="base">
                                        <p:cTn id="31" dur="500" fill="hold"/>
                                        <p:tgtEl>
                                          <p:spTgt spid="1754117"/>
                                        </p:tgtEl>
                                        <p:attrNameLst>
                                          <p:attrName>ppt_x</p:attrName>
                                        </p:attrNameLst>
                                      </p:cBhvr>
                                      <p:tavLst>
                                        <p:tav tm="0">
                                          <p:val>
                                            <p:strVal val="0-#ppt_w/2"/>
                                          </p:val>
                                        </p:tav>
                                        <p:tav tm="100000">
                                          <p:val>
                                            <p:strVal val="#ppt_x"/>
                                          </p:val>
                                        </p:tav>
                                      </p:tavLst>
                                    </p:anim>
                                    <p:anim calcmode="lin" valueType="num">
                                      <p:cBhvr additive="base">
                                        <p:cTn id="32" dur="500" fill="hold"/>
                                        <p:tgtEl>
                                          <p:spTgt spid="1754117"/>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ppt_x"/>
                                          </p:val>
                                        </p:tav>
                                        <p:tav tm="100000">
                                          <p:val>
                                            <p:strVal val="#ppt_x"/>
                                          </p:val>
                                        </p:tav>
                                      </p:tavLst>
                                    </p:anim>
                                    <p:anim calcmode="lin" valueType="num">
                                      <p:cBhvr additive="base">
                                        <p:cTn id="3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754118"/>
                                        </p:tgtEl>
                                        <p:attrNameLst>
                                          <p:attrName>style.visibility</p:attrName>
                                        </p:attrNameLst>
                                      </p:cBhvr>
                                      <p:to>
                                        <p:strVal val="visible"/>
                                      </p:to>
                                    </p:set>
                                    <p:anim calcmode="lin" valueType="num">
                                      <p:cBhvr additive="base">
                                        <p:cTn id="43" dur="500" fill="hold"/>
                                        <p:tgtEl>
                                          <p:spTgt spid="1754118"/>
                                        </p:tgtEl>
                                        <p:attrNameLst>
                                          <p:attrName>ppt_x</p:attrName>
                                        </p:attrNameLst>
                                      </p:cBhvr>
                                      <p:tavLst>
                                        <p:tav tm="0">
                                          <p:val>
                                            <p:strVal val="0-#ppt_w/2"/>
                                          </p:val>
                                        </p:tav>
                                        <p:tav tm="100000">
                                          <p:val>
                                            <p:strVal val="#ppt_x"/>
                                          </p:val>
                                        </p:tav>
                                      </p:tavLst>
                                    </p:anim>
                                    <p:anim calcmode="lin" valueType="num">
                                      <p:cBhvr additive="base">
                                        <p:cTn id="44" dur="500" fill="hold"/>
                                        <p:tgtEl>
                                          <p:spTgt spid="1754118"/>
                                        </p:tgtEl>
                                        <p:attrNameLst>
                                          <p:attrName>ppt_y</p:attrName>
                                        </p:attrNameLst>
                                      </p:cBhvr>
                                      <p:tavLst>
                                        <p:tav tm="0">
                                          <p:val>
                                            <p:strVal val="#ppt_y"/>
                                          </p:val>
                                        </p:tav>
                                        <p:tav tm="100000">
                                          <p:val>
                                            <p:strVal val="#ppt_y"/>
                                          </p:val>
                                        </p:tav>
                                      </p:tavLst>
                                    </p:anim>
                                  </p:childTnLst>
                                </p:cTn>
                              </p:par>
                            </p:childTnLst>
                          </p:cTn>
                        </p:par>
                        <p:par>
                          <p:cTn id="45" fill="hold">
                            <p:stCondLst>
                              <p:cond delay="500"/>
                            </p:stCondLst>
                            <p:childTnLst>
                              <p:par>
                                <p:cTn id="46" presetID="1" presetClass="entr" presetSubtype="0" fill="hold" grpId="0" nodeType="afterEffect">
                                  <p:stCondLst>
                                    <p:cond delay="0"/>
                                  </p:stCondLst>
                                  <p:childTnLst>
                                    <p:set>
                                      <p:cBhvr>
                                        <p:cTn id="47" dur="1" fill="hold">
                                          <p:stCondLst>
                                            <p:cond delay="499"/>
                                          </p:stCondLst>
                                        </p:cTn>
                                        <p:tgtEl>
                                          <p:spTgt spid="1754120"/>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14"/>
                                        </p:tgtEl>
                                        <p:attrNameLst>
                                          <p:attrName>style.visibility</p:attrName>
                                        </p:attrNameLst>
                                      </p:cBhvr>
                                      <p:to>
                                        <p:strVal val="visible"/>
                                      </p:to>
                                    </p:set>
                                    <p:anim calcmode="lin" valueType="num">
                                      <p:cBhvr additive="base">
                                        <p:cTn id="52" dur="500" fill="hold"/>
                                        <p:tgtEl>
                                          <p:spTgt spid="14"/>
                                        </p:tgtEl>
                                        <p:attrNameLst>
                                          <p:attrName>ppt_x</p:attrName>
                                        </p:attrNameLst>
                                      </p:cBhvr>
                                      <p:tavLst>
                                        <p:tav tm="0">
                                          <p:val>
                                            <p:strVal val="#ppt_x"/>
                                          </p:val>
                                        </p:tav>
                                        <p:tav tm="100000">
                                          <p:val>
                                            <p:strVal val="#ppt_x"/>
                                          </p:val>
                                        </p:tav>
                                      </p:tavLst>
                                    </p:anim>
                                    <p:anim calcmode="lin" valueType="num">
                                      <p:cBhvr additive="base">
                                        <p:cTn id="5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1754121"/>
                                        </p:tgtEl>
                                        <p:attrNameLst>
                                          <p:attrName>style.visibility</p:attrName>
                                        </p:attrNameLst>
                                      </p:cBhvr>
                                      <p:to>
                                        <p:strVal val="visible"/>
                                      </p:to>
                                    </p:set>
                                  </p:childTnLst>
                                </p:cTn>
                              </p:par>
                            </p:childTnLst>
                          </p:cTn>
                        </p:par>
                        <p:par>
                          <p:cTn id="58" fill="hold">
                            <p:stCondLst>
                              <p:cond delay="0"/>
                            </p:stCondLst>
                            <p:childTnLst>
                              <p:par>
                                <p:cTn id="59" presetID="1" presetClass="entr" presetSubtype="0" fill="hold" grpId="0" nodeType="afterEffect">
                                  <p:stCondLst>
                                    <p:cond delay="0"/>
                                  </p:stCondLst>
                                  <p:childTnLst>
                                    <p:set>
                                      <p:cBhvr>
                                        <p:cTn id="60" dur="1" fill="hold">
                                          <p:stCondLst>
                                            <p:cond delay="499"/>
                                          </p:stCondLst>
                                        </p:cTn>
                                        <p:tgtEl>
                                          <p:spTgt spid="1754119"/>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250898"/>
                                        </p:tgtEl>
                                        <p:attrNameLst>
                                          <p:attrName>style.visibility</p:attrName>
                                        </p:attrNameLst>
                                      </p:cBhvr>
                                      <p:to>
                                        <p:strVal val="visible"/>
                                      </p:to>
                                    </p:set>
                                    <p:anim calcmode="lin" valueType="num">
                                      <p:cBhvr additive="base">
                                        <p:cTn id="65" dur="500" fill="hold"/>
                                        <p:tgtEl>
                                          <p:spTgt spid="250898"/>
                                        </p:tgtEl>
                                        <p:attrNameLst>
                                          <p:attrName>ppt_x</p:attrName>
                                        </p:attrNameLst>
                                      </p:cBhvr>
                                      <p:tavLst>
                                        <p:tav tm="0">
                                          <p:val>
                                            <p:strVal val="#ppt_x"/>
                                          </p:val>
                                        </p:tav>
                                        <p:tav tm="100000">
                                          <p:val>
                                            <p:strVal val="#ppt_x"/>
                                          </p:val>
                                        </p:tav>
                                      </p:tavLst>
                                    </p:anim>
                                    <p:anim calcmode="lin" valueType="num">
                                      <p:cBhvr additive="base">
                                        <p:cTn id="66" dur="500" fill="hold"/>
                                        <p:tgtEl>
                                          <p:spTgt spid="2508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4116" grpId="0" build="p" autoUpdateAnimBg="0"/>
      <p:bldP spid="1754117" grpId="0" autoUpdateAnimBg="0"/>
      <p:bldP spid="1754118" grpId="0" autoUpdateAnimBg="0"/>
      <p:bldP spid="1754119" grpId="0" autoUpdateAnimBg="0"/>
      <p:bldP spid="1754120" grpId="0" autoUpdateAnimBg="0"/>
      <p:bldP spid="1754121" grpId="0" autoUpdateAnimBg="0"/>
      <p:bldP spid="16"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effectLst>
                  <a:outerShdw blurRad="38100" dist="38100" dir="2700000" algn="tl">
                    <a:srgbClr val="000000">
                      <a:alpha val="43137"/>
                    </a:srgbClr>
                  </a:outerShdw>
                </a:effectLst>
                <a:latin typeface="Arial" charset="0"/>
              </a:rPr>
              <a:t>How Does Financial Aid Work?</a:t>
            </a:r>
            <a:endParaRPr lang="en-US" sz="3600" dirty="0">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pPr>
              <a:defRPr/>
            </a:pPr>
            <a:fld id="{2B823AB8-45F5-4255-A732-815D3A9192EC}" type="slidenum">
              <a:rPr lang="en-US" smtClean="0"/>
              <a:pPr>
                <a:defRPr/>
              </a:pPr>
              <a:t>6</a:t>
            </a:fld>
            <a:endParaRPr lang="en-US"/>
          </a:p>
        </p:txBody>
      </p:sp>
      <p:sp>
        <p:nvSpPr>
          <p:cNvPr id="5" name="Rectangle 11"/>
          <p:cNvSpPr>
            <a:spLocks noGrp="1" noChangeArrowheads="1"/>
          </p:cNvSpPr>
          <p:nvPr>
            <p:ph idx="1"/>
          </p:nvPr>
        </p:nvSpPr>
        <p:spPr bwMode="auto">
          <a:xfrm>
            <a:off x="313899" y="1447801"/>
            <a:ext cx="8461611" cy="4343400"/>
          </a:xfrm>
          <a:prstGeom prst="rect">
            <a:avLst/>
          </a:prstGeom>
          <a:noFill/>
          <a:ln w="9525">
            <a:noFill/>
            <a:miter lim="800000"/>
            <a:headEnd/>
            <a:tailEnd/>
          </a:ln>
        </p:spPr>
        <p:txBody>
          <a:bodyPr lIns="92075" tIns="46038" rIns="92075" bIns="46038"/>
          <a:lstStyle/>
          <a:p>
            <a:pPr marL="742950" lvl="1" indent="-285750" algn="ctr" eaLnBrk="0" hangingPunct="0">
              <a:spcBef>
                <a:spcPct val="50000"/>
              </a:spcBef>
              <a:buClr>
                <a:schemeClr val="tx1"/>
              </a:buClr>
              <a:buNone/>
            </a:pPr>
            <a:r>
              <a:rPr lang="en-US" sz="2800" dirty="0" smtClean="0">
                <a:latin typeface="Arial" charset="0"/>
              </a:rPr>
              <a:t>Colleges </a:t>
            </a:r>
            <a:r>
              <a:rPr lang="en-US" sz="2800" dirty="0">
                <a:latin typeface="Arial" charset="0"/>
              </a:rPr>
              <a:t>determine and offer their </a:t>
            </a:r>
            <a:r>
              <a:rPr lang="en-US" sz="2800" dirty="0" smtClean="0">
                <a:latin typeface="Arial" charset="0"/>
              </a:rPr>
              <a:t>students financial </a:t>
            </a:r>
            <a:r>
              <a:rPr lang="en-US" sz="2800" dirty="0">
                <a:latin typeface="Arial" charset="0"/>
              </a:rPr>
              <a:t>aid based on the </a:t>
            </a:r>
            <a:r>
              <a:rPr lang="en-US" sz="2800" dirty="0" smtClean="0">
                <a:latin typeface="Arial" charset="0"/>
              </a:rPr>
              <a:t>following equation</a:t>
            </a:r>
            <a:r>
              <a:rPr lang="en-US" sz="2800" dirty="0">
                <a:latin typeface="Arial" charset="0"/>
              </a:rPr>
              <a:t>.  </a:t>
            </a:r>
            <a:br>
              <a:rPr lang="en-US" sz="2800" dirty="0">
                <a:latin typeface="Arial" charset="0"/>
              </a:rPr>
            </a:br>
            <a:r>
              <a:rPr lang="en-US" sz="2800" dirty="0">
                <a:latin typeface="Arial" charset="0"/>
              </a:rPr>
              <a:t> Also known as “Need Analysis.”</a:t>
            </a:r>
          </a:p>
        </p:txBody>
      </p:sp>
      <p:sp>
        <p:nvSpPr>
          <p:cNvPr id="6" name="Rectangle 7"/>
          <p:cNvSpPr>
            <a:spLocks noChangeArrowheads="1"/>
          </p:cNvSpPr>
          <p:nvPr/>
        </p:nvSpPr>
        <p:spPr bwMode="auto">
          <a:xfrm>
            <a:off x="533400" y="3276600"/>
            <a:ext cx="7962900" cy="2287587"/>
          </a:xfrm>
          <a:prstGeom prst="rect">
            <a:avLst/>
          </a:prstGeom>
          <a:solidFill>
            <a:srgbClr val="FFFF00"/>
          </a:solidFill>
          <a:ln w="47625" cmpd="thickThin">
            <a:solidFill>
              <a:srgbClr val="000000"/>
            </a:solidFill>
            <a:miter lim="800000"/>
            <a:headEnd/>
            <a:tailEnd/>
          </a:ln>
          <a:effectLst/>
        </p:spPr>
        <p:txBody>
          <a:bodyPr lIns="92075" tIns="46038" rIns="92075" bIns="46038"/>
          <a:lstStyle/>
          <a:p>
            <a:pPr marL="342900" indent="-342900" algn="l" eaLnBrk="0" hangingPunct="0">
              <a:spcBef>
                <a:spcPct val="20000"/>
              </a:spcBef>
              <a:buClr>
                <a:srgbClr val="009999"/>
              </a:buClr>
              <a:buSzPct val="75000"/>
              <a:buFont typeface="Monotype Sorts" pitchFamily="2" charset="2"/>
              <a:buNone/>
              <a:tabLst>
                <a:tab pos="342900" algn="l"/>
              </a:tabLst>
            </a:pPr>
            <a:r>
              <a:rPr lang="en-US" sz="2300" b="0" dirty="0">
                <a:solidFill>
                  <a:srgbClr val="000000"/>
                </a:solidFill>
                <a:latin typeface="Arial" charset="0"/>
              </a:rPr>
              <a:t>	</a:t>
            </a:r>
            <a:r>
              <a:rPr lang="en-US" sz="3500" b="0" dirty="0">
                <a:solidFill>
                  <a:srgbClr val="000000"/>
                </a:solidFill>
                <a:latin typeface="Arial" charset="0"/>
              </a:rPr>
              <a:t>Cost of Attendance (COA)</a:t>
            </a:r>
          </a:p>
          <a:p>
            <a:pPr marL="342900" indent="-342900" algn="l" eaLnBrk="0" hangingPunct="0">
              <a:spcBef>
                <a:spcPct val="20000"/>
              </a:spcBef>
              <a:buClr>
                <a:srgbClr val="000000"/>
              </a:buClr>
              <a:buSzPct val="75000"/>
              <a:buFont typeface="Symbol" pitchFamily="18" charset="2"/>
              <a:buChar char="-"/>
              <a:tabLst>
                <a:tab pos="342900" algn="l"/>
              </a:tabLst>
            </a:pPr>
            <a:r>
              <a:rPr lang="en-US" sz="3500" b="0" dirty="0">
                <a:solidFill>
                  <a:srgbClr val="000000"/>
                </a:solidFill>
                <a:latin typeface="Arial" charset="0"/>
              </a:rPr>
              <a:t>Expected Family Contribution (EFC)</a:t>
            </a:r>
          </a:p>
          <a:p>
            <a:pPr marL="342900" indent="-342900" algn="l" eaLnBrk="0" hangingPunct="0">
              <a:lnSpc>
                <a:spcPct val="140000"/>
              </a:lnSpc>
              <a:spcBef>
                <a:spcPct val="20000"/>
              </a:spcBef>
              <a:buClr>
                <a:srgbClr val="000000"/>
              </a:buClr>
              <a:buSzPct val="75000"/>
              <a:buFont typeface="Symbol" pitchFamily="18" charset="2"/>
              <a:buChar char="="/>
              <a:tabLst>
                <a:tab pos="342900" algn="l"/>
              </a:tabLst>
            </a:pPr>
            <a:r>
              <a:rPr lang="en-US" sz="3500" b="0" dirty="0">
                <a:solidFill>
                  <a:srgbClr val="000000"/>
                </a:solidFill>
                <a:latin typeface="Arial" charset="0"/>
              </a:rPr>
              <a:t>Financial NEED</a:t>
            </a:r>
            <a:r>
              <a:rPr lang="en-US" sz="3000" b="0" dirty="0">
                <a:solidFill>
                  <a:srgbClr val="000000"/>
                </a:solidFill>
                <a:latin typeface="Arial" charset="0"/>
              </a:rPr>
              <a:t> </a:t>
            </a:r>
            <a:r>
              <a:rPr lang="en-US" sz="2200" b="0" dirty="0">
                <a:solidFill>
                  <a:srgbClr val="000000"/>
                </a:solidFill>
                <a:latin typeface="Arial" charset="0"/>
              </a:rPr>
              <a:t>(Financial Aid Eligibility)</a:t>
            </a:r>
          </a:p>
        </p:txBody>
      </p:sp>
      <p:pic>
        <p:nvPicPr>
          <p:cNvPr id="7" name="Picture 10"/>
          <p:cNvPicPr>
            <a:picLocks noChangeAspect="1" noChangeArrowheads="1"/>
          </p:cNvPicPr>
          <p:nvPr/>
        </p:nvPicPr>
        <p:blipFill>
          <a:blip r:embed="rId2" cstate="print"/>
          <a:srcRect l="7867" r="7867"/>
          <a:stretch>
            <a:fillRect/>
          </a:stretch>
        </p:blipFill>
        <p:spPr bwMode="auto">
          <a:xfrm>
            <a:off x="5638800" y="5638800"/>
            <a:ext cx="1685925" cy="1076325"/>
          </a:xfrm>
          <a:prstGeom prst="rect">
            <a:avLst/>
          </a:prstGeom>
          <a:noFill/>
          <a:ln w="9525">
            <a:noFill/>
            <a:miter lim="800000"/>
            <a:headEnd/>
            <a:tailEnd/>
          </a:ln>
          <a:effectLst/>
        </p:spPr>
      </p:pic>
      <p:cxnSp>
        <p:nvCxnSpPr>
          <p:cNvPr id="9" name="Straight Connector 8"/>
          <p:cNvCxnSpPr/>
          <p:nvPr/>
        </p:nvCxnSpPr>
        <p:spPr>
          <a:xfrm>
            <a:off x="685800" y="4572000"/>
            <a:ext cx="73152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48" name="Object 8"/>
          <p:cNvGraphicFramePr>
            <a:graphicFrameLocks noChangeAspect="1"/>
          </p:cNvGraphicFramePr>
          <p:nvPr/>
        </p:nvGraphicFramePr>
        <p:xfrm>
          <a:off x="111125" y="79375"/>
          <a:ext cx="3629025" cy="5607050"/>
        </p:xfrm>
        <a:graphic>
          <a:graphicData uri="http://schemas.openxmlformats.org/presentationml/2006/ole">
            <p:oleObj spid="_x0000_s35842" name="Clip" r:id="rId4" imgW="2424600" imgH="3848040" progId="">
              <p:embed/>
            </p:oleObj>
          </a:graphicData>
        </a:graphic>
      </p:graphicFrame>
      <p:sp>
        <p:nvSpPr>
          <p:cNvPr id="35843" name="Rectangle 2"/>
          <p:cNvSpPr>
            <a:spLocks noGrp="1" noChangeArrowheads="1"/>
          </p:cNvSpPr>
          <p:nvPr>
            <p:ph type="title"/>
          </p:nvPr>
        </p:nvSpPr>
        <p:spPr/>
        <p:txBody>
          <a:bodyPr/>
          <a:lstStyle/>
          <a:p>
            <a:r>
              <a:rPr lang="en-US" smtClean="0"/>
              <a:t>        Cal Grants</a:t>
            </a:r>
          </a:p>
        </p:txBody>
      </p:sp>
      <p:sp>
        <p:nvSpPr>
          <p:cNvPr id="35844" name="Rectangle 3"/>
          <p:cNvSpPr>
            <a:spLocks noGrp="1" noChangeArrowheads="1"/>
          </p:cNvSpPr>
          <p:nvPr>
            <p:ph type="body" idx="4294967295"/>
          </p:nvPr>
        </p:nvSpPr>
        <p:spPr>
          <a:xfrm>
            <a:off x="228600" y="1828800"/>
            <a:ext cx="8839200" cy="4953000"/>
          </a:xfrm>
        </p:spPr>
        <p:txBody>
          <a:bodyPr/>
          <a:lstStyle/>
          <a:p>
            <a:pPr marL="457200" indent="-457200">
              <a:lnSpc>
                <a:spcPct val="80000"/>
              </a:lnSpc>
              <a:spcBef>
                <a:spcPct val="55000"/>
              </a:spcBef>
              <a:buSzPct val="130000"/>
            </a:pPr>
            <a:r>
              <a:rPr lang="en-US" sz="2900" b="1" smtClean="0">
                <a:latin typeface="Calibri" pitchFamily="34" charset="0"/>
                <a:ea typeface="ＭＳ Ｐゴシック" pitchFamily="34" charset="-128"/>
              </a:rPr>
              <a:t>Cal Grant A Entitlement Awards</a:t>
            </a:r>
            <a:r>
              <a:rPr lang="en-US" sz="2900" smtClean="0">
                <a:latin typeface="Calibri" pitchFamily="34" charset="0"/>
                <a:ea typeface="ＭＳ Ｐゴシック" pitchFamily="34" charset="-128"/>
              </a:rPr>
              <a:t> – </a:t>
            </a:r>
            <a:r>
              <a:rPr lang="en-US" sz="2400" b="1" smtClean="0">
                <a:latin typeface="Calibri" pitchFamily="34" charset="0"/>
                <a:ea typeface="ＭＳ Ｐゴシック" pitchFamily="34" charset="-128"/>
              </a:rPr>
              <a:t>for high school seniors and recent high school grads with a Grade Point Average (GPA) of at least 3.0, family income and assets below the state ceilings, who demonstrate financial need</a:t>
            </a:r>
          </a:p>
          <a:p>
            <a:pPr marL="457200" indent="-457200">
              <a:lnSpc>
                <a:spcPct val="80000"/>
              </a:lnSpc>
              <a:spcBef>
                <a:spcPct val="55000"/>
              </a:spcBef>
              <a:buSzPct val="130000"/>
            </a:pPr>
            <a:r>
              <a:rPr lang="en-US" sz="2900" b="1" smtClean="0">
                <a:latin typeface="Calibri" pitchFamily="34" charset="0"/>
                <a:ea typeface="ＭＳ Ｐゴシック" pitchFamily="34" charset="-128"/>
              </a:rPr>
              <a:t>Cal Grant B Entitlement Awards</a:t>
            </a:r>
            <a:r>
              <a:rPr lang="en-US" sz="2900" smtClean="0">
                <a:latin typeface="Calibri" pitchFamily="34" charset="0"/>
                <a:ea typeface="ＭＳ Ｐゴシック" pitchFamily="34" charset="-128"/>
              </a:rPr>
              <a:t> – </a:t>
            </a:r>
            <a:r>
              <a:rPr lang="en-US" sz="2500" b="1" smtClean="0">
                <a:latin typeface="Calibri" pitchFamily="34" charset="0"/>
                <a:ea typeface="ＭＳ Ｐゴシック" pitchFamily="34" charset="-128"/>
              </a:rPr>
              <a:t>for high school seniors and recent high school grads with a GPA of at least 2.0, who come from disadvantaged or low income families, whose family income and assets are below the state ceilings, and who demonstrate financial need</a:t>
            </a:r>
          </a:p>
          <a:p>
            <a:pPr marL="457200" indent="-457200">
              <a:lnSpc>
                <a:spcPct val="80000"/>
              </a:lnSpc>
              <a:spcBef>
                <a:spcPct val="55000"/>
              </a:spcBef>
              <a:buSzPct val="130000"/>
            </a:pPr>
            <a:r>
              <a:rPr lang="en-US" sz="2900" b="1" smtClean="0">
                <a:latin typeface="Calibri" pitchFamily="34" charset="0"/>
                <a:ea typeface="ＭＳ Ｐゴシック" pitchFamily="34" charset="-128"/>
              </a:rPr>
              <a:t>Cal Grant C Awards</a:t>
            </a:r>
            <a:r>
              <a:rPr lang="en-US" sz="2900" smtClean="0">
                <a:latin typeface="Calibri" pitchFamily="34" charset="0"/>
                <a:ea typeface="ＭＳ Ｐゴシック" pitchFamily="34" charset="-128"/>
              </a:rPr>
              <a:t> - </a:t>
            </a:r>
            <a:r>
              <a:rPr lang="en-US" sz="2500" b="1" smtClean="0">
                <a:latin typeface="Calibri" pitchFamily="34" charset="0"/>
                <a:ea typeface="ＭＳ Ｐゴシック" pitchFamily="34" charset="-128"/>
              </a:rPr>
              <a:t>for students from low income families pursuing vocational programs of study</a:t>
            </a:r>
            <a:r>
              <a:rPr lang="en-US" sz="2700" b="1" smtClean="0">
                <a:latin typeface="Calibri" pitchFamily="34" charset="0"/>
                <a:ea typeface="ＭＳ Ｐゴシック" pitchFamily="34" charset="-128"/>
              </a:rPr>
              <a:t> </a:t>
            </a:r>
          </a:p>
        </p:txBody>
      </p:sp>
      <p:sp>
        <p:nvSpPr>
          <p:cNvPr id="35845" name="Text Box 4"/>
          <p:cNvSpPr txBox="1">
            <a:spLocks noChangeArrowheads="1"/>
          </p:cNvSpPr>
          <p:nvPr/>
        </p:nvSpPr>
        <p:spPr bwMode="auto">
          <a:xfrm>
            <a:off x="609600" y="2895600"/>
            <a:ext cx="609600" cy="854075"/>
          </a:xfrm>
          <a:prstGeom prst="rect">
            <a:avLst/>
          </a:prstGeom>
          <a:noFill/>
          <a:ln w="3175">
            <a:noFill/>
            <a:miter lim="800000"/>
            <a:headEnd/>
            <a:tailEnd/>
          </a:ln>
        </p:spPr>
        <p:txBody>
          <a:bodyPr>
            <a:spAutoFit/>
          </a:bodyPr>
          <a:lstStyle/>
          <a:p>
            <a:pPr algn="ctr">
              <a:spcBef>
                <a:spcPct val="50000"/>
              </a:spcBef>
            </a:pPr>
            <a:endParaRPr lang="en-US" sz="2000">
              <a:latin typeface="Times New Roman" pitchFamily="18" charset="0"/>
              <a:ea typeface="ＭＳ Ｐゴシック" pitchFamily="34" charset="-128"/>
            </a:endParaRPr>
          </a:p>
          <a:p>
            <a:pPr algn="ctr">
              <a:spcBef>
                <a:spcPct val="50000"/>
              </a:spcBef>
            </a:pPr>
            <a:endParaRPr lang="en-US" sz="2000">
              <a:latin typeface="Times New Roman" pitchFamily="18" charset="0"/>
              <a:ea typeface="ＭＳ Ｐゴシック" pitchFamily="34" charset="-128"/>
            </a:endParaRPr>
          </a:p>
        </p:txBody>
      </p:sp>
      <p:sp>
        <p:nvSpPr>
          <p:cNvPr id="7" name="Slide Number Placeholder 6"/>
          <p:cNvSpPr>
            <a:spLocks noGrp="1"/>
          </p:cNvSpPr>
          <p:nvPr>
            <p:ph type="sldNum" sz="quarter" idx="12"/>
          </p:nvPr>
        </p:nvSpPr>
        <p:spPr/>
        <p:txBody>
          <a:bodyPr/>
          <a:lstStyle/>
          <a:p>
            <a:pPr>
              <a:defRPr/>
            </a:pPr>
            <a:fld id="{F25F67BE-377D-4D09-8EC5-D5957698D729}" type="slidenum">
              <a:rPr lang="en-US"/>
              <a:pPr>
                <a:defRPr/>
              </a:pPr>
              <a:t>7</a:t>
            </a:fld>
            <a:endParaRPr lang="en-US"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0248"/>
                                        </p:tgtEl>
                                        <p:attrNameLst>
                                          <p:attrName>style.visibility</p:attrName>
                                        </p:attrNameLst>
                                      </p:cBhvr>
                                      <p:to>
                                        <p:strVal val="visible"/>
                                      </p:to>
                                    </p:set>
                                    <p:animEffect transition="in" filter="fade">
                                      <p:cBhvr>
                                        <p:cTn id="7" dur="2000"/>
                                        <p:tgtEl>
                                          <p:spTgt spid="102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6" descr="LA_onlineworkshop"/>
          <p:cNvPicPr>
            <a:picLocks noChangeAspect="1" noChangeArrowheads="1"/>
          </p:cNvPicPr>
          <p:nvPr/>
        </p:nvPicPr>
        <p:blipFill>
          <a:blip r:embed="rId4" cstate="print"/>
          <a:srcRect/>
          <a:stretch>
            <a:fillRect/>
          </a:stretch>
        </p:blipFill>
        <p:spPr bwMode="auto">
          <a:xfrm>
            <a:off x="5967413" y="2751138"/>
            <a:ext cx="2881312" cy="1687512"/>
          </a:xfrm>
          <a:prstGeom prst="rect">
            <a:avLst/>
          </a:prstGeom>
          <a:noFill/>
          <a:ln w="9525">
            <a:noFill/>
            <a:miter lim="800000"/>
            <a:headEnd/>
            <a:tailEnd/>
          </a:ln>
          <a:effectLst>
            <a:outerShdw dist="139700" dir="2700000" algn="tl" rotWithShape="0">
              <a:srgbClr val="333333">
                <a:alpha val="64998"/>
              </a:srgbClr>
            </a:outerShdw>
          </a:effectLst>
        </p:spPr>
      </p:pic>
      <p:graphicFrame>
        <p:nvGraphicFramePr>
          <p:cNvPr id="11299" name="Object 35"/>
          <p:cNvGraphicFramePr>
            <a:graphicFrameLocks noChangeAspect="1"/>
          </p:cNvGraphicFramePr>
          <p:nvPr/>
        </p:nvGraphicFramePr>
        <p:xfrm>
          <a:off x="111125" y="79375"/>
          <a:ext cx="3629025" cy="5607050"/>
        </p:xfrm>
        <a:graphic>
          <a:graphicData uri="http://schemas.openxmlformats.org/presentationml/2006/ole">
            <p:oleObj spid="_x0000_s36867" name="Clip" r:id="rId5" imgW="2424600" imgH="3848040" progId="">
              <p:embed/>
            </p:oleObj>
          </a:graphicData>
        </a:graphic>
      </p:graphicFrame>
      <p:sp>
        <p:nvSpPr>
          <p:cNvPr id="7" name="Slide Number Placeholder 6"/>
          <p:cNvSpPr>
            <a:spLocks noGrp="1"/>
          </p:cNvSpPr>
          <p:nvPr>
            <p:ph type="sldNum" sz="quarter" idx="12"/>
          </p:nvPr>
        </p:nvSpPr>
        <p:spPr/>
        <p:txBody>
          <a:bodyPr/>
          <a:lstStyle/>
          <a:p>
            <a:pPr>
              <a:defRPr/>
            </a:pPr>
            <a:fld id="{13185D08-0974-471F-9B9E-670CD4983EBD}" type="slidenum">
              <a:rPr lang="en-US"/>
              <a:pPr>
                <a:defRPr/>
              </a:pPr>
              <a:t>8</a:t>
            </a:fld>
            <a:endParaRPr lang="en-US" dirty="0"/>
          </a:p>
        </p:txBody>
      </p:sp>
      <p:sp>
        <p:nvSpPr>
          <p:cNvPr id="2053" name="Rectangle 37"/>
          <p:cNvSpPr>
            <a:spLocks noGrp="1" noChangeArrowheads="1"/>
          </p:cNvSpPr>
          <p:nvPr>
            <p:ph sz="quarter" idx="1"/>
          </p:nvPr>
        </p:nvSpPr>
        <p:spPr>
          <a:xfrm>
            <a:off x="914400" y="1676400"/>
            <a:ext cx="4953000" cy="4343400"/>
          </a:xfrm>
        </p:spPr>
        <p:txBody>
          <a:bodyPr>
            <a:normAutofit lnSpcReduction="10000"/>
          </a:bodyPr>
          <a:lstStyle/>
          <a:p>
            <a:pPr marL="274320" indent="-274320" fontAlgn="auto">
              <a:spcBef>
                <a:spcPts val="580"/>
              </a:spcBef>
              <a:spcAft>
                <a:spcPts val="0"/>
              </a:spcAft>
              <a:buFont typeface="Wingdings 2"/>
              <a:buChar char=""/>
              <a:defRPr/>
            </a:pPr>
            <a:r>
              <a:rPr lang="en-US" sz="2800" dirty="0" smtClean="0"/>
              <a:t>To be eligible for a Cal Grant, the student must also:</a:t>
            </a:r>
          </a:p>
          <a:p>
            <a:pPr marL="548640" lvl="1" fontAlgn="auto">
              <a:spcBef>
                <a:spcPts val="370"/>
              </a:spcBef>
              <a:spcAft>
                <a:spcPts val="0"/>
              </a:spcAft>
              <a:buFont typeface="Wingdings 2"/>
              <a:buChar char=""/>
              <a:defRPr/>
            </a:pPr>
            <a:r>
              <a:rPr lang="en-US" sz="2800" dirty="0" smtClean="0"/>
              <a:t>be a U.S. citizen, eligible noncitizen, or AB540 student</a:t>
            </a:r>
          </a:p>
          <a:p>
            <a:pPr marL="548640" lvl="1" fontAlgn="auto">
              <a:spcBef>
                <a:spcPts val="370"/>
              </a:spcBef>
              <a:spcAft>
                <a:spcPts val="0"/>
              </a:spcAft>
              <a:buFont typeface="Wingdings 2"/>
              <a:buChar char=""/>
              <a:defRPr/>
            </a:pPr>
            <a:r>
              <a:rPr lang="en-US" sz="2800" dirty="0" smtClean="0"/>
              <a:t>be a California resident </a:t>
            </a:r>
          </a:p>
          <a:p>
            <a:pPr marL="548640" lvl="1" fontAlgn="auto">
              <a:spcBef>
                <a:spcPts val="370"/>
              </a:spcBef>
              <a:spcAft>
                <a:spcPts val="0"/>
              </a:spcAft>
              <a:buFont typeface="Wingdings 2"/>
              <a:buChar char=""/>
              <a:defRPr/>
            </a:pPr>
            <a:r>
              <a:rPr lang="en-US" sz="2800" dirty="0" smtClean="0"/>
              <a:t>attend an accredited California college or university at least half-time in 2013-14                            </a:t>
            </a:r>
          </a:p>
        </p:txBody>
      </p:sp>
      <p:sp>
        <p:nvSpPr>
          <p:cNvPr id="36870" name="Rectangle 36"/>
          <p:cNvSpPr>
            <a:spLocks noGrp="1" noChangeArrowheads="1"/>
          </p:cNvSpPr>
          <p:nvPr>
            <p:ph type="title"/>
          </p:nvPr>
        </p:nvSpPr>
        <p:spPr/>
        <p:txBody>
          <a:bodyPr/>
          <a:lstStyle/>
          <a:p>
            <a:r>
              <a:rPr lang="en-US" smtClean="0"/>
              <a:t>         Eligibility for Cal Grants</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1299"/>
                                        </p:tgtEl>
                                        <p:attrNameLst>
                                          <p:attrName>style.visibility</p:attrName>
                                        </p:attrNameLst>
                                      </p:cBhvr>
                                      <p:to>
                                        <p:strVal val="visible"/>
                                      </p:to>
                                    </p:set>
                                    <p:animEffect transition="in" filter="fade">
                                      <p:cBhvr>
                                        <p:cTn id="7" dur="2000"/>
                                        <p:tgtEl>
                                          <p:spTgt spid="11299"/>
                                        </p:tgtEl>
                                      </p:cBhvr>
                                    </p:animEffect>
                                  </p:childTnLst>
                                </p:cTn>
                              </p:par>
                              <p:par>
                                <p:cTn id="8" presetID="10" presetClass="entr" presetSubtype="0" fill="hold"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fade">
                                      <p:cBhvr>
                                        <p:cTn id="10" dur="2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type="title"/>
          </p:nvPr>
        </p:nvSpPr>
        <p:spPr/>
        <p:txBody>
          <a:bodyPr/>
          <a:lstStyle/>
          <a:p>
            <a:r>
              <a:rPr lang="en-US" smtClean="0"/>
              <a:t>California Chafee Grant</a:t>
            </a:r>
          </a:p>
        </p:txBody>
      </p:sp>
      <p:sp>
        <p:nvSpPr>
          <p:cNvPr id="14339" name="Text Box 4"/>
          <p:cNvSpPr txBox="1">
            <a:spLocks noChangeArrowheads="1"/>
          </p:cNvSpPr>
          <p:nvPr/>
        </p:nvSpPr>
        <p:spPr bwMode="auto">
          <a:xfrm>
            <a:off x="228600" y="1508125"/>
            <a:ext cx="6200775" cy="4494213"/>
          </a:xfrm>
          <a:prstGeom prst="rect">
            <a:avLst/>
          </a:prstGeom>
          <a:noFill/>
          <a:ln w="3175">
            <a:noFill/>
            <a:miter lim="800000"/>
            <a:headEnd/>
            <a:tailEnd/>
          </a:ln>
        </p:spPr>
        <p:txBody>
          <a:bodyPr>
            <a:spAutoFit/>
          </a:bodyPr>
          <a:lstStyle/>
          <a:p>
            <a:pPr marL="225425" indent="-225425" eaLnBrk="0" fontAlgn="auto" hangingPunct="0">
              <a:lnSpc>
                <a:spcPct val="90000"/>
              </a:lnSpc>
              <a:spcBef>
                <a:spcPct val="75000"/>
              </a:spcBef>
              <a:spcAft>
                <a:spcPts val="0"/>
              </a:spcAft>
              <a:buClr>
                <a:srgbClr val="4F81BD"/>
              </a:buClr>
              <a:buSzPct val="130000"/>
              <a:buFontTx/>
              <a:buChar char="•"/>
              <a:defRPr/>
            </a:pPr>
            <a:r>
              <a:rPr lang="en-US" sz="2000" b="1" dirty="0">
                <a:latin typeface="Calibri" pitchFamily="34" charset="0"/>
                <a:cs typeface="+mn-cs"/>
              </a:rPr>
              <a:t>The California Chafee Grant program provides up to $5,000 annually to current  and former foster youth for college or vocational training at any accredited college in the U.S., based on available funding</a:t>
            </a:r>
          </a:p>
          <a:p>
            <a:pPr marL="225425" indent="-225425" eaLnBrk="0" fontAlgn="auto" hangingPunct="0">
              <a:lnSpc>
                <a:spcPct val="90000"/>
              </a:lnSpc>
              <a:spcBef>
                <a:spcPts val="1200"/>
              </a:spcBef>
              <a:spcAft>
                <a:spcPts val="0"/>
              </a:spcAft>
              <a:buClr>
                <a:srgbClr val="4F81BD"/>
              </a:buClr>
              <a:buSzPct val="130000"/>
              <a:buFontTx/>
              <a:buChar char="•"/>
              <a:defRPr/>
            </a:pPr>
            <a:r>
              <a:rPr lang="en-US" sz="2000" b="1" dirty="0">
                <a:latin typeface="Calibri" pitchFamily="34" charset="0"/>
                <a:cs typeface="+mn-cs"/>
              </a:rPr>
              <a:t>To be eligible, foster youth must have been in California foster care on their 16</a:t>
            </a:r>
            <a:r>
              <a:rPr lang="en-US" sz="2000" b="1" baseline="30000" dirty="0">
                <a:latin typeface="Calibri" pitchFamily="34" charset="0"/>
                <a:cs typeface="+mn-cs"/>
              </a:rPr>
              <a:t>th</a:t>
            </a:r>
            <a:r>
              <a:rPr lang="en-US" sz="2000" b="1" dirty="0">
                <a:latin typeface="Calibri" pitchFamily="34" charset="0"/>
                <a:cs typeface="+mn-cs"/>
              </a:rPr>
              <a:t> birthday and not have reached their 22</a:t>
            </a:r>
            <a:r>
              <a:rPr lang="en-US" sz="2000" b="1" baseline="30000" dirty="0">
                <a:latin typeface="Calibri" pitchFamily="34" charset="0"/>
                <a:cs typeface="+mn-cs"/>
              </a:rPr>
              <a:t>nd</a:t>
            </a:r>
            <a:r>
              <a:rPr lang="en-US" sz="2000" b="1" dirty="0">
                <a:latin typeface="Calibri" pitchFamily="34" charset="0"/>
                <a:cs typeface="+mn-cs"/>
              </a:rPr>
              <a:t> birthday before </a:t>
            </a:r>
            <a:br>
              <a:rPr lang="en-US" sz="2000" b="1" dirty="0">
                <a:latin typeface="Calibri" pitchFamily="34" charset="0"/>
                <a:cs typeface="+mn-cs"/>
              </a:rPr>
            </a:br>
            <a:r>
              <a:rPr lang="en-US" sz="2000" b="1" dirty="0">
                <a:latin typeface="Calibri" pitchFamily="34" charset="0"/>
                <a:cs typeface="+mn-cs"/>
              </a:rPr>
              <a:t>July 1, 2013</a:t>
            </a:r>
          </a:p>
          <a:p>
            <a:pPr marL="225425" indent="-225425" eaLnBrk="0" fontAlgn="auto" hangingPunct="0">
              <a:lnSpc>
                <a:spcPct val="90000"/>
              </a:lnSpc>
              <a:spcBef>
                <a:spcPts val="1200"/>
              </a:spcBef>
              <a:spcAft>
                <a:spcPts val="0"/>
              </a:spcAft>
              <a:buClr>
                <a:srgbClr val="4F81BD"/>
              </a:buClr>
              <a:buSzPct val="130000"/>
              <a:buFontTx/>
              <a:buChar char="•"/>
              <a:defRPr/>
            </a:pPr>
            <a:r>
              <a:rPr lang="en-US" sz="2000" b="1" dirty="0">
                <a:latin typeface="Calibri" pitchFamily="34" charset="0"/>
                <a:cs typeface="+mn-cs"/>
              </a:rPr>
              <a:t>Foster youth are encouraged to apply during their senior year of high school</a:t>
            </a:r>
          </a:p>
          <a:p>
            <a:pPr marL="225425" indent="-225425" eaLnBrk="0" fontAlgn="auto" hangingPunct="0">
              <a:lnSpc>
                <a:spcPct val="90000"/>
              </a:lnSpc>
              <a:spcBef>
                <a:spcPts val="1200"/>
              </a:spcBef>
              <a:spcAft>
                <a:spcPts val="0"/>
              </a:spcAft>
              <a:buClr>
                <a:srgbClr val="4F81BD"/>
              </a:buClr>
              <a:buSzPct val="130000"/>
              <a:buFontTx/>
              <a:buChar char="•"/>
              <a:defRPr/>
            </a:pPr>
            <a:r>
              <a:rPr lang="en-US" sz="2000" b="1" dirty="0">
                <a:latin typeface="Calibri" pitchFamily="34" charset="0"/>
                <a:cs typeface="+mn-cs"/>
              </a:rPr>
              <a:t> To apply, the foster youth must complete:</a:t>
            </a:r>
          </a:p>
          <a:p>
            <a:pPr marL="800100" lvl="1" indent="-342900" eaLnBrk="0" fontAlgn="auto" hangingPunct="0">
              <a:spcBef>
                <a:spcPts val="0"/>
              </a:spcBef>
              <a:spcAft>
                <a:spcPts val="0"/>
              </a:spcAft>
              <a:buClr>
                <a:srgbClr val="CC9900"/>
              </a:buClr>
              <a:buSzPct val="100000"/>
              <a:buFont typeface="Arial" pitchFamily="34" charset="0"/>
              <a:buChar char="•"/>
              <a:defRPr/>
            </a:pPr>
            <a:r>
              <a:rPr lang="en-US" b="1" dirty="0">
                <a:latin typeface="Calibri" pitchFamily="34" charset="0"/>
                <a:cs typeface="+mn-cs"/>
              </a:rPr>
              <a:t>2013-2014 FAFSA</a:t>
            </a:r>
          </a:p>
          <a:p>
            <a:pPr marL="742950" lvl="1" indent="-285750" eaLnBrk="0" fontAlgn="auto" hangingPunct="0">
              <a:spcBef>
                <a:spcPts val="0"/>
              </a:spcBef>
              <a:spcAft>
                <a:spcPts val="0"/>
              </a:spcAft>
              <a:buClr>
                <a:srgbClr val="CC9900"/>
              </a:buClr>
              <a:buSzPct val="110000"/>
              <a:buFont typeface="Arial" pitchFamily="34" charset="0"/>
              <a:buChar char="•"/>
              <a:defRPr/>
            </a:pPr>
            <a:r>
              <a:rPr lang="en-US" b="1" dirty="0">
                <a:latin typeface="Calibri" pitchFamily="34" charset="0"/>
                <a:cs typeface="+mn-cs"/>
              </a:rPr>
              <a:t> California Chafee Grant Program Application</a:t>
            </a:r>
          </a:p>
          <a:p>
            <a:pPr marL="742950" lvl="1" indent="-285750" eaLnBrk="0" fontAlgn="auto" hangingPunct="0">
              <a:spcBef>
                <a:spcPts val="0"/>
              </a:spcBef>
              <a:spcAft>
                <a:spcPts val="0"/>
              </a:spcAft>
              <a:buClr>
                <a:srgbClr val="CC9900"/>
              </a:buClr>
              <a:buSzPct val="110000"/>
              <a:buFont typeface="Arial" pitchFamily="34" charset="0"/>
              <a:buChar char="•"/>
              <a:defRPr/>
            </a:pPr>
            <a:r>
              <a:rPr lang="en-US" b="1" dirty="0">
                <a:latin typeface="Calibri" pitchFamily="34" charset="0"/>
                <a:cs typeface="+mn-cs"/>
              </a:rPr>
              <a:t> AB540 students may also be eligible</a:t>
            </a:r>
            <a:r>
              <a:rPr lang="en-US" sz="2000" b="1" dirty="0">
                <a:latin typeface="Calibri" pitchFamily="34" charset="0"/>
                <a:cs typeface="+mn-cs"/>
              </a:rPr>
              <a:t>	</a:t>
            </a:r>
          </a:p>
        </p:txBody>
      </p:sp>
      <p:pic>
        <p:nvPicPr>
          <p:cNvPr id="7" name="Picture 5" descr="MPj04015730000[1]"/>
          <p:cNvPicPr>
            <a:picLocks noChangeAspect="1" noChangeArrowheads="1"/>
          </p:cNvPicPr>
          <p:nvPr/>
        </p:nvPicPr>
        <p:blipFill>
          <a:blip r:embed="rId3" cstate="print"/>
          <a:srcRect/>
          <a:stretch>
            <a:fillRect/>
          </a:stretch>
        </p:blipFill>
        <p:spPr bwMode="auto">
          <a:xfrm>
            <a:off x="6296025" y="2409825"/>
            <a:ext cx="2527300" cy="1925638"/>
          </a:xfrm>
          <a:prstGeom prst="rect">
            <a:avLst/>
          </a:prstGeom>
          <a:noFill/>
          <a:ln w="9525">
            <a:noFill/>
            <a:miter lim="800000"/>
            <a:headEnd/>
            <a:tailEnd/>
          </a:ln>
          <a:effectLst>
            <a:outerShdw dist="139700" dir="2700000" algn="tl" rotWithShape="0">
              <a:srgbClr val="333333">
                <a:alpha val="64998"/>
              </a:srgbClr>
            </a:outerShdw>
          </a:effectLst>
        </p:spPr>
      </p:pic>
      <p:sp>
        <p:nvSpPr>
          <p:cNvPr id="8" name="Text Box 4"/>
          <p:cNvSpPr txBox="1">
            <a:spLocks noChangeArrowheads="1"/>
          </p:cNvSpPr>
          <p:nvPr/>
        </p:nvSpPr>
        <p:spPr bwMode="auto">
          <a:xfrm>
            <a:off x="5943600" y="4484688"/>
            <a:ext cx="3248025" cy="1230312"/>
          </a:xfrm>
          <a:prstGeom prst="rect">
            <a:avLst/>
          </a:prstGeom>
          <a:noFill/>
          <a:ln w="28575">
            <a:noFill/>
            <a:miter lim="800000"/>
            <a:headEnd/>
            <a:tailEnd/>
          </a:ln>
        </p:spPr>
        <p:txBody>
          <a:bodyPr>
            <a:spAutoFit/>
          </a:bodyPr>
          <a:lstStyle/>
          <a:p>
            <a:pPr algn="ctr"/>
            <a:r>
              <a:rPr lang="en-US" sz="1600" b="1">
                <a:latin typeface="Calibri" pitchFamily="34" charset="0"/>
                <a:ea typeface="ＭＳ Ｐゴシック" pitchFamily="34" charset="-128"/>
              </a:rPr>
              <a:t>To apply for a </a:t>
            </a:r>
          </a:p>
          <a:p>
            <a:pPr algn="ctr"/>
            <a:r>
              <a:rPr lang="en-US" sz="1600" b="1">
                <a:latin typeface="Calibri" pitchFamily="34" charset="0"/>
                <a:ea typeface="ＭＳ Ｐゴシック" pitchFamily="34" charset="-128"/>
              </a:rPr>
              <a:t>Chafee Grant, go to:  </a:t>
            </a:r>
            <a:r>
              <a:rPr lang="en-US" b="1">
                <a:solidFill>
                  <a:srgbClr val="000099"/>
                </a:solidFill>
                <a:latin typeface="Calibri" pitchFamily="34" charset="0"/>
                <a:ea typeface="ＭＳ Ｐゴシック" pitchFamily="34" charset="-128"/>
              </a:rPr>
              <a:t>www.chafee.csac.ca.gov</a:t>
            </a:r>
          </a:p>
          <a:p>
            <a:pPr algn="ctr">
              <a:spcBef>
                <a:spcPct val="50000"/>
              </a:spcBef>
            </a:pPr>
            <a:endParaRPr lang="en-US" sz="1600" b="1">
              <a:latin typeface="Calibri" pitchFamily="34" charset="0"/>
              <a:ea typeface="ＭＳ Ｐゴシック" pitchFamily="34" charset="-128"/>
            </a:endParaRPr>
          </a:p>
        </p:txBody>
      </p:sp>
      <p:pic>
        <p:nvPicPr>
          <p:cNvPr id="40966" name="Picture 8" descr="Animated-Flag-California.gif"/>
          <p:cNvPicPr>
            <a:picLocks noChangeAspect="1"/>
          </p:cNvPicPr>
          <p:nvPr/>
        </p:nvPicPr>
        <p:blipFill>
          <a:blip r:embed="rId4" cstate="print"/>
          <a:srcRect/>
          <a:stretch>
            <a:fillRect/>
          </a:stretch>
        </p:blipFill>
        <p:spPr bwMode="auto">
          <a:xfrm>
            <a:off x="7073900" y="152400"/>
            <a:ext cx="1793875" cy="1181100"/>
          </a:xfrm>
          <a:prstGeom prst="rect">
            <a:avLst/>
          </a:prstGeom>
          <a:noFill/>
          <a:ln w="9525">
            <a:noFill/>
            <a:miter lim="800000"/>
            <a:headEnd/>
            <a:tailEnd/>
          </a:ln>
        </p:spPr>
      </p:pic>
      <p:sp>
        <p:nvSpPr>
          <p:cNvPr id="9" name="Slide Number Placeholder 8"/>
          <p:cNvSpPr>
            <a:spLocks noGrp="1"/>
          </p:cNvSpPr>
          <p:nvPr>
            <p:ph type="sldNum" sz="quarter" idx="12"/>
          </p:nvPr>
        </p:nvSpPr>
        <p:spPr/>
        <p:txBody>
          <a:bodyPr/>
          <a:lstStyle/>
          <a:p>
            <a:pPr>
              <a:defRPr/>
            </a:pPr>
            <a:fld id="{D8E78BF2-6693-4448-A98D-7DC90E1A186C}" type="slidenum">
              <a:rPr lang="en-US"/>
              <a:pPr>
                <a:defRPr/>
              </a:pPr>
              <a:t>9</a:t>
            </a:fld>
            <a:endParaRPr lang="en-US"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par>
                          <p:cTn id="8" fill="hold" nodeType="afterGroup">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txDef>
      <a:spPr>
        <a:noFill/>
      </a:spPr>
      <a:bodyPr wrap="none" lIns="0" tIns="0" rIns="0" bIns="0" rtlCol="0" anchor="ctr" anchorCtr="0">
        <a:spAutoFit/>
      </a:bodyPr>
      <a:lstStyle>
        <a:defPPr>
          <a:defRPr sz="1400" dirty="0" smtClean="0">
            <a:latin typeface="Arial" pitchFamily="34" charset="0"/>
            <a:cs typeface="Arial" pitchFamily="34" charset="0"/>
          </a:defRPr>
        </a:defPPr>
      </a:lstStyle>
    </a:tx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2544</TotalTime>
  <Words>9478</Words>
  <Application>Microsoft Office PowerPoint</Application>
  <PresentationFormat>On-screen Show (4:3)</PresentationFormat>
  <Paragraphs>866</Paragraphs>
  <Slides>43</Slides>
  <Notes>41</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43</vt:i4>
      </vt:variant>
    </vt:vector>
  </HeadingPairs>
  <TitlesOfParts>
    <vt:vector size="46" baseType="lpstr">
      <vt:lpstr>Equity</vt:lpstr>
      <vt:lpstr>Custom Design</vt:lpstr>
      <vt:lpstr>Clip</vt:lpstr>
      <vt:lpstr>Applying for Financial Aid 2013-2014</vt:lpstr>
      <vt:lpstr>Cash for College $1,000 Scholarship Evaluation</vt:lpstr>
      <vt:lpstr>Types of Financial Aid </vt:lpstr>
      <vt:lpstr>Sources of Financial Aid</vt:lpstr>
      <vt:lpstr>Types of Applications</vt:lpstr>
      <vt:lpstr>How Does Financial Aid Work?</vt:lpstr>
      <vt:lpstr>        Cal Grants</vt:lpstr>
      <vt:lpstr>         Eligibility for Cal Grants</vt:lpstr>
      <vt:lpstr>California Chafee Grant</vt:lpstr>
      <vt:lpstr>Undocumented Students</vt:lpstr>
      <vt:lpstr>Special Circumstances</vt:lpstr>
      <vt:lpstr>FAFSA on the Web (FOTW) </vt:lpstr>
      <vt:lpstr>Section 1 - Student Name &amp; Social Security Number</vt:lpstr>
      <vt:lpstr>Section 1 - Student Citizenship Status</vt:lpstr>
      <vt:lpstr>Section 1 - Eligible Noncitizen</vt:lpstr>
      <vt:lpstr>Section 1 - Selective Service Registration</vt:lpstr>
      <vt:lpstr>Section 1 - Grade Level in 2013-14  </vt:lpstr>
      <vt:lpstr>Section 1 - Degree or Certificate Objective </vt:lpstr>
      <vt:lpstr>Section 1 - First Bachelor’s Degree </vt:lpstr>
      <vt:lpstr>Section 1 - Parents’ Educational Level </vt:lpstr>
      <vt:lpstr>Section 1 - High School Question </vt:lpstr>
      <vt:lpstr> Section 2 - School Selection</vt:lpstr>
      <vt:lpstr>Section 2 - School Selection</vt:lpstr>
      <vt:lpstr>Section 3 - Determination of Student Dependency Status </vt:lpstr>
      <vt:lpstr>Section 3 - Determination of Student Dependency Status</vt:lpstr>
      <vt:lpstr>Section 4 - Parent Demographics</vt:lpstr>
      <vt:lpstr>Section 4 – Parents’ Marital Status</vt:lpstr>
      <vt:lpstr>Section 4 - Parent Information</vt:lpstr>
      <vt:lpstr>Section 4 - Parent Household Size </vt:lpstr>
      <vt:lpstr>Section 4 - College Students in the Parent Household </vt:lpstr>
      <vt:lpstr>Section 5 - Parents’ 2012 Tax Return Filing Status </vt:lpstr>
      <vt:lpstr>Section 5 IRS Data Retrieval</vt:lpstr>
      <vt:lpstr>Section 5 – Parents’ 2012 Adjusted Gross Income </vt:lpstr>
      <vt:lpstr>Section 5 - Money Earned from Work by Parent(s) in 2012 </vt:lpstr>
      <vt:lpstr>Section 5 - Parent Dislocated Worker  </vt:lpstr>
      <vt:lpstr>Section 5 - 2012 Additional and Untaxed Financial Information  </vt:lpstr>
      <vt:lpstr>Section 5 - Parents’ Household 2011 or 2012 Benefits Received </vt:lpstr>
      <vt:lpstr> Section 5 – Parent Assets</vt:lpstr>
      <vt:lpstr> Section 5 Student Financial Information</vt:lpstr>
      <vt:lpstr>What Happens Next? </vt:lpstr>
      <vt:lpstr>Federal Verification</vt:lpstr>
      <vt:lpstr>           Check Your Cal Grant</vt:lpstr>
      <vt:lpstr>Slide 43</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CA Cash for College 2013-14 FOTW (rev 12-31-12)</dc:subject>
  <dc:creator>Owner</dc:creator>
  <cp:keywords>CA Cash for College (CCFC) 2013-14 FOTW (rev 12-31-12)</cp:keywords>
  <dc:description>Includes an overview of fed and state fin aid as well as  how to apply electronically for financial aid for the 2013-14 academic year using FAFSA on the Web.</dc:description>
  <cp:lastModifiedBy>Boun Khamnouane</cp:lastModifiedBy>
  <cp:revision>444</cp:revision>
  <dcterms:created xsi:type="dcterms:W3CDTF">2012-12-20T14:31:56Z</dcterms:created>
  <dcterms:modified xsi:type="dcterms:W3CDTF">2013-01-11T23:29:43Z</dcterms:modified>
</cp:coreProperties>
</file>