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notesSlides/notesSlide13.xml" ContentType="application/vnd.openxmlformats-officedocument.presentationml.notesSlide+xml"/>
  <Default Extension="wmf" ContentType="image/x-wmf"/>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theme/theme1.xml" ContentType="application/vnd.openxmlformats-officedocument.theme+xml"/>
  <Override PartName="/ppt/slideLayouts/slideLayout24.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diagrams/quickStyle1.xml" ContentType="application/vnd.openxmlformats-officedocument.drawingml.diagramStyl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Default Extension="gif" ContentType="image/gif"/>
  <Override PartName="/ppt/notesSlides/notesSlide8.xml" ContentType="application/vnd.openxmlformats-officedocument.presentationml.notesSlide+xml"/>
  <Override PartName="/ppt/embeddings/oleObject2.bin" ContentType="application/vnd.openxmlformats-officedocument.oleObject"/>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theme/theme2.xml" ContentType="application/vnd.openxmlformats-officedocument.theme+xml"/>
  <Override PartName="/ppt/slideLayouts/slideLayout25.xml" ContentType="application/vnd.openxmlformats-officedocument.presentationml.slideLayout+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Default Extension="vml" ContentType="application/vnd.openxmlformats-officedocument.vmlDrawing"/>
  <Override PartName="/ppt/slides/slide12.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9.xml" ContentType="application/vnd.openxmlformats-officedocument.presentationml.notesSlide+xml"/>
  <Override PartName="/ppt/embeddings/oleObject3.bin" ContentType="application/vnd.openxmlformats-officedocument.oleObject"/>
  <Override PartName="/ppt/slideLayouts/slideLayout15.xml" ContentType="application/vnd.openxmlformats-officedocument.presentationml.slideLayout+xml"/>
  <Default Extension="emf" ContentType="image/x-emf"/>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diagrams/drawing1.xml" ContentType="application/vnd.ms-office.drawingml.diagramDrawing+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diagrams/colors1.xml" ContentType="application/vnd.openxmlformats-officedocument.drawingml.diagramColors+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slides/slide29.xml" ContentType="application/vnd.openxmlformats-officedocument.presentationml.slide+xml"/>
  <Override PartName="/ppt/viewProps.xml" ContentType="application/vnd.openxmlformats-officedocument.presentationml.viewProps+xml"/>
  <Override PartName="/docProps/app.xml" ContentType="application/vnd.openxmlformats-officedocument.extended-properties+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Layouts/slideLayout23.xml" ContentType="application/vnd.openxmlformats-officedocument.presentationml.slideLayout+xml"/>
  <Override PartName="/ppt/notesSlides/notesSlide16.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notesSlides/notesSlide21.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theme/theme4.xml" ContentType="application/vnd.openxmlformats-officedocument.theme+xml"/>
  <Override PartName="/ppt/slides/slide10.xml" ContentType="application/vnd.openxmlformats-officedocument.presentationml.slide+xml"/>
  <Override PartName="/ppt/embeddings/oleObject1.bin" ContentType="application/vnd.openxmlformats-officedocument.oleObject"/>
  <Override PartName="/ppt/slideLayouts/slideLayout13.xml" ContentType="application/vnd.openxmlformats-officedocument.presentationml.slideLayout+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720" r:id="rId1"/>
    <p:sldMasterId id="2147483739" r:id="rId2"/>
  </p:sldMasterIdLst>
  <p:notesMasterIdLst>
    <p:notesMasterId r:id="rId43"/>
  </p:notesMasterIdLst>
  <p:handoutMasterIdLst>
    <p:handoutMasterId r:id="rId44"/>
  </p:handoutMasterIdLst>
  <p:sldIdLst>
    <p:sldId id="401" r:id="rId3"/>
    <p:sldId id="535" r:id="rId4"/>
    <p:sldId id="526" r:id="rId5"/>
    <p:sldId id="404" r:id="rId6"/>
    <p:sldId id="405" r:id="rId7"/>
    <p:sldId id="536" r:id="rId8"/>
    <p:sldId id="406" r:id="rId9"/>
    <p:sldId id="529" r:id="rId10"/>
    <p:sldId id="531" r:id="rId11"/>
    <p:sldId id="532" r:id="rId12"/>
    <p:sldId id="533" r:id="rId13"/>
    <p:sldId id="537" r:id="rId14"/>
    <p:sldId id="538" r:id="rId15"/>
    <p:sldId id="546" r:id="rId16"/>
    <p:sldId id="539" r:id="rId17"/>
    <p:sldId id="422" r:id="rId18"/>
    <p:sldId id="423" r:id="rId19"/>
    <p:sldId id="545" r:id="rId20"/>
    <p:sldId id="458" r:id="rId21"/>
    <p:sldId id="459" r:id="rId22"/>
    <p:sldId id="540" r:id="rId23"/>
    <p:sldId id="541" r:id="rId24"/>
    <p:sldId id="542" r:id="rId25"/>
    <p:sldId id="543" r:id="rId26"/>
    <p:sldId id="544" r:id="rId27"/>
    <p:sldId id="469" r:id="rId28"/>
    <p:sldId id="470" r:id="rId29"/>
    <p:sldId id="471" r:id="rId30"/>
    <p:sldId id="472" r:id="rId31"/>
    <p:sldId id="534" r:id="rId32"/>
    <p:sldId id="416" r:id="rId33"/>
    <p:sldId id="493" r:id="rId34"/>
    <p:sldId id="515" r:id="rId35"/>
    <p:sldId id="499" r:id="rId36"/>
    <p:sldId id="500" r:id="rId37"/>
    <p:sldId id="527" r:id="rId38"/>
    <p:sldId id="503" r:id="rId39"/>
    <p:sldId id="504" r:id="rId40"/>
    <p:sldId id="506" r:id="rId41"/>
    <p:sldId id="507" r:id="rId42"/>
  </p:sldIdLst>
  <p:sldSz cx="9144000" cy="6858000" type="screen4x3"/>
  <p:notesSz cx="7008813" cy="9294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528">
          <p15:clr>
            <a:srgbClr val="A4A3A4"/>
          </p15:clr>
        </p15:guide>
        <p15:guide id="2" pos="384" userDrawn="1">
          <p15:clr>
            <a:srgbClr val="A4A3A4"/>
          </p15:clr>
        </p15:guide>
        <p15:guide id="3" orient="horz" pos="144">
          <p15:clr>
            <a:srgbClr val="A4A3A4"/>
          </p15:clr>
        </p15:guide>
        <p15:guide id="4" orient="horz" pos="432">
          <p15:clr>
            <a:srgbClr val="A4A3A4"/>
          </p15:clr>
        </p15:guide>
      </p15:sldGuideLst>
    </p:ext>
    <p:ext uri="{2D200454-40CA-4A62-9FC3-DE9A4176ACB9}">
      <p15:notes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016">
          <p15:clr>
            <a:srgbClr val="A4A3A4"/>
          </p15:clr>
        </p15:guide>
        <p15:guide id="2" pos="480">
          <p15:clr>
            <a:srgbClr val="A4A3A4"/>
          </p15:clr>
        </p15:guide>
        <p15:guide id="3" orient="horz" pos="2066">
          <p15:clr>
            <a:srgbClr val="A4A3A4"/>
          </p15:clr>
        </p15:guide>
        <p15:guide id="4" pos="496">
          <p15:clr>
            <a:srgbClr val="A4A3A4"/>
          </p15:clr>
        </p15:guide>
        <p15:guide id="5" orient="horz" pos="1999">
          <p15:clr>
            <a:srgbClr val="A4A3A4"/>
          </p15:clr>
        </p15:guide>
        <p15:guide id="6" orient="horz" pos="2049">
          <p15:clr>
            <a:srgbClr val="A4A3A4"/>
          </p15:clr>
        </p15:guide>
        <p15:guide id="7" pos="475">
          <p15:clr>
            <a:srgbClr val="A4A3A4"/>
          </p15:clr>
        </p15:guide>
        <p15:guide id="8" pos="4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000099"/>
    <a:srgbClr val="0033CC"/>
    <a:srgbClr val="CC99FF"/>
    <a:srgbClr val="161620"/>
    <a:srgbClr val="58446B"/>
    <a:srgbClr val="006699"/>
    <a:srgbClr val="007AA9"/>
    <a:srgbClr val="9999FF"/>
    <a:srgbClr val="DDDDFF"/>
    <a:srgbClr val="4F81BD"/>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43" autoAdjust="0"/>
    <p:restoredTop sz="70196" autoAdjust="0"/>
  </p:normalViewPr>
  <p:slideViewPr>
    <p:cSldViewPr showGuides="1">
      <p:cViewPr varScale="1">
        <p:scale>
          <a:sx n="71" d="100"/>
          <a:sy n="71" d="100"/>
        </p:scale>
        <p:origin x="-1424" y="0"/>
      </p:cViewPr>
      <p:guideLst>
        <p:guide orient="horz" pos="528"/>
        <p:guide orient="horz" pos="144"/>
        <p:guide orient="horz" pos="432"/>
        <p:guide pos="384"/>
      </p:guideLst>
    </p:cSldViewPr>
  </p:slideViewPr>
  <p:notesTextViewPr>
    <p:cViewPr>
      <p:scale>
        <a:sx n="300" d="100"/>
        <a:sy n="300" d="100"/>
      </p:scale>
      <p:origin x="0" y="0"/>
    </p:cViewPr>
  </p:notesTextViewPr>
  <p:sorterViewPr>
    <p:cViewPr>
      <p:scale>
        <a:sx n="40" d="100"/>
        <a:sy n="40" d="100"/>
      </p:scale>
      <p:origin x="0" y="3168"/>
    </p:cViewPr>
  </p:sorterViewPr>
  <p:notesViewPr>
    <p:cSldViewPr showGuides="1">
      <p:cViewPr varScale="1">
        <p:scale>
          <a:sx n="77" d="100"/>
          <a:sy n="77" d="100"/>
        </p:scale>
        <p:origin x="-2464" y="-104"/>
      </p:cViewPr>
      <p:guideLst>
        <p:guide orient="horz" pos="2016"/>
        <p:guide orient="horz" pos="2066"/>
        <p:guide orient="horz" pos="1999"/>
        <p:guide orient="horz" pos="2049"/>
        <p:guide pos="480"/>
        <p:guide pos="496"/>
        <p:guide pos="475"/>
        <p:guide pos="491"/>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diagrams/_rels/data1.xml.rels><?xml version="1.0" encoding="UTF-8" standalone="yes"?>
<Relationships xmlns="http://schemas.openxmlformats.org/package/2006/relationships"><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86B7F-8A20-4821-89D5-65A5CFA7E62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43999A2-86A6-41F2-AAED-D251FCA149D0}">
      <dgm:prSet/>
      <dgm:spPr>
        <a:solidFill>
          <a:srgbClr val="7030A0">
            <a:alpha val="90000"/>
          </a:srgbClr>
        </a:solidFill>
      </dgm:spPr>
      <dgm:t>
        <a:bodyPr/>
        <a:lstStyle/>
        <a:p>
          <a:pPr rtl="0"/>
          <a:r>
            <a:rPr lang="en-US" dirty="0" smtClean="0">
              <a:solidFill>
                <a:schemeClr val="bg1"/>
              </a:solidFill>
            </a:rPr>
            <a:t>Created the first state authorized benefit for undocumented students in California – exemption from non-resident tuition at public postsecondary institutions </a:t>
          </a:r>
          <a:endParaRPr lang="en-US" dirty="0">
            <a:solidFill>
              <a:schemeClr val="bg1"/>
            </a:solidFill>
          </a:endParaRPr>
        </a:p>
      </dgm:t>
    </dgm:pt>
    <dgm:pt modelId="{EC36E4A3-82FF-4656-BC64-72F2C0CD4D98}" type="parTrans" cxnId="{A07101F1-C162-4BB3-8698-7BCFB464CAE0}">
      <dgm:prSet/>
      <dgm:spPr/>
      <dgm:t>
        <a:bodyPr/>
        <a:lstStyle/>
        <a:p>
          <a:endParaRPr lang="en-US"/>
        </a:p>
      </dgm:t>
    </dgm:pt>
    <dgm:pt modelId="{55DD2887-6A61-49B3-AB82-C3481656BB93}" type="sibTrans" cxnId="{A07101F1-C162-4BB3-8698-7BCFB464CAE0}">
      <dgm:prSet/>
      <dgm:spPr/>
      <dgm:t>
        <a:bodyPr/>
        <a:lstStyle/>
        <a:p>
          <a:endParaRPr lang="en-US"/>
        </a:p>
      </dgm:t>
    </dgm:pt>
    <dgm:pt modelId="{63BEFE81-EFF0-42A9-9D84-C5368368766F}">
      <dgm:prSet/>
      <dgm:spPr>
        <a:solidFill>
          <a:srgbClr val="7030A0">
            <a:alpha val="90000"/>
          </a:srgbClr>
        </a:solidFill>
      </dgm:spPr>
      <dgm:t>
        <a:bodyPr/>
        <a:lstStyle/>
        <a:p>
          <a:pPr rtl="0"/>
          <a:r>
            <a:rPr lang="en-US" dirty="0" smtClean="0">
              <a:solidFill>
                <a:schemeClr val="bg1"/>
              </a:solidFill>
            </a:rPr>
            <a:t>Attended a CA high school for 3+ years</a:t>
          </a:r>
          <a:endParaRPr lang="en-US" dirty="0">
            <a:solidFill>
              <a:schemeClr val="bg1"/>
            </a:solidFill>
          </a:endParaRPr>
        </a:p>
      </dgm:t>
    </dgm:pt>
    <dgm:pt modelId="{E83161E6-0B48-4471-AEFC-25DD825AD1EA}" type="parTrans" cxnId="{5356874C-E955-43B7-8A60-04E9A39274D9}">
      <dgm:prSet/>
      <dgm:spPr/>
      <dgm:t>
        <a:bodyPr/>
        <a:lstStyle/>
        <a:p>
          <a:endParaRPr lang="en-US"/>
        </a:p>
      </dgm:t>
    </dgm:pt>
    <dgm:pt modelId="{26118649-F698-4B6F-A8A3-62C1C6661D12}" type="sibTrans" cxnId="{5356874C-E955-43B7-8A60-04E9A39274D9}">
      <dgm:prSet/>
      <dgm:spPr/>
      <dgm:t>
        <a:bodyPr/>
        <a:lstStyle/>
        <a:p>
          <a:endParaRPr lang="en-US"/>
        </a:p>
      </dgm:t>
    </dgm:pt>
    <dgm:pt modelId="{224F85DE-8325-405E-87E7-C7C2C4549492}">
      <dgm:prSet/>
      <dgm:spPr>
        <a:solidFill>
          <a:srgbClr val="7030A0">
            <a:alpha val="90000"/>
          </a:srgbClr>
        </a:solidFill>
      </dgm:spPr>
      <dgm:t>
        <a:bodyPr/>
        <a:lstStyle/>
        <a:p>
          <a:pPr rtl="0"/>
          <a:r>
            <a:rPr lang="en-US" dirty="0" smtClean="0">
              <a:solidFill>
                <a:schemeClr val="bg1"/>
              </a:solidFill>
            </a:rPr>
            <a:t>Graduated from a CA high school or the equivalent</a:t>
          </a:r>
          <a:endParaRPr lang="en-US" dirty="0">
            <a:solidFill>
              <a:schemeClr val="bg1"/>
            </a:solidFill>
          </a:endParaRPr>
        </a:p>
      </dgm:t>
    </dgm:pt>
    <dgm:pt modelId="{D2CA6312-F784-40D7-8945-0086B9BF90EB}" type="parTrans" cxnId="{D62B895E-24F9-4E8D-831D-A71898C68C6A}">
      <dgm:prSet/>
      <dgm:spPr/>
      <dgm:t>
        <a:bodyPr/>
        <a:lstStyle/>
        <a:p>
          <a:endParaRPr lang="en-US"/>
        </a:p>
      </dgm:t>
    </dgm:pt>
    <dgm:pt modelId="{3320C2BF-A7B4-46CC-A20B-987F1C5564B2}" type="sibTrans" cxnId="{D62B895E-24F9-4E8D-831D-A71898C68C6A}">
      <dgm:prSet/>
      <dgm:spPr/>
      <dgm:t>
        <a:bodyPr/>
        <a:lstStyle/>
        <a:p>
          <a:endParaRPr lang="en-US"/>
        </a:p>
      </dgm:t>
    </dgm:pt>
    <dgm:pt modelId="{62A7DBBC-E541-437E-9BC3-4BEE5906DEBF}">
      <dgm:prSet/>
      <dgm:spPr>
        <a:solidFill>
          <a:srgbClr val="7030A0">
            <a:alpha val="90000"/>
          </a:srgbClr>
        </a:solidFill>
      </dgm:spPr>
      <dgm:t>
        <a:bodyPr/>
        <a:lstStyle/>
        <a:p>
          <a:pPr rtl="0"/>
          <a:r>
            <a:rPr lang="en-US" dirty="0" smtClean="0">
              <a:solidFill>
                <a:schemeClr val="bg1"/>
              </a:solidFill>
            </a:rPr>
            <a:t>Enrolls in a public CA college or university</a:t>
          </a:r>
          <a:endParaRPr lang="en-US" dirty="0">
            <a:solidFill>
              <a:schemeClr val="bg1"/>
            </a:solidFill>
          </a:endParaRPr>
        </a:p>
      </dgm:t>
    </dgm:pt>
    <dgm:pt modelId="{40BA45B9-8B6B-4304-A6E7-067B9256AF31}" type="parTrans" cxnId="{9CAA087E-43ED-40AE-9355-F37CE7F93224}">
      <dgm:prSet/>
      <dgm:spPr/>
      <dgm:t>
        <a:bodyPr/>
        <a:lstStyle/>
        <a:p>
          <a:endParaRPr lang="en-US"/>
        </a:p>
      </dgm:t>
    </dgm:pt>
    <dgm:pt modelId="{B9F00E09-889D-4228-AC08-0A9E5697464A}" type="sibTrans" cxnId="{9CAA087E-43ED-40AE-9355-F37CE7F93224}">
      <dgm:prSet/>
      <dgm:spPr/>
      <dgm:t>
        <a:bodyPr/>
        <a:lstStyle/>
        <a:p>
          <a:endParaRPr lang="en-US"/>
        </a:p>
      </dgm:t>
    </dgm:pt>
    <dgm:pt modelId="{CD497D22-A7B9-488B-A2A8-541421232AD5}">
      <dgm:prSet/>
      <dgm:spPr>
        <a:solidFill>
          <a:srgbClr val="7030A0">
            <a:alpha val="90000"/>
          </a:srgbClr>
        </a:solidFill>
      </dgm:spPr>
      <dgm:t>
        <a:bodyPr/>
        <a:lstStyle/>
        <a:p>
          <a:pPr rtl="0"/>
          <a:r>
            <a:rPr lang="en-US" dirty="0" smtClean="0">
              <a:solidFill>
                <a:schemeClr val="bg1"/>
              </a:solidFill>
            </a:rPr>
            <a:t>If the student is without lawful immigration status, student must file an affidavit with the institution stating that he/she has filed an application to legalize status or will file as soon as eligible</a:t>
          </a:r>
          <a:endParaRPr lang="en-US" dirty="0">
            <a:solidFill>
              <a:schemeClr val="bg1"/>
            </a:solidFill>
          </a:endParaRPr>
        </a:p>
      </dgm:t>
    </dgm:pt>
    <dgm:pt modelId="{AB18CADB-20F3-46E0-8B13-A5D075773E35}" type="parTrans" cxnId="{7A004868-1CE2-4F37-9A70-31C73BBEEB16}">
      <dgm:prSet/>
      <dgm:spPr/>
      <dgm:t>
        <a:bodyPr/>
        <a:lstStyle/>
        <a:p>
          <a:endParaRPr lang="en-US"/>
        </a:p>
      </dgm:t>
    </dgm:pt>
    <dgm:pt modelId="{858CF067-4D5C-415D-BE76-A603210B76F3}" type="sibTrans" cxnId="{7A004868-1CE2-4F37-9A70-31C73BBEEB16}">
      <dgm:prSet/>
      <dgm:spPr/>
      <dgm:t>
        <a:bodyPr/>
        <a:lstStyle/>
        <a:p>
          <a:endParaRPr lang="en-US"/>
        </a:p>
      </dgm:t>
    </dgm:pt>
    <dgm:pt modelId="{9A6A6441-4935-48A0-9FE5-54065F0C13E9}">
      <dgm:prSet/>
      <dgm:spPr>
        <a:solidFill>
          <a:srgbClr val="7030A0">
            <a:alpha val="90000"/>
          </a:srgbClr>
        </a:solidFill>
      </dgm:spPr>
      <dgm:t>
        <a:bodyPr/>
        <a:lstStyle/>
        <a:p>
          <a:pPr rtl="0"/>
          <a:r>
            <a:rPr lang="en-US" dirty="0" smtClean="0">
              <a:solidFill>
                <a:schemeClr val="bg1"/>
              </a:solidFill>
            </a:rPr>
            <a:t>Criteria:</a:t>
          </a:r>
          <a:endParaRPr lang="en-US" dirty="0">
            <a:solidFill>
              <a:schemeClr val="bg1"/>
            </a:solidFill>
          </a:endParaRPr>
        </a:p>
      </dgm:t>
    </dgm:pt>
    <dgm:pt modelId="{B245E87A-95AC-4616-838A-C0525115B415}" type="sibTrans" cxnId="{F1F778CE-45F6-4A0D-84AC-6407651D1852}">
      <dgm:prSet/>
      <dgm:spPr/>
      <dgm:t>
        <a:bodyPr/>
        <a:lstStyle/>
        <a:p>
          <a:endParaRPr lang="en-US"/>
        </a:p>
      </dgm:t>
    </dgm:pt>
    <dgm:pt modelId="{08F5EA67-7AAE-4B5D-BD2C-AE46B7DBA569}" type="parTrans" cxnId="{F1F778CE-45F6-4A0D-84AC-6407651D1852}">
      <dgm:prSet/>
      <dgm:spPr/>
      <dgm:t>
        <a:bodyPr/>
        <a:lstStyle/>
        <a:p>
          <a:endParaRPr lang="en-US"/>
        </a:p>
      </dgm:t>
    </dgm:pt>
    <dgm:pt modelId="{F033466A-DAF3-499F-84D7-2D018BC6AB0F}">
      <dgm:prSet/>
      <dgm:spPr>
        <a:blipFill rotWithShape="0">
          <a:blip xmlns:r="http://schemas.openxmlformats.org/officeDocument/2006/relationships" r:embed="rId1"/>
          <a:stretch>
            <a:fillRect/>
          </a:stretch>
        </a:blipFill>
      </dgm:spPr>
      <dgm:t>
        <a:bodyPr/>
        <a:lstStyle/>
        <a:p>
          <a:pPr rtl="0"/>
          <a:endParaRPr lang="en-US" dirty="0"/>
        </a:p>
      </dgm:t>
    </dgm:pt>
    <dgm:pt modelId="{B0062AAA-76AC-49F6-AAD5-A623432CC57D}" type="sibTrans" cxnId="{5861C71B-86C3-4A75-BE3C-CA9ED250AA8B}">
      <dgm:prSet/>
      <dgm:spPr/>
      <dgm:t>
        <a:bodyPr/>
        <a:lstStyle/>
        <a:p>
          <a:endParaRPr lang="en-US"/>
        </a:p>
      </dgm:t>
    </dgm:pt>
    <dgm:pt modelId="{C27296E8-B328-450B-BC15-C5832EE973D4}" type="parTrans" cxnId="{5861C71B-86C3-4A75-BE3C-CA9ED250AA8B}">
      <dgm:prSet/>
      <dgm:spPr/>
      <dgm:t>
        <a:bodyPr/>
        <a:lstStyle/>
        <a:p>
          <a:endParaRPr lang="en-US"/>
        </a:p>
      </dgm:t>
    </dgm:pt>
    <dgm:pt modelId="{A856281C-31A9-46E3-8870-3BE663B18552}" type="pres">
      <dgm:prSet presAssocID="{98F86B7F-8A20-4821-89D5-65A5CFA7E621}" presName="Name0" presStyleCnt="0">
        <dgm:presLayoutVars>
          <dgm:dir/>
          <dgm:animLvl val="lvl"/>
          <dgm:resizeHandles val="exact"/>
        </dgm:presLayoutVars>
      </dgm:prSet>
      <dgm:spPr/>
      <dgm:t>
        <a:bodyPr/>
        <a:lstStyle/>
        <a:p>
          <a:endParaRPr lang="en-US"/>
        </a:p>
      </dgm:t>
    </dgm:pt>
    <dgm:pt modelId="{592DE4B0-6731-479C-9092-8E7C2C877DA8}" type="pres">
      <dgm:prSet presAssocID="{F033466A-DAF3-499F-84D7-2D018BC6AB0F}" presName="linNode" presStyleCnt="0"/>
      <dgm:spPr/>
      <dgm:t>
        <a:bodyPr/>
        <a:lstStyle/>
        <a:p>
          <a:endParaRPr lang="en-US"/>
        </a:p>
      </dgm:t>
    </dgm:pt>
    <dgm:pt modelId="{CC977C39-2E6F-426F-A701-111DCD32A6DD}" type="pres">
      <dgm:prSet presAssocID="{F033466A-DAF3-499F-84D7-2D018BC6AB0F}" presName="parentText" presStyleLbl="node1" presStyleIdx="0" presStyleCnt="1" custLinFactNeighborY="-59">
        <dgm:presLayoutVars>
          <dgm:chMax val="1"/>
          <dgm:bulletEnabled val="1"/>
        </dgm:presLayoutVars>
      </dgm:prSet>
      <dgm:spPr/>
      <dgm:t>
        <a:bodyPr/>
        <a:lstStyle/>
        <a:p>
          <a:endParaRPr lang="en-US"/>
        </a:p>
      </dgm:t>
    </dgm:pt>
    <dgm:pt modelId="{BB339393-431A-4073-959D-0750299EA431}" type="pres">
      <dgm:prSet presAssocID="{F033466A-DAF3-499F-84D7-2D018BC6AB0F}" presName="descendantText" presStyleLbl="alignAccFollowNode1" presStyleIdx="0" presStyleCnt="1">
        <dgm:presLayoutVars>
          <dgm:bulletEnabled val="1"/>
        </dgm:presLayoutVars>
      </dgm:prSet>
      <dgm:spPr/>
      <dgm:t>
        <a:bodyPr/>
        <a:lstStyle/>
        <a:p>
          <a:endParaRPr lang="en-US"/>
        </a:p>
      </dgm:t>
    </dgm:pt>
  </dgm:ptLst>
  <dgm:cxnLst>
    <dgm:cxn modelId="{5356874C-E955-43B7-8A60-04E9A39274D9}" srcId="{9A6A6441-4935-48A0-9FE5-54065F0C13E9}" destId="{63BEFE81-EFF0-42A9-9D84-C5368368766F}" srcOrd="0" destOrd="0" parTransId="{E83161E6-0B48-4471-AEFC-25DD825AD1EA}" sibTransId="{26118649-F698-4B6F-A8A3-62C1C6661D12}"/>
    <dgm:cxn modelId="{D62B895E-24F9-4E8D-831D-A71898C68C6A}" srcId="{9A6A6441-4935-48A0-9FE5-54065F0C13E9}" destId="{224F85DE-8325-405E-87E7-C7C2C4549492}" srcOrd="1" destOrd="0" parTransId="{D2CA6312-F784-40D7-8945-0086B9BF90EB}" sibTransId="{3320C2BF-A7B4-46CC-A20B-987F1C5564B2}"/>
    <dgm:cxn modelId="{C1ACA007-1617-1140-AFC8-107E8DAD0E8F}" type="presOf" srcId="{224F85DE-8325-405E-87E7-C7C2C4549492}" destId="{BB339393-431A-4073-959D-0750299EA431}" srcOrd="0" destOrd="3" presId="urn:microsoft.com/office/officeart/2005/8/layout/vList5"/>
    <dgm:cxn modelId="{5863B1E4-9A4C-0849-9348-D3D4F1A89E05}" type="presOf" srcId="{62A7DBBC-E541-437E-9BC3-4BEE5906DEBF}" destId="{BB339393-431A-4073-959D-0750299EA431}" srcOrd="0" destOrd="4" presId="urn:microsoft.com/office/officeart/2005/8/layout/vList5"/>
    <dgm:cxn modelId="{7A004868-1CE2-4F37-9A70-31C73BBEEB16}" srcId="{9A6A6441-4935-48A0-9FE5-54065F0C13E9}" destId="{CD497D22-A7B9-488B-A2A8-541421232AD5}" srcOrd="3" destOrd="0" parTransId="{AB18CADB-20F3-46E0-8B13-A5D075773E35}" sibTransId="{858CF067-4D5C-415D-BE76-A603210B76F3}"/>
    <dgm:cxn modelId="{1525BA28-101A-CE4F-9756-471ECF41408E}" type="presOf" srcId="{9A6A6441-4935-48A0-9FE5-54065F0C13E9}" destId="{BB339393-431A-4073-959D-0750299EA431}" srcOrd="0" destOrd="1" presId="urn:microsoft.com/office/officeart/2005/8/layout/vList5"/>
    <dgm:cxn modelId="{F1F778CE-45F6-4A0D-84AC-6407651D1852}" srcId="{F033466A-DAF3-499F-84D7-2D018BC6AB0F}" destId="{9A6A6441-4935-48A0-9FE5-54065F0C13E9}" srcOrd="1" destOrd="0" parTransId="{08F5EA67-7AAE-4B5D-BD2C-AE46B7DBA569}" sibTransId="{B245E87A-95AC-4616-838A-C0525115B415}"/>
    <dgm:cxn modelId="{9CAA087E-43ED-40AE-9355-F37CE7F93224}" srcId="{9A6A6441-4935-48A0-9FE5-54065F0C13E9}" destId="{62A7DBBC-E541-437E-9BC3-4BEE5906DEBF}" srcOrd="2" destOrd="0" parTransId="{40BA45B9-8B6B-4304-A6E7-067B9256AF31}" sibTransId="{B9F00E09-889D-4228-AC08-0A9E5697464A}"/>
    <dgm:cxn modelId="{18A40701-5ECD-9140-9AF2-EA86EA958D93}" type="presOf" srcId="{F033466A-DAF3-499F-84D7-2D018BC6AB0F}" destId="{CC977C39-2E6F-426F-A701-111DCD32A6DD}" srcOrd="0" destOrd="0" presId="urn:microsoft.com/office/officeart/2005/8/layout/vList5"/>
    <dgm:cxn modelId="{71A29559-2340-D74A-8B4C-661C7EF418EC}" type="presOf" srcId="{843999A2-86A6-41F2-AAED-D251FCA149D0}" destId="{BB339393-431A-4073-959D-0750299EA431}" srcOrd="0" destOrd="0" presId="urn:microsoft.com/office/officeart/2005/8/layout/vList5"/>
    <dgm:cxn modelId="{5861C71B-86C3-4A75-BE3C-CA9ED250AA8B}" srcId="{98F86B7F-8A20-4821-89D5-65A5CFA7E621}" destId="{F033466A-DAF3-499F-84D7-2D018BC6AB0F}" srcOrd="0" destOrd="0" parTransId="{C27296E8-B328-450B-BC15-C5832EE973D4}" sibTransId="{B0062AAA-76AC-49F6-AAD5-A623432CC57D}"/>
    <dgm:cxn modelId="{F0E22D68-E1E9-1247-871C-B0904A601EB6}" type="presOf" srcId="{98F86B7F-8A20-4821-89D5-65A5CFA7E621}" destId="{A856281C-31A9-46E3-8870-3BE663B18552}" srcOrd="0" destOrd="0" presId="urn:microsoft.com/office/officeart/2005/8/layout/vList5"/>
    <dgm:cxn modelId="{D636E2B3-DAA6-9345-8EDC-5D729525E3C6}" type="presOf" srcId="{CD497D22-A7B9-488B-A2A8-541421232AD5}" destId="{BB339393-431A-4073-959D-0750299EA431}" srcOrd="0" destOrd="5" presId="urn:microsoft.com/office/officeart/2005/8/layout/vList5"/>
    <dgm:cxn modelId="{A07101F1-C162-4BB3-8698-7BCFB464CAE0}" srcId="{F033466A-DAF3-499F-84D7-2D018BC6AB0F}" destId="{843999A2-86A6-41F2-AAED-D251FCA149D0}" srcOrd="0" destOrd="0" parTransId="{EC36E4A3-82FF-4656-BC64-72F2C0CD4D98}" sibTransId="{55DD2887-6A61-49B3-AB82-C3481656BB93}"/>
    <dgm:cxn modelId="{B51181C9-B759-CF48-A551-E27107411458}" type="presOf" srcId="{63BEFE81-EFF0-42A9-9D84-C5368368766F}" destId="{BB339393-431A-4073-959D-0750299EA431}" srcOrd="0" destOrd="2" presId="urn:microsoft.com/office/officeart/2005/8/layout/vList5"/>
    <dgm:cxn modelId="{23EA55D7-2CA1-DD4D-80DF-1ABB6ACD322E}" type="presParOf" srcId="{A856281C-31A9-46E3-8870-3BE663B18552}" destId="{592DE4B0-6731-479C-9092-8E7C2C877DA8}" srcOrd="0" destOrd="0" presId="urn:microsoft.com/office/officeart/2005/8/layout/vList5"/>
    <dgm:cxn modelId="{72199B56-83B6-C946-8000-AF2ECFEB0513}" type="presParOf" srcId="{592DE4B0-6731-479C-9092-8E7C2C877DA8}" destId="{CC977C39-2E6F-426F-A701-111DCD32A6DD}" srcOrd="0" destOrd="0" presId="urn:microsoft.com/office/officeart/2005/8/layout/vList5"/>
    <dgm:cxn modelId="{48D713FB-1B86-C747-9EB5-DBE724086261}" type="presParOf" srcId="{592DE4B0-6731-479C-9092-8E7C2C877DA8}" destId="{BB339393-431A-4073-959D-0750299EA431}"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6887" cy="466725"/>
          </a:xfrm>
          <a:prstGeom prst="rect">
            <a:avLst/>
          </a:prstGeom>
        </p:spPr>
        <p:txBody>
          <a:bodyPr vert="horz" lIns="91440" tIns="45720" rIns="91440" bIns="45720" rtlCol="0"/>
          <a:lstStyle>
            <a:lvl1pPr algn="r">
              <a:defRPr sz="1200"/>
            </a:lvl1pPr>
          </a:lstStyle>
          <a:p>
            <a:fld id="{2E69BBA3-3D53-4483-B98E-F9E200674771}" type="datetimeFigureOut">
              <a:rPr lang="en-US" smtClean="0"/>
              <a:pPr/>
              <a:t>1/13/15</a:t>
            </a:fld>
            <a:endParaRPr lang="en-US" dirty="0"/>
          </a:p>
        </p:txBody>
      </p:sp>
      <p:sp>
        <p:nvSpPr>
          <p:cNvPr id="4" name="Footer Placeholder 3"/>
          <p:cNvSpPr>
            <a:spLocks noGrp="1"/>
          </p:cNvSpPr>
          <p:nvPr>
            <p:ph type="ftr" sz="quarter" idx="2"/>
          </p:nvPr>
        </p:nvSpPr>
        <p:spPr>
          <a:xfrm>
            <a:off x="0" y="8828088"/>
            <a:ext cx="303688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8088"/>
            <a:ext cx="3036887" cy="466725"/>
          </a:xfrm>
          <a:prstGeom prst="rect">
            <a:avLst/>
          </a:prstGeom>
        </p:spPr>
        <p:txBody>
          <a:bodyPr vert="horz" lIns="91440" tIns="45720" rIns="91440" bIns="45720" rtlCol="0" anchor="b"/>
          <a:lstStyle>
            <a:lvl1pPr algn="r">
              <a:defRPr sz="1200"/>
            </a:lvl1pPr>
          </a:lstStyle>
          <a:p>
            <a:fld id="{C5C6D398-7DA7-4566-9032-29053A67FB17}"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71947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152" cy="464741"/>
          </a:xfrm>
          <a:prstGeom prst="rect">
            <a:avLst/>
          </a:prstGeom>
        </p:spPr>
        <p:txBody>
          <a:bodyPr vert="horz" lIns="93153" tIns="46576" rIns="93153" bIns="46576" rtlCol="0"/>
          <a:lstStyle>
            <a:lvl1pPr algn="l">
              <a:defRPr sz="1200"/>
            </a:lvl1pPr>
          </a:lstStyle>
          <a:p>
            <a:endParaRPr lang="en-US" dirty="0"/>
          </a:p>
        </p:txBody>
      </p:sp>
      <p:sp>
        <p:nvSpPr>
          <p:cNvPr id="3" name="Date Placeholder 2"/>
          <p:cNvSpPr>
            <a:spLocks noGrp="1"/>
          </p:cNvSpPr>
          <p:nvPr>
            <p:ph type="dt" idx="1"/>
          </p:nvPr>
        </p:nvSpPr>
        <p:spPr>
          <a:xfrm>
            <a:off x="3970039" y="0"/>
            <a:ext cx="3037152" cy="464741"/>
          </a:xfrm>
          <a:prstGeom prst="rect">
            <a:avLst/>
          </a:prstGeom>
        </p:spPr>
        <p:txBody>
          <a:bodyPr vert="horz" lIns="93153" tIns="46576" rIns="93153" bIns="46576" rtlCol="0"/>
          <a:lstStyle>
            <a:lvl1pPr algn="r">
              <a:defRPr sz="1200"/>
            </a:lvl1pPr>
          </a:lstStyle>
          <a:p>
            <a:fld id="{B2BFC8A5-F613-4834-92F2-2DEE5204DA83}" type="datetimeFigureOut">
              <a:rPr lang="en-US" smtClean="0"/>
              <a:pPr/>
              <a:t>1/13/15</a:t>
            </a:fld>
            <a:endParaRPr lang="en-US" dirty="0"/>
          </a:p>
        </p:txBody>
      </p:sp>
      <p:sp>
        <p:nvSpPr>
          <p:cNvPr id="4" name="Slide Image Placeholder 3"/>
          <p:cNvSpPr>
            <a:spLocks noGrp="1" noRot="1" noChangeAspect="1"/>
          </p:cNvSpPr>
          <p:nvPr>
            <p:ph type="sldImg" idx="2"/>
          </p:nvPr>
        </p:nvSpPr>
        <p:spPr>
          <a:xfrm>
            <a:off x="1181100" y="696913"/>
            <a:ext cx="4646613" cy="3486150"/>
          </a:xfrm>
          <a:prstGeom prst="rect">
            <a:avLst/>
          </a:prstGeom>
          <a:noFill/>
          <a:ln w="12700">
            <a:solidFill>
              <a:prstClr val="black"/>
            </a:solidFill>
          </a:ln>
        </p:spPr>
        <p:txBody>
          <a:bodyPr vert="horz" lIns="93153" tIns="46576" rIns="93153" bIns="46576" rtlCol="0" anchor="ctr"/>
          <a:lstStyle/>
          <a:p>
            <a:endParaRPr lang="en-US" dirty="0"/>
          </a:p>
        </p:txBody>
      </p:sp>
      <p:sp>
        <p:nvSpPr>
          <p:cNvPr id="5" name="Notes Placeholder 4"/>
          <p:cNvSpPr>
            <a:spLocks noGrp="1"/>
          </p:cNvSpPr>
          <p:nvPr>
            <p:ph type="body" sz="quarter" idx="3"/>
          </p:nvPr>
        </p:nvSpPr>
        <p:spPr>
          <a:xfrm>
            <a:off x="700882" y="4415036"/>
            <a:ext cx="5607050" cy="4182666"/>
          </a:xfrm>
          <a:prstGeom prst="rect">
            <a:avLst/>
          </a:prstGeom>
        </p:spPr>
        <p:txBody>
          <a:bodyPr vert="horz" lIns="93153" tIns="46576" rIns="93153" bIns="4657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8459"/>
            <a:ext cx="3037152" cy="464741"/>
          </a:xfrm>
          <a:prstGeom prst="rect">
            <a:avLst/>
          </a:prstGeom>
        </p:spPr>
        <p:txBody>
          <a:bodyPr vert="horz" lIns="93153" tIns="46576" rIns="93153"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039" y="8828459"/>
            <a:ext cx="3037152" cy="464741"/>
          </a:xfrm>
          <a:prstGeom prst="rect">
            <a:avLst/>
          </a:prstGeom>
        </p:spPr>
        <p:txBody>
          <a:bodyPr vert="horz" lIns="93153" tIns="46576" rIns="93153" bIns="46576" rtlCol="0" anchor="b"/>
          <a:lstStyle>
            <a:lvl1pPr algn="r">
              <a:defRPr sz="1200"/>
            </a:lvl1pPr>
          </a:lstStyle>
          <a:p>
            <a:fld id="{E4F7C1AA-E7FB-4A72-B313-88B65E5D5A98}"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7312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image" Target="../media/image23.png"/></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 Id="rId3" Type="http://schemas.openxmlformats.org/officeDocument/2006/relationships/image" Target="../media/image11.png"/></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 Id="rId3" Type="http://schemas.openxmlformats.org/officeDocument/2006/relationships/hyperlink" Target="http://www.irs.gov/individuals/order-a-transcript"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rPr>
              <a:t>Thank you for coming to our California Cash for College workshop.  </a:t>
            </a:r>
          </a:p>
          <a:p>
            <a:r>
              <a:rPr lang="en-US" dirty="0" smtClean="0">
                <a:latin typeface="Arial" pitchFamily="34" charset="0"/>
              </a:rPr>
              <a:t>Today, we will be discussing how to apply for college financial aid for the </a:t>
            </a:r>
          </a:p>
          <a:p>
            <a:r>
              <a:rPr lang="en-US" dirty="0" smtClean="0">
                <a:latin typeface="Arial" pitchFamily="34" charset="0"/>
              </a:rPr>
              <a:t>2015-16 academic year.  </a:t>
            </a:r>
          </a:p>
          <a:p>
            <a:endParaRPr lang="en-US" dirty="0"/>
          </a:p>
        </p:txBody>
      </p:sp>
      <p:sp>
        <p:nvSpPr>
          <p:cNvPr id="5" name="Slide Number Placeholder 3"/>
          <p:cNvSpPr>
            <a:spLocks noGrp="1"/>
          </p:cNvSpPr>
          <p:nvPr>
            <p:ph type="sldNum" sz="quarter" idx="5"/>
          </p:nvPr>
        </p:nvSpPr>
        <p:spPr>
          <a:xfrm>
            <a:off x="3970039" y="8828459"/>
            <a:ext cx="3037152" cy="464741"/>
          </a:xfrm>
        </p:spPr>
        <p:txBody>
          <a:bodyPr/>
          <a:lstStyle/>
          <a:p>
            <a:fld id="{E4F7C1AA-E7FB-4A72-B313-88B65E5D5A98}" type="slidenum">
              <a:rPr lang="en-US">
                <a:latin typeface="Times New Roman" pitchFamily="18" charset="0"/>
                <a:cs typeface="Times New Roman" pitchFamily="18" charset="0"/>
              </a:rPr>
              <a:pPr/>
              <a:t>1</a:t>
            </a:fld>
            <a:endParaRPr lang="en-US" dirty="0">
              <a:latin typeface="Times New Roman" pitchFamily="18" charset="0"/>
              <a:cs typeface="Times New Roman"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32557477"/>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2F9103C-7A3C-8148-84E7-E8E4F81905A8}" type="slidenum">
              <a:rPr lang="en-US"/>
              <a:pPr/>
              <a:t>12</a:t>
            </a:fld>
            <a:endParaRPr lang="en-US"/>
          </a:p>
        </p:txBody>
      </p:sp>
      <p:sp>
        <p:nvSpPr>
          <p:cNvPr id="36867" name="Rectangle 7"/>
          <p:cNvSpPr txBox="1">
            <a:spLocks noGrp="1" noChangeArrowheads="1"/>
          </p:cNvSpPr>
          <p:nvPr/>
        </p:nvSpPr>
        <p:spPr bwMode="auto">
          <a:xfrm>
            <a:off x="3972919" y="8828265"/>
            <a:ext cx="3035894" cy="466548"/>
          </a:xfrm>
          <a:prstGeom prst="rect">
            <a:avLst/>
          </a:prstGeom>
          <a:noFill/>
          <a:ln w="9525">
            <a:noFill/>
            <a:miter lim="800000"/>
            <a:headEnd/>
            <a:tailEnd/>
          </a:ln>
        </p:spPr>
        <p:txBody>
          <a:bodyPr lIns="19084" tIns="0" rIns="19084" bIns="0" anchor="b">
            <a:prstTxWarp prst="textNoShape">
              <a:avLst/>
            </a:prstTxWarp>
          </a:bodyPr>
          <a:lstStyle/>
          <a:p>
            <a:pPr algn="r" eaLnBrk="0" hangingPunct="0"/>
            <a:fld id="{003BBDAA-5A90-E545-A095-19E4DB4A1FE4}" type="slidenum">
              <a:rPr lang="en-US"/>
              <a:pPr algn="r" eaLnBrk="0" hangingPunct="0"/>
              <a:t>12</a:t>
            </a:fld>
            <a:endParaRPr lang="en-US" dirty="0"/>
          </a:p>
        </p:txBody>
      </p:sp>
      <p:sp>
        <p:nvSpPr>
          <p:cNvPr id="36868" name="Rectangle 2"/>
          <p:cNvSpPr>
            <a:spLocks noGrp="1" noRot="1" noChangeAspect="1" noChangeArrowheads="1" noTextEdit="1"/>
          </p:cNvSpPr>
          <p:nvPr>
            <p:ph type="sldImg"/>
          </p:nvPr>
        </p:nvSpPr>
        <p:spPr>
          <a:xfrm>
            <a:off x="1758950" y="320675"/>
            <a:ext cx="3498850" cy="2624138"/>
          </a:xfrm>
          <a:ln cap="flat"/>
        </p:spPr>
      </p:sp>
      <p:sp>
        <p:nvSpPr>
          <p:cNvPr id="36869" name="Rectangle 3"/>
          <p:cNvSpPr>
            <a:spLocks noGrp="1" noChangeArrowheads="1"/>
          </p:cNvSpPr>
          <p:nvPr>
            <p:ph type="body" idx="1"/>
          </p:nvPr>
        </p:nvSpPr>
        <p:spPr>
          <a:xfrm>
            <a:off x="308149" y="3259547"/>
            <a:ext cx="6463264" cy="5567148"/>
          </a:xfrm>
          <a:noFill/>
          <a:ln/>
        </p:spPr>
        <p:txBody>
          <a:bodyPr>
            <a:normAutofit lnSpcReduction="10000"/>
          </a:bodyPr>
          <a:lstStyle/>
          <a:p>
            <a:pPr eaLnBrk="1" hangingPunct="1">
              <a:spcBef>
                <a:spcPct val="0"/>
              </a:spcBef>
            </a:pPr>
            <a:r>
              <a:rPr lang="en-US" sz="700" dirty="0">
                <a:solidFill>
                  <a:srgbClr val="000000"/>
                </a:solidFill>
                <a:latin typeface="Arial" charset="0"/>
                <a:ea typeface="Arial" charset="0"/>
                <a:cs typeface="Arial" charset="0"/>
              </a:rPr>
              <a:t>If the student is undocumented, he/she may qualify for in-state tuition/fee costs through state law (AB 540). The California Dream Act (AB 130 and 131) provides state financial aid  and access to private scholarships administered  by public college </a:t>
            </a:r>
            <a:r>
              <a:rPr lang="en-US" sz="700" dirty="0" err="1">
                <a:solidFill>
                  <a:srgbClr val="000000"/>
                </a:solidFill>
                <a:latin typeface="Arial" charset="0"/>
                <a:ea typeface="Arial" charset="0"/>
                <a:cs typeface="Arial" charset="0"/>
              </a:rPr>
              <a:t>s</a:t>
            </a:r>
            <a:r>
              <a:rPr lang="en-US" sz="700" dirty="0">
                <a:solidFill>
                  <a:srgbClr val="000000"/>
                </a:solidFill>
                <a:latin typeface="Arial" charset="0"/>
                <a:ea typeface="Arial" charset="0"/>
                <a:cs typeface="Arial" charset="0"/>
              </a:rPr>
              <a:t> and universities. </a:t>
            </a:r>
          </a:p>
          <a:p>
            <a:pPr eaLnBrk="1" hangingPunct="1">
              <a:spcBef>
                <a:spcPct val="0"/>
              </a:spcBef>
            </a:pPr>
            <a:endParaRPr lang="en-US" sz="700" dirty="0">
              <a:solidFill>
                <a:srgbClr val="000000"/>
              </a:solidFill>
              <a:latin typeface="Arial" charset="0"/>
              <a:ea typeface="Arial" charset="0"/>
              <a:cs typeface="Arial" charset="0"/>
            </a:endParaRPr>
          </a:p>
          <a:p>
            <a:pPr eaLnBrk="1" hangingPunct="1">
              <a:spcBef>
                <a:spcPct val="0"/>
              </a:spcBef>
            </a:pPr>
            <a:r>
              <a:rPr lang="en-US" sz="700" dirty="0">
                <a:solidFill>
                  <a:srgbClr val="000000"/>
                </a:solidFill>
                <a:latin typeface="Arial" charset="0"/>
                <a:ea typeface="Arial" charset="0"/>
                <a:cs typeface="Arial" charset="0"/>
              </a:rPr>
              <a:t>Learn more about the Dream Act, go to the California Student Aid Commissions website at </a:t>
            </a:r>
            <a:r>
              <a:rPr lang="en-US" sz="700" b="1" dirty="0" err="1">
                <a:solidFill>
                  <a:srgbClr val="000000"/>
                </a:solidFill>
                <a:latin typeface="Arial" charset="0"/>
                <a:ea typeface="Arial" charset="0"/>
                <a:cs typeface="Arial" charset="0"/>
              </a:rPr>
              <a:t>www.caldreamact.org</a:t>
            </a:r>
            <a:r>
              <a:rPr lang="en-US" sz="700" b="1" dirty="0">
                <a:solidFill>
                  <a:srgbClr val="000000"/>
                </a:solidFill>
                <a:latin typeface="Arial" charset="0"/>
                <a:ea typeface="Arial" charset="0"/>
                <a:cs typeface="Arial" charset="0"/>
              </a:rPr>
              <a:t>.</a:t>
            </a:r>
          </a:p>
          <a:p>
            <a:pPr eaLnBrk="1" hangingPunct="1">
              <a:spcBef>
                <a:spcPct val="0"/>
              </a:spcBef>
            </a:pPr>
            <a:endParaRPr lang="en-US" sz="700" b="1" dirty="0">
              <a:solidFill>
                <a:srgbClr val="000000"/>
              </a:solidFill>
              <a:latin typeface="Arial" charset="0"/>
              <a:ea typeface="Arial" charset="0"/>
              <a:cs typeface="Arial" charset="0"/>
            </a:endParaRPr>
          </a:p>
          <a:p>
            <a:pPr eaLnBrk="1" hangingPunct="1">
              <a:spcBef>
                <a:spcPct val="0"/>
              </a:spcBef>
            </a:pPr>
            <a:r>
              <a:rPr lang="en-US" sz="700" b="1" dirty="0">
                <a:solidFill>
                  <a:srgbClr val="000000"/>
                </a:solidFill>
                <a:latin typeface="Arial" charset="0"/>
                <a:ea typeface="Arial" charset="0"/>
                <a:cs typeface="Arial" charset="0"/>
              </a:rPr>
              <a:t>AB 130 – Part 1 CA Dream Act</a:t>
            </a:r>
          </a:p>
          <a:p>
            <a:pPr>
              <a:lnSpc>
                <a:spcPts val="792"/>
              </a:lnSpc>
              <a:spcBef>
                <a:spcPct val="0"/>
              </a:spcBef>
              <a:spcAft>
                <a:spcPts val="594"/>
              </a:spcAft>
              <a:buClr>
                <a:srgbClr val="4F81BD"/>
              </a:buClr>
              <a:buSzPct val="65000"/>
              <a:buFont typeface="Wingdings" charset="2"/>
              <a:buChar char="n"/>
            </a:pPr>
            <a:r>
              <a:rPr lang="en-US" sz="700" dirty="0">
                <a:solidFill>
                  <a:srgbClr val="000000"/>
                </a:solidFill>
                <a:latin typeface="Arial" charset="0"/>
                <a:ea typeface="Arial" charset="0"/>
                <a:cs typeface="Arial" charset="0"/>
              </a:rPr>
              <a:t>Signed into law on July 25, 2011</a:t>
            </a:r>
          </a:p>
          <a:p>
            <a:pPr>
              <a:lnSpc>
                <a:spcPts val="792"/>
              </a:lnSpc>
              <a:spcBef>
                <a:spcPct val="0"/>
              </a:spcBef>
              <a:spcAft>
                <a:spcPts val="594"/>
              </a:spcAft>
              <a:buClr>
                <a:srgbClr val="4F81BD"/>
              </a:buClr>
              <a:buSzPct val="65000"/>
              <a:buFont typeface="Wingdings" charset="2"/>
              <a:buChar char="n"/>
            </a:pPr>
            <a:r>
              <a:rPr lang="en-US" sz="700" dirty="0">
                <a:solidFill>
                  <a:srgbClr val="000000"/>
                </a:solidFill>
                <a:latin typeface="Arial" charset="0"/>
                <a:ea typeface="Arial" charset="0"/>
                <a:cs typeface="Arial" charset="0"/>
              </a:rPr>
              <a:t> Becomes effective January 1, 2012</a:t>
            </a:r>
          </a:p>
          <a:p>
            <a:pPr>
              <a:lnSpc>
                <a:spcPts val="792"/>
              </a:lnSpc>
              <a:spcBef>
                <a:spcPct val="0"/>
              </a:spcBef>
              <a:spcAft>
                <a:spcPts val="594"/>
              </a:spcAft>
              <a:buClr>
                <a:srgbClr val="4F81BD"/>
              </a:buClr>
              <a:buSzPct val="65000"/>
              <a:buFont typeface="Wingdings" charset="2"/>
              <a:buChar char="n"/>
            </a:pPr>
            <a:r>
              <a:rPr lang="en-US" sz="700" dirty="0">
                <a:solidFill>
                  <a:srgbClr val="000000"/>
                </a:solidFill>
                <a:latin typeface="Arial" charset="0"/>
                <a:ea typeface="Arial" charset="0"/>
                <a:cs typeface="Arial" charset="0"/>
              </a:rPr>
              <a:t> Allows students who meet AB 540 criteria to apply for &amp; receive non state-funded scholarships at the public colleges and universities, including scholarships funded through private donors, alumni contributions, or individual departmental efforts</a:t>
            </a:r>
          </a:p>
          <a:p>
            <a:pPr>
              <a:lnSpc>
                <a:spcPts val="792"/>
              </a:lnSpc>
              <a:spcBef>
                <a:spcPct val="0"/>
              </a:spcBef>
              <a:spcAft>
                <a:spcPts val="594"/>
              </a:spcAft>
              <a:buClr>
                <a:srgbClr val="4F81BD"/>
              </a:buClr>
              <a:buSzPct val="65000"/>
              <a:buFont typeface="Wingdings" charset="2"/>
              <a:buChar char="n"/>
            </a:pPr>
            <a:r>
              <a:rPr lang="en-US" sz="700" dirty="0">
                <a:solidFill>
                  <a:srgbClr val="000000"/>
                </a:solidFill>
                <a:latin typeface="Arial" charset="0"/>
                <a:ea typeface="Arial" charset="0"/>
                <a:cs typeface="Arial" charset="0"/>
              </a:rPr>
              <a:t> For information about how and when to apply, AB 540 students must contact their financial aid offices</a:t>
            </a:r>
          </a:p>
          <a:p>
            <a:pPr>
              <a:lnSpc>
                <a:spcPts val="792"/>
              </a:lnSpc>
              <a:spcBef>
                <a:spcPct val="0"/>
              </a:spcBef>
            </a:pPr>
            <a:endParaRPr lang="en-US" sz="700" b="1" dirty="0">
              <a:solidFill>
                <a:srgbClr val="000000"/>
              </a:solidFill>
              <a:latin typeface="Arial" charset="0"/>
              <a:ea typeface="Arial" charset="0"/>
              <a:cs typeface="Arial" charset="0"/>
            </a:endParaRPr>
          </a:p>
          <a:p>
            <a:pPr>
              <a:lnSpc>
                <a:spcPts val="792"/>
              </a:lnSpc>
              <a:spcBef>
                <a:spcPct val="0"/>
              </a:spcBef>
            </a:pPr>
            <a:r>
              <a:rPr lang="en-US" sz="700" b="1" dirty="0">
                <a:solidFill>
                  <a:srgbClr val="000000"/>
                </a:solidFill>
                <a:latin typeface="Arial" charset="0"/>
                <a:ea typeface="Arial" charset="0"/>
                <a:cs typeface="Arial" charset="0"/>
              </a:rPr>
              <a:t>AB 131 – Part 2 CA Dream Act</a:t>
            </a:r>
          </a:p>
          <a:p>
            <a:pPr>
              <a:lnSpc>
                <a:spcPts val="792"/>
              </a:lnSpc>
              <a:spcBef>
                <a:spcPct val="20000"/>
              </a:spcBef>
              <a:spcAft>
                <a:spcPts val="594"/>
              </a:spcAft>
              <a:buClr>
                <a:srgbClr val="4F81BD"/>
              </a:buClr>
              <a:buSzPct val="65000"/>
              <a:buFont typeface="Wingdings" charset="2"/>
              <a:buChar char="n"/>
            </a:pPr>
            <a:r>
              <a:rPr lang="en-US" sz="700" dirty="0">
                <a:solidFill>
                  <a:srgbClr val="000000"/>
                </a:solidFill>
                <a:latin typeface="Arial" charset="0"/>
                <a:ea typeface="Arial" charset="0"/>
                <a:cs typeface="Arial" charset="0"/>
              </a:rPr>
              <a:t>Signed into law on October 8, 2011</a:t>
            </a:r>
          </a:p>
          <a:p>
            <a:pPr>
              <a:lnSpc>
                <a:spcPts val="792"/>
              </a:lnSpc>
              <a:spcBef>
                <a:spcPct val="20000"/>
              </a:spcBef>
              <a:spcAft>
                <a:spcPts val="594"/>
              </a:spcAft>
              <a:buClr>
                <a:srgbClr val="4F81BD"/>
              </a:buClr>
              <a:buSzPct val="65000"/>
              <a:buFont typeface="Wingdings" charset="2"/>
              <a:buChar char="n"/>
            </a:pPr>
            <a:r>
              <a:rPr lang="en-US" sz="700" dirty="0">
                <a:solidFill>
                  <a:srgbClr val="000000"/>
                </a:solidFill>
                <a:latin typeface="Arial" charset="0"/>
                <a:ea typeface="Arial" charset="0"/>
                <a:cs typeface="Arial" charset="0"/>
              </a:rPr>
              <a:t>Becomes effective January 1, 2013</a:t>
            </a:r>
          </a:p>
          <a:p>
            <a:pPr>
              <a:lnSpc>
                <a:spcPts val="792"/>
              </a:lnSpc>
              <a:spcBef>
                <a:spcPct val="20000"/>
              </a:spcBef>
              <a:spcAft>
                <a:spcPts val="594"/>
              </a:spcAft>
              <a:buClr>
                <a:srgbClr val="4F81BD"/>
              </a:buClr>
              <a:buSzPct val="65000"/>
              <a:buFont typeface="Wingdings" charset="2"/>
              <a:buChar char="n"/>
            </a:pPr>
            <a:r>
              <a:rPr lang="en-US" sz="700" dirty="0">
                <a:solidFill>
                  <a:srgbClr val="000000"/>
                </a:solidFill>
                <a:latin typeface="Arial" charset="0"/>
                <a:ea typeface="Arial" charset="0"/>
                <a:cs typeface="Arial" charset="0"/>
              </a:rPr>
              <a:t> Allows students who meet AB 540 criteria to</a:t>
            </a:r>
          </a:p>
          <a:p>
            <a:pPr marL="568813" lvl="1" indent="-116277">
              <a:lnSpc>
                <a:spcPts val="792"/>
              </a:lnSpc>
              <a:spcBef>
                <a:spcPct val="20000"/>
              </a:spcBef>
              <a:spcAft>
                <a:spcPts val="594"/>
              </a:spcAft>
              <a:buClr>
                <a:srgbClr val="4F81BD"/>
              </a:buClr>
              <a:buSzPct val="65000"/>
              <a:buFont typeface="Wingdings" charset="2"/>
              <a:buChar char="n"/>
            </a:pPr>
            <a:r>
              <a:rPr lang="en-US" sz="700" dirty="0">
                <a:solidFill>
                  <a:srgbClr val="000000"/>
                </a:solidFill>
                <a:latin typeface="Arial" charset="0"/>
                <a:ea typeface="Arial" charset="0"/>
                <a:cs typeface="Arial" charset="0"/>
              </a:rPr>
              <a:t>Apply for &amp; receive institutional grants like UC Grant, State University Grant, Educational Opportunity Program and Educational Opportunity Program &amp; Services fee waivers</a:t>
            </a:r>
          </a:p>
          <a:p>
            <a:pPr marL="568813" lvl="1" indent="-116277">
              <a:lnSpc>
                <a:spcPts val="792"/>
              </a:lnSpc>
              <a:spcBef>
                <a:spcPct val="20000"/>
              </a:spcBef>
              <a:spcAft>
                <a:spcPts val="594"/>
              </a:spcAft>
              <a:buClr>
                <a:srgbClr val="4F81BD"/>
              </a:buClr>
              <a:buSzPct val="65000"/>
              <a:buFont typeface="Wingdings" charset="2"/>
              <a:buChar char="n"/>
            </a:pPr>
            <a:r>
              <a:rPr lang="en-US" sz="700" dirty="0">
                <a:solidFill>
                  <a:srgbClr val="000000"/>
                </a:solidFill>
                <a:latin typeface="Arial" charset="0"/>
                <a:ea typeface="Arial" charset="0"/>
                <a:cs typeface="Arial" charset="0"/>
              </a:rPr>
              <a:t>Apply for &amp; receive Board of Governors fee waivers at the California Community Colleges</a:t>
            </a:r>
          </a:p>
          <a:p>
            <a:pPr marL="568813" lvl="1" indent="-116277">
              <a:lnSpc>
                <a:spcPts val="792"/>
              </a:lnSpc>
              <a:spcBef>
                <a:spcPct val="20000"/>
              </a:spcBef>
              <a:spcAft>
                <a:spcPts val="594"/>
              </a:spcAft>
              <a:buClr>
                <a:srgbClr val="4F81BD"/>
              </a:buClr>
              <a:buSzPct val="65000"/>
              <a:buFont typeface="Wingdings" charset="2"/>
              <a:buChar char="n"/>
            </a:pPr>
            <a:r>
              <a:rPr lang="en-US" sz="700" dirty="0">
                <a:solidFill>
                  <a:srgbClr val="000000"/>
                </a:solidFill>
                <a:latin typeface="Arial" charset="0"/>
                <a:ea typeface="Arial" charset="0"/>
                <a:cs typeface="Arial" charset="0"/>
              </a:rPr>
              <a:t>Apply for &amp; receive state financial aid, including Cal Grants and Chafee Foster Youth Grant for use at eligible institutions</a:t>
            </a:r>
            <a:endParaRPr lang="en-US" sz="800" b="1" dirty="0">
              <a:solidFill>
                <a:srgbClr val="000000"/>
              </a:solidFill>
              <a:latin typeface="Arial" charset="0"/>
              <a:ea typeface="Arial" charset="0"/>
              <a:cs typeface="Arial" charset="0"/>
            </a:endParaRPr>
          </a:p>
          <a:p>
            <a:pPr>
              <a:lnSpc>
                <a:spcPts val="792"/>
              </a:lnSpc>
              <a:spcBef>
                <a:spcPct val="0"/>
              </a:spcBef>
              <a:spcAft>
                <a:spcPts val="594"/>
              </a:spcAft>
            </a:pPr>
            <a:r>
              <a:rPr lang="en-US" sz="800" dirty="0">
                <a:solidFill>
                  <a:srgbClr val="000000"/>
                </a:solidFill>
                <a:latin typeface="Arial" charset="0"/>
                <a:ea typeface="Arial" charset="0"/>
                <a:cs typeface="Arial" charset="0"/>
              </a:rPr>
              <a:t>Cal Grant online application (Dream App) will be activated January 1, 2013 to gather financial &amp; other information </a:t>
            </a:r>
          </a:p>
          <a:p>
            <a:pPr>
              <a:spcBef>
                <a:spcPct val="0"/>
              </a:spcBef>
              <a:spcAft>
                <a:spcPts val="594"/>
              </a:spcAft>
            </a:pPr>
            <a:r>
              <a:rPr lang="en-US" sz="800" dirty="0">
                <a:solidFill>
                  <a:srgbClr val="000000"/>
                </a:solidFill>
                <a:latin typeface="Arial" charset="0"/>
                <a:ea typeface="Arial" charset="0"/>
                <a:cs typeface="Arial" charset="0"/>
              </a:rPr>
              <a:t>Dream Act Cal Grants may be first used in the 2013-2014 school year</a:t>
            </a:r>
          </a:p>
          <a:p>
            <a:pPr>
              <a:spcBef>
                <a:spcPct val="0"/>
              </a:spcBef>
              <a:spcAft>
                <a:spcPts val="594"/>
              </a:spcAft>
            </a:pPr>
            <a:r>
              <a:rPr lang="en-US" sz="800" dirty="0">
                <a:solidFill>
                  <a:srgbClr val="000000"/>
                </a:solidFill>
                <a:latin typeface="Arial" charset="0"/>
                <a:ea typeface="Arial" charset="0"/>
                <a:cs typeface="Arial" charset="0"/>
              </a:rPr>
              <a:t>Dream applicants must meet all other Cal Grant requirements</a:t>
            </a:r>
          </a:p>
          <a:p>
            <a:pPr>
              <a:spcBef>
                <a:spcPct val="0"/>
              </a:spcBef>
              <a:spcAft>
                <a:spcPts val="594"/>
              </a:spcAft>
            </a:pPr>
            <a:r>
              <a:rPr lang="en-US" sz="800" dirty="0">
                <a:solidFill>
                  <a:srgbClr val="000000"/>
                </a:solidFill>
                <a:latin typeface="Arial" charset="0"/>
                <a:ea typeface="Arial" charset="0"/>
                <a:cs typeface="Arial" charset="0"/>
              </a:rPr>
              <a:t>For information about how and when to apply for institutional grants and fee waivers, AB 540 students must contact their financial aid offices</a:t>
            </a:r>
            <a:r>
              <a:rPr lang="en-US" sz="600" dirty="0">
                <a:solidFill>
                  <a:srgbClr val="000000"/>
                </a:solidFill>
                <a:latin typeface="Arial" charset="0"/>
                <a:ea typeface="Arial" charset="0"/>
                <a:cs typeface="Arial" charset="0"/>
              </a:rPr>
              <a:t>	</a:t>
            </a:r>
          </a:p>
          <a:p>
            <a:pPr eaLnBrk="1" hangingPunct="1">
              <a:spcBef>
                <a:spcPct val="0"/>
              </a:spcBef>
            </a:pPr>
            <a:r>
              <a:rPr lang="en-US" sz="700" dirty="0">
                <a:solidFill>
                  <a:srgbClr val="000000"/>
                </a:solidFill>
                <a:latin typeface="Arial" charset="0"/>
                <a:ea typeface="Arial" charset="0"/>
                <a:cs typeface="Arial" charset="0"/>
              </a:rPr>
              <a:t>Students should also:</a:t>
            </a:r>
            <a:endParaRPr lang="en-US" sz="700" b="1" dirty="0">
              <a:solidFill>
                <a:srgbClr val="000000"/>
              </a:solidFill>
              <a:latin typeface="Arial" charset="0"/>
              <a:ea typeface="Arial" charset="0"/>
              <a:cs typeface="Arial" charset="0"/>
            </a:endParaRPr>
          </a:p>
          <a:p>
            <a:pPr>
              <a:spcBef>
                <a:spcPct val="20000"/>
              </a:spcBef>
              <a:spcAft>
                <a:spcPts val="582"/>
              </a:spcAft>
              <a:buClr>
                <a:srgbClr val="4F81BD"/>
              </a:buClr>
              <a:buSzPct val="65000"/>
              <a:buFont typeface="Wingdings" charset="2"/>
              <a:buChar char="n"/>
            </a:pPr>
            <a:r>
              <a:rPr lang="en-US" sz="700" dirty="0">
                <a:solidFill>
                  <a:srgbClr val="000000"/>
                </a:solidFill>
                <a:latin typeface="Arial" charset="0"/>
                <a:ea typeface="Arial" charset="0"/>
                <a:cs typeface="Arial" charset="0"/>
              </a:rPr>
              <a:t>apply for all private scholarships for which they may be eligible</a:t>
            </a:r>
          </a:p>
          <a:p>
            <a:pPr marL="568813" lvl="1" indent="-116277">
              <a:spcBef>
                <a:spcPct val="20000"/>
              </a:spcBef>
              <a:spcAft>
                <a:spcPts val="582"/>
              </a:spcAft>
              <a:buClr>
                <a:srgbClr val="4F81BD"/>
              </a:buClr>
              <a:buSzPct val="65000"/>
              <a:buFont typeface="Wingdings" charset="2"/>
              <a:buChar char="n"/>
            </a:pPr>
            <a:r>
              <a:rPr lang="en-US" sz="700" dirty="0">
                <a:solidFill>
                  <a:srgbClr val="000000"/>
                </a:solidFill>
                <a:latin typeface="Arial" charset="0"/>
                <a:ea typeface="Arial" charset="0"/>
                <a:cs typeface="Arial" charset="0"/>
              </a:rPr>
              <a:t>For a list of scholarships for undocumented students, go to:</a:t>
            </a:r>
            <a:r>
              <a:rPr lang="en-US" sz="700" b="1" dirty="0">
                <a:solidFill>
                  <a:srgbClr val="000000"/>
                </a:solidFill>
                <a:latin typeface="Arial" charset="0"/>
                <a:ea typeface="Arial" charset="0"/>
                <a:cs typeface="Arial" charset="0"/>
              </a:rPr>
              <a:t>                                               </a:t>
            </a:r>
          </a:p>
          <a:p>
            <a:pPr marL="1099915" lvl="2" indent="-219983">
              <a:spcBef>
                <a:spcPct val="0"/>
              </a:spcBef>
            </a:pPr>
            <a:r>
              <a:rPr lang="en-US" sz="800" b="1" dirty="0" err="1">
                <a:solidFill>
                  <a:srgbClr val="000000"/>
                </a:solidFill>
                <a:latin typeface="Arial" charset="0"/>
                <a:ea typeface="Arial" charset="0"/>
                <a:cs typeface="Arial" charset="0"/>
              </a:rPr>
              <a:t>www.latinocollegedollars.org</a:t>
            </a:r>
            <a:endParaRPr lang="en-US" sz="800" b="1" dirty="0">
              <a:solidFill>
                <a:srgbClr val="000000"/>
              </a:solidFill>
              <a:latin typeface="Arial" charset="0"/>
              <a:ea typeface="Arial" charset="0"/>
              <a:cs typeface="Arial" charset="0"/>
            </a:endParaRPr>
          </a:p>
          <a:p>
            <a:pPr marL="1099915" lvl="2" indent="-219983">
              <a:spcBef>
                <a:spcPct val="0"/>
              </a:spcBef>
            </a:pPr>
            <a:r>
              <a:rPr lang="en-US" sz="800" dirty="0">
                <a:solidFill>
                  <a:srgbClr val="000000"/>
                </a:solidFill>
                <a:latin typeface="Arial" charset="0"/>
                <a:ea typeface="Arial" charset="0"/>
                <a:cs typeface="Arial" charset="0"/>
              </a:rPr>
              <a:t>or</a:t>
            </a:r>
          </a:p>
          <a:p>
            <a:pPr marL="1099915" lvl="2" indent="-219983">
              <a:spcBef>
                <a:spcPct val="0"/>
              </a:spcBef>
            </a:pPr>
            <a:r>
              <a:rPr lang="en-US" sz="800" b="1" dirty="0" err="1">
                <a:solidFill>
                  <a:srgbClr val="000000"/>
                </a:solidFill>
                <a:latin typeface="Arial" charset="0"/>
                <a:ea typeface="Arial" charset="0"/>
                <a:cs typeface="Arial" charset="0"/>
              </a:rPr>
              <a:t>www.finaid.org/otheraid/undocumented.phtml</a:t>
            </a:r>
            <a:endParaRPr lang="en-US" sz="700" dirty="0">
              <a:solidFill>
                <a:srgbClr val="000000"/>
              </a:solidFill>
              <a:latin typeface="Arial" charset="0"/>
              <a:ea typeface="Arial" charset="0"/>
              <a:cs typeface="Arial" charset="0"/>
            </a:endParaRPr>
          </a:p>
          <a:p>
            <a:pPr marL="568813" lvl="1" indent="-116277">
              <a:spcBef>
                <a:spcPct val="20000"/>
              </a:spcBef>
              <a:spcAft>
                <a:spcPts val="582"/>
              </a:spcAft>
              <a:buClr>
                <a:srgbClr val="4F81BD"/>
              </a:buClr>
              <a:buSzPct val="65000"/>
              <a:buFont typeface="Wingdings" charset="2"/>
              <a:buChar char="n"/>
            </a:pPr>
            <a:r>
              <a:rPr lang="en-US" sz="700" dirty="0">
                <a:solidFill>
                  <a:srgbClr val="000000"/>
                </a:solidFill>
                <a:latin typeface="Arial" charset="0"/>
                <a:ea typeface="Arial" charset="0"/>
                <a:cs typeface="Arial" charset="0"/>
              </a:rPr>
              <a:t>Watch for changes in federal and state laws regarding the eligibility of undocumented students.</a:t>
            </a:r>
          </a:p>
          <a:p>
            <a:pPr marL="568813" lvl="1" indent="-116277">
              <a:spcBef>
                <a:spcPct val="20000"/>
              </a:spcBef>
              <a:spcAft>
                <a:spcPts val="582"/>
              </a:spcAft>
              <a:buClr>
                <a:srgbClr val="4F81BD"/>
              </a:buClr>
              <a:buSzPct val="65000"/>
              <a:buFont typeface="Wingdings" charset="2"/>
              <a:buChar char="n"/>
            </a:pPr>
            <a:r>
              <a:rPr lang="en-US" sz="700" dirty="0">
                <a:solidFill>
                  <a:srgbClr val="000000"/>
                </a:solidFill>
                <a:latin typeface="Arial" charset="0"/>
                <a:ea typeface="Arial" charset="0"/>
                <a:cs typeface="Arial" charset="0"/>
              </a:rPr>
              <a:t>If parents have younger children, they should start inquiring in elementary, middle or high school to see if it is possible for the students to become permanent residents.</a:t>
            </a:r>
          </a:p>
          <a:p>
            <a:pPr eaLnBrk="1" hangingPunct="1">
              <a:spcBef>
                <a:spcPct val="0"/>
              </a:spcBef>
            </a:pPr>
            <a:endParaRPr lang="en-US" sz="700" dirty="0">
              <a:solidFill>
                <a:srgbClr val="000000"/>
              </a:solidFill>
              <a:latin typeface="Arial" charset="0"/>
              <a:ea typeface="Arial" charset="0"/>
              <a:cs typeface="Arial" charset="0"/>
            </a:endParaRPr>
          </a:p>
          <a:p>
            <a:pPr eaLnBrk="1" hangingPunct="1">
              <a:spcBef>
                <a:spcPct val="0"/>
              </a:spcBef>
            </a:pPr>
            <a:r>
              <a:rPr lang="en-US" sz="700" dirty="0">
                <a:solidFill>
                  <a:srgbClr val="000000"/>
                </a:solidFill>
                <a:latin typeface="Arial" charset="0"/>
                <a:ea typeface="Arial" charset="0"/>
                <a:cs typeface="Arial" charset="0"/>
              </a:rPr>
              <a:t>For more information, contact the Mexican American Legal Defense and Education Fund (MALDEF): </a:t>
            </a:r>
            <a:r>
              <a:rPr lang="en-US" sz="800" dirty="0">
                <a:solidFill>
                  <a:srgbClr val="000000"/>
                </a:solidFill>
                <a:latin typeface="Arial" charset="0"/>
                <a:ea typeface="Arial" charset="0"/>
                <a:cs typeface="Arial" charset="0"/>
              </a:rPr>
              <a:t> </a:t>
            </a:r>
            <a:r>
              <a:rPr lang="en-US" sz="800" b="1" dirty="0">
                <a:solidFill>
                  <a:srgbClr val="000000"/>
                </a:solidFill>
                <a:latin typeface="Arial" charset="0"/>
                <a:ea typeface="Arial" charset="0"/>
                <a:cs typeface="Arial" charset="0"/>
              </a:rPr>
              <a:t>call (213) 629-2512</a:t>
            </a:r>
          </a:p>
          <a:p>
            <a:pPr eaLnBrk="1" hangingPunct="1">
              <a:lnSpc>
                <a:spcPct val="90000"/>
              </a:lnSpc>
              <a:spcBef>
                <a:spcPct val="0"/>
              </a:spcBef>
            </a:pPr>
            <a:r>
              <a:rPr lang="en-US" sz="700" dirty="0">
                <a:solidFill>
                  <a:srgbClr val="000000"/>
                </a:solidFill>
                <a:latin typeface="Arial" charset="0"/>
                <a:ea typeface="Arial" charset="0"/>
                <a:cs typeface="Arial" charset="0"/>
              </a:rPr>
              <a:t>	</a:t>
            </a:r>
          </a:p>
          <a:p>
            <a:pPr marL="1099915" lvl="2" indent="-219983">
              <a:lnSpc>
                <a:spcPct val="85000"/>
              </a:lnSpc>
              <a:spcBef>
                <a:spcPct val="40000"/>
              </a:spcBef>
              <a:buBlip>
                <a:blip r:embed="rId3"/>
              </a:buBlip>
            </a:pPr>
            <a:endParaRPr lang="en-US" sz="700" b="1" dirty="0">
              <a:solidFill>
                <a:srgbClr val="000000"/>
              </a:solidFill>
              <a:latin typeface="Arial" charset="0"/>
              <a:ea typeface="Arial" charset="0"/>
              <a:cs typeface="Arial" charset="0"/>
            </a:endParaRPr>
          </a:p>
          <a:p>
            <a:pPr marL="568813" lvl="1" indent="-116277">
              <a:lnSpc>
                <a:spcPct val="90000"/>
              </a:lnSpc>
              <a:spcBef>
                <a:spcPct val="0"/>
              </a:spcBef>
            </a:pPr>
            <a:endParaRPr lang="en-US" sz="700" b="1" dirty="0">
              <a:solidFill>
                <a:srgbClr val="0000CC"/>
              </a:solidFill>
              <a:latin typeface="Arial" charset="0"/>
              <a:ea typeface="Arial" charset="0"/>
              <a:cs typeface="Arial" charset="0"/>
            </a:endParaRPr>
          </a:p>
          <a:p>
            <a:pPr marL="568813" lvl="1" indent="-116277">
              <a:lnSpc>
                <a:spcPct val="90000"/>
              </a:lnSpc>
              <a:spcBef>
                <a:spcPct val="0"/>
              </a:spcBef>
            </a:pPr>
            <a:endParaRPr lang="en-US" sz="700" b="1" dirty="0">
              <a:solidFill>
                <a:srgbClr val="000000"/>
              </a:solidFill>
              <a:latin typeface="Arial" charset="0"/>
              <a:ea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a:defRPr/>
            </a:pPr>
            <a:r>
              <a:rPr lang="en-US" kern="0" dirty="0">
                <a:latin typeface="Arial" pitchFamily="34" charset="0"/>
                <a:cs typeface="Arial" pitchFamily="34" charset="0"/>
              </a:rPr>
              <a:t>Assembly Bill 540 (Firebaugh, 2001) created the first state authorized benefit for undocumented students </a:t>
            </a:r>
            <a:endParaRPr lang="en-US" dirty="0"/>
          </a:p>
        </p:txBody>
      </p:sp>
      <p:sp>
        <p:nvSpPr>
          <p:cNvPr id="3994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US" smtClean="0"/>
          </a:p>
        </p:txBody>
      </p:sp>
      <p:sp>
        <p:nvSpPr>
          <p:cNvPr id="39941"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WACAC</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E9474099-F0DA-4AA3-9D5D-B0966CD17D3E}" type="slidenum">
              <a:rPr lang="en-US" b="0"/>
              <a:pPr/>
              <a:t>15</a:t>
            </a:fld>
            <a:endParaRPr lang="en-US" b="0" dirty="0"/>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xfrm>
            <a:off x="545551" y="4182667"/>
            <a:ext cx="5996324" cy="4879777"/>
          </a:xfrm>
          <a:noFill/>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noAutofit/>
          </a:bodyPr>
          <a:lstStyle/>
          <a:p>
            <a:pPr>
              <a:lnSpc>
                <a:spcPts val="1426"/>
              </a:lnSpc>
              <a:spcAft>
                <a:spcPts val="306"/>
              </a:spcAft>
            </a:pPr>
            <a:r>
              <a:rPr lang="en-US" b="1" dirty="0" smtClean="0">
                <a:latin typeface="Arial" pitchFamily="34" charset="0"/>
                <a:ea typeface="ＭＳ Ｐゴシック" pitchFamily="34" charset="-128"/>
                <a:cs typeface="Arial" pitchFamily="34" charset="0"/>
              </a:rPr>
              <a:t>FAFSA on the Web (FOTW)</a:t>
            </a:r>
          </a:p>
          <a:p>
            <a:pPr>
              <a:lnSpc>
                <a:spcPts val="1426"/>
              </a:lnSpc>
            </a:pPr>
            <a:r>
              <a:rPr lang="en-US" sz="1100" dirty="0">
                <a:latin typeface="Arial" pitchFamily="34" charset="0"/>
                <a:ea typeface="ＭＳ Ｐゴシック" pitchFamily="34" charset="-128"/>
                <a:cs typeface="Arial" pitchFamily="34" charset="0"/>
              </a:rPr>
              <a:t>The primary benefit of using FAFSA on the Web (FOTW) is that the processing time is significantly reduced.  Students and schools receive a response from the federal processor more quickly, which in turn assists schools in preparing a more timely notification of eligibility for financial aid.  (This is a definite advantage if the student is trying to decide between two or more schools.)</a:t>
            </a:r>
          </a:p>
          <a:p>
            <a:pPr>
              <a:lnSpc>
                <a:spcPts val="1426"/>
              </a:lnSpc>
            </a:pPr>
            <a:r>
              <a:rPr lang="en-US" sz="1100" dirty="0">
                <a:latin typeface="Arial" pitchFamily="34" charset="0"/>
                <a:ea typeface="ＭＳ Ｐゴシック" pitchFamily="34" charset="-128"/>
                <a:cs typeface="Arial" pitchFamily="34" charset="0"/>
              </a:rPr>
              <a:t>Other benefits are:</a:t>
            </a:r>
          </a:p>
          <a:p>
            <a:pPr marL="240932" lvl="1">
              <a:lnSpc>
                <a:spcPts val="1426"/>
              </a:lnSpc>
            </a:pPr>
            <a:r>
              <a:rPr lang="en-US" sz="1100" dirty="0">
                <a:latin typeface="Arial" pitchFamily="34" charset="0"/>
                <a:ea typeface="ＭＳ Ｐゴシック" pitchFamily="34" charset="-128"/>
                <a:cs typeface="Arial" pitchFamily="34" charset="0"/>
              </a:rPr>
              <a:t>- Fewer errors on the form.  Built-in edit checks will not allow the family to go to the next section if something is left incomplete in a prior section. Before submitting the FOTW, the program will do a final review of the entire application, checking for missing and/or conflicting information.</a:t>
            </a:r>
          </a:p>
          <a:p>
            <a:pPr marL="240932" lvl="1">
              <a:lnSpc>
                <a:spcPts val="1426"/>
              </a:lnSpc>
            </a:pPr>
            <a:r>
              <a:rPr lang="en-US" sz="1100" dirty="0">
                <a:latin typeface="Arial" pitchFamily="34" charset="0"/>
                <a:ea typeface="ＭＳ Ｐゴシック" pitchFamily="34" charset="-128"/>
                <a:cs typeface="Arial" pitchFamily="34" charset="0"/>
              </a:rPr>
              <a:t>- Thanks to skip-logic, there are fewer questions to complete. This means that the student will not be asked questions that do not apply. (Example: unmarried students will not be asked questions about a spouse.)</a:t>
            </a:r>
          </a:p>
          <a:p>
            <a:pPr marL="240932" lvl="1">
              <a:lnSpc>
                <a:spcPts val="1426"/>
              </a:lnSpc>
            </a:pPr>
            <a:r>
              <a:rPr lang="en-US" sz="1100" dirty="0" smtClean="0">
                <a:latin typeface="Arial" pitchFamily="34" charset="0"/>
                <a:ea typeface="ＭＳ Ｐゴシック" pitchFamily="34" charset="-128"/>
                <a:cs typeface="Arial" pitchFamily="34" charset="0"/>
              </a:rPr>
              <a:t>- In </a:t>
            </a:r>
            <a:r>
              <a:rPr lang="en-US" sz="1100" dirty="0">
                <a:latin typeface="Arial" pitchFamily="34" charset="0"/>
                <a:ea typeface="ＭＳ Ｐゴシック" pitchFamily="34" charset="-128"/>
                <a:cs typeface="Arial" pitchFamily="34" charset="0"/>
              </a:rPr>
              <a:t>many cases, drop down boxes are provided so the family can choose from a selection of responses.</a:t>
            </a:r>
          </a:p>
          <a:p>
            <a:pPr marL="240932" lvl="1">
              <a:lnSpc>
                <a:spcPts val="1426"/>
              </a:lnSpc>
            </a:pPr>
            <a:r>
              <a:rPr lang="en-US" sz="1100" dirty="0">
                <a:latin typeface="Arial" pitchFamily="34" charset="0"/>
                <a:ea typeface="ＭＳ Ｐゴシック" pitchFamily="34" charset="-128"/>
                <a:cs typeface="Arial" pitchFamily="34" charset="0"/>
              </a:rPr>
              <a:t>- Families who have submitted their </a:t>
            </a:r>
            <a:r>
              <a:rPr lang="en-US" sz="1100" dirty="0" smtClean="0">
                <a:latin typeface="Arial" pitchFamily="34" charset="0"/>
                <a:ea typeface="ＭＳ Ｐゴシック" pitchFamily="34" charset="-128"/>
                <a:cs typeface="Arial" pitchFamily="34" charset="0"/>
              </a:rPr>
              <a:t>2014 </a:t>
            </a:r>
            <a:r>
              <a:rPr lang="en-US" sz="1100" dirty="0">
                <a:latin typeface="Arial" pitchFamily="34" charset="0"/>
                <a:ea typeface="ＭＳ Ｐゴシック" pitchFamily="34" charset="-128"/>
                <a:cs typeface="Arial" pitchFamily="34" charset="0"/>
              </a:rPr>
              <a:t>federal income tax returns may be able to transfer IRS data directly to the FOTW.  </a:t>
            </a:r>
          </a:p>
          <a:p>
            <a:pPr marL="240932" lvl="1">
              <a:lnSpc>
                <a:spcPts val="1426"/>
              </a:lnSpc>
            </a:pPr>
            <a:r>
              <a:rPr lang="en-US" sz="1100" dirty="0">
                <a:latin typeface="Arial" pitchFamily="34" charset="0"/>
                <a:ea typeface="ＭＳ Ｐゴシック" pitchFamily="34" charset="-128"/>
                <a:cs typeface="Arial" pitchFamily="34" charset="0"/>
              </a:rPr>
              <a:t> - As soon as the FOTW is submitted, a Confirmation page can be printed to instantly verify that the application has been submitted.  This page will contain a Confirmation Stamp showing the date and time that the  FOTW was successfully submitted.</a:t>
            </a:r>
          </a:p>
          <a:p>
            <a:pPr>
              <a:lnSpc>
                <a:spcPts val="1426"/>
              </a:lnSpc>
            </a:pPr>
            <a:r>
              <a:rPr lang="en-US" sz="1100" dirty="0">
                <a:latin typeface="Arial" pitchFamily="34" charset="0"/>
                <a:ea typeface="ＭＳ Ｐゴシック" pitchFamily="34" charset="-128"/>
                <a:cs typeface="Arial" pitchFamily="34" charset="0"/>
              </a:rPr>
              <a:t>To take full advantage of the FAFSA on the Web, remember that both the student and one of his or her custodial parents must have a federal PIN to electronically sign the FOTW.</a:t>
            </a:r>
          </a:p>
          <a:p>
            <a:pPr>
              <a:lnSpc>
                <a:spcPts val="1426"/>
              </a:lnSpc>
            </a:pPr>
            <a:endParaRPr lang="en-US" sz="1100" dirty="0">
              <a:latin typeface="Arial" pitchFamily="34" charset="0"/>
              <a:ea typeface="ＭＳ Ｐゴシック" pitchFamily="34" charset="-128"/>
              <a:cs typeface="Arial" pitchFamily="34" charset="0"/>
            </a:endParaRPr>
          </a:p>
          <a:p>
            <a:pPr>
              <a:lnSpc>
                <a:spcPts val="1426"/>
              </a:lnSpc>
            </a:pPr>
            <a:r>
              <a:rPr lang="en-US" sz="1100" dirty="0">
                <a:latin typeface="Arial" pitchFamily="34" charset="0"/>
                <a:ea typeface="ＭＳ Ｐゴシック" pitchFamily="34" charset="-128"/>
                <a:cs typeface="Arial" pitchFamily="34" charset="0"/>
              </a:rPr>
              <a:t>NOTE: For the remainder of this presentation, the terms FAFSA and FAFSA on the Web (FOTW) will be used interchangeably.</a:t>
            </a:r>
          </a:p>
          <a:p>
            <a:pPr>
              <a:lnSpc>
                <a:spcPts val="1426"/>
              </a:lnSpc>
            </a:pPr>
            <a:endParaRPr lang="en-US" sz="1100" dirty="0">
              <a:latin typeface="Arial" pitchFamily="34" charset="0"/>
              <a:ea typeface="ＭＳ Ｐゴシック" pitchFamily="34" charset="-128"/>
              <a:cs typeface="Arial"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52165360"/>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93C2C41C-8C82-45B6-A9B7-EC0432C9E45A}" type="slidenum">
              <a:rPr lang="en-US" b="0">
                <a:latin typeface="Calibri" panose="020F0502020204030204" pitchFamily="34" charset="0"/>
              </a:rPr>
              <a:pPr/>
              <a:t>16</a:t>
            </a:fld>
            <a:endParaRPr lang="en-US" b="0" dirty="0">
              <a:latin typeface="Calibri" panose="020F0502020204030204" pitchFamily="34" charset="0"/>
            </a:endParaRPr>
          </a:p>
        </p:txBody>
      </p:sp>
      <p:sp>
        <p:nvSpPr>
          <p:cNvPr id="109572" name="Rectangle 2"/>
          <p:cNvSpPr>
            <a:spLocks noGrp="1" noRot="1" noChangeAspect="1" noChangeArrowheads="1" noTextEdit="1"/>
          </p:cNvSpPr>
          <p:nvPr>
            <p:ph type="sldImg"/>
          </p:nvPr>
        </p:nvSpPr>
        <p:spPr>
          <a:xfrm>
            <a:off x="1738313" y="307975"/>
            <a:ext cx="3497262" cy="2624138"/>
          </a:xfrm>
          <a:ln cap="flat"/>
        </p:spPr>
      </p:sp>
      <p:sp>
        <p:nvSpPr>
          <p:cNvPr id="109573" name="Rectangle 3"/>
          <p:cNvSpPr>
            <a:spLocks noGrp="1" noChangeArrowheads="1"/>
          </p:cNvSpPr>
          <p:nvPr>
            <p:ph type="body" idx="1"/>
          </p:nvPr>
        </p:nvSpPr>
        <p:spPr>
          <a:xfrm>
            <a:off x="778757" y="3259549"/>
            <a:ext cx="5763116" cy="5826340"/>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p>
            <a:pPr eaLnBrk="1" hangingPunct="1"/>
            <a:r>
              <a:rPr lang="en-US" b="1" dirty="0" smtClean="0">
                <a:latin typeface="Arial" charset="0"/>
                <a:ea typeface="ＭＳ Ｐゴシック" pitchFamily="34" charset="-128"/>
              </a:rPr>
              <a:t>Student Name</a:t>
            </a:r>
            <a:endParaRPr lang="en-US" dirty="0" smtClean="0">
              <a:latin typeface="Arial" charset="0"/>
              <a:ea typeface="ＭＳ Ｐゴシック" pitchFamily="34" charset="-128"/>
            </a:endParaRPr>
          </a:p>
          <a:p>
            <a:pPr eaLnBrk="1" hangingPunct="1"/>
            <a:endParaRPr lang="en-US" dirty="0">
              <a:latin typeface="Arial" charset="0"/>
              <a:ea typeface="ＭＳ Ｐゴシック" pitchFamily="34" charset="-128"/>
            </a:endParaRPr>
          </a:p>
          <a:p>
            <a:pPr eaLnBrk="1" hangingPunct="1"/>
            <a:r>
              <a:rPr lang="en-US" dirty="0" smtClean="0">
                <a:latin typeface="Arial" charset="0"/>
                <a:ea typeface="ＭＳ Ｐゴシック" pitchFamily="34" charset="-128"/>
              </a:rPr>
              <a:t>It is important to list the student’s name exactly as it is shown on the student’s Social Security card.  The  FOTW will ask for the student’s first and last name.  For example: report Susan Jones, not Suzie Jones, if Susan is the student’s first name on the Social Security card. </a:t>
            </a:r>
          </a:p>
          <a:p>
            <a:pPr eaLnBrk="1" hangingPunct="1"/>
            <a:endParaRPr lang="en-US" dirty="0" smtClean="0">
              <a:latin typeface="Arial" charset="0"/>
              <a:ea typeface="ＭＳ Ｐゴシック" pitchFamily="34"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9601784"/>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9868" y="4420704"/>
            <a:ext cx="5607050" cy="4182666"/>
          </a:xfrm>
        </p:spPr>
        <p:txBody>
          <a:bodyPr>
            <a:normAutofit/>
          </a:bodyPr>
          <a:lstStyle/>
          <a:p>
            <a:r>
              <a:rPr lang="en-US" b="1" dirty="0" smtClean="0">
                <a:latin typeface="Arial" panose="020B0604020202020204" pitchFamily="34" charset="0"/>
                <a:cs typeface="Arial" panose="020B0604020202020204" pitchFamily="34" charset="0"/>
              </a:rPr>
              <a:t>Create a Password</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Creating a Password for the FAFSA is important because it will be needed if the student wants to return to the FAFSA to make changes/corrections or if he/she was not able to complete the FAFSA in one sitting.</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4F7C1AA-E7FB-4A72-B313-88B65E5D5A98}" type="slidenum">
              <a:rPr lang="en-US" smtClean="0"/>
              <a:pPr/>
              <a:t>17</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20243380"/>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5E6E342-3CEE-1841-851C-E92D94A70A8C}" type="slidenum">
              <a:rPr lang="en-US"/>
              <a:pPr/>
              <a:t>18</a:t>
            </a:fld>
            <a:endParaRPr lang="en-US"/>
          </a:p>
        </p:txBody>
      </p:sp>
      <p:sp>
        <p:nvSpPr>
          <p:cNvPr id="66563" name="Rectangle 7"/>
          <p:cNvSpPr txBox="1">
            <a:spLocks noGrp="1" noChangeArrowheads="1"/>
          </p:cNvSpPr>
          <p:nvPr/>
        </p:nvSpPr>
        <p:spPr bwMode="auto">
          <a:xfrm>
            <a:off x="3972919" y="8828265"/>
            <a:ext cx="3035894" cy="466548"/>
          </a:xfrm>
          <a:prstGeom prst="rect">
            <a:avLst/>
          </a:prstGeom>
          <a:noFill/>
          <a:ln w="9525">
            <a:noFill/>
            <a:miter lim="800000"/>
            <a:headEnd/>
            <a:tailEnd/>
          </a:ln>
        </p:spPr>
        <p:txBody>
          <a:bodyPr lIns="19084" tIns="0" rIns="19084" bIns="0" anchor="b">
            <a:prstTxWarp prst="textNoShape">
              <a:avLst/>
            </a:prstTxWarp>
          </a:bodyPr>
          <a:lstStyle/>
          <a:p>
            <a:pPr algn="r" eaLnBrk="0" hangingPunct="0"/>
            <a:fld id="{0A2E814C-898D-5747-A79F-FC67D4F6095C}" type="slidenum">
              <a:rPr lang="en-US"/>
              <a:pPr algn="r" eaLnBrk="0" hangingPunct="0"/>
              <a:t>18</a:t>
            </a:fld>
            <a:endParaRPr lang="en-US" dirty="0"/>
          </a:p>
        </p:txBody>
      </p:sp>
      <p:sp>
        <p:nvSpPr>
          <p:cNvPr id="66564" name="Rectangle 2"/>
          <p:cNvSpPr>
            <a:spLocks noGrp="1" noRot="1" noChangeAspect="1" noChangeArrowheads="1" noTextEdit="1"/>
          </p:cNvSpPr>
          <p:nvPr>
            <p:ph type="sldImg"/>
          </p:nvPr>
        </p:nvSpPr>
        <p:spPr>
          <a:xfrm>
            <a:off x="1998663" y="254000"/>
            <a:ext cx="2890837" cy="2166938"/>
          </a:xfrm>
          <a:ln/>
        </p:spPr>
      </p:sp>
      <p:sp>
        <p:nvSpPr>
          <p:cNvPr id="66565" name="Rectangle 3"/>
          <p:cNvSpPr>
            <a:spLocks noGrp="1" noChangeArrowheads="1"/>
          </p:cNvSpPr>
          <p:nvPr>
            <p:ph type="body" idx="1"/>
          </p:nvPr>
        </p:nvSpPr>
        <p:spPr>
          <a:xfrm>
            <a:off x="429208" y="2565224"/>
            <a:ext cx="6345350" cy="6256758"/>
          </a:xfrm>
          <a:noFill/>
          <a:ln/>
        </p:spPr>
        <p:txBody>
          <a:bodyPr/>
          <a:lstStyle/>
          <a:p>
            <a:pPr eaLnBrk="1" hangingPunct="1"/>
            <a:endParaRPr lang="en-US" sz="400" dirty="0">
              <a:latin typeface="Arial" charset="0"/>
            </a:endParaRPr>
          </a:p>
          <a:p>
            <a:pPr eaLnBrk="1" hangingPunct="1"/>
            <a:r>
              <a:rPr lang="en-US" b="1" dirty="0">
                <a:latin typeface="Arial" charset="0"/>
              </a:rPr>
              <a:t>NOTE TO PRESENTERS:</a:t>
            </a:r>
            <a:r>
              <a:rPr lang="en-US" dirty="0">
                <a:latin typeface="Arial" charset="0"/>
              </a:rPr>
              <a:t> At this point, read each of the dependency statements in Section 3 individually.</a:t>
            </a:r>
          </a:p>
          <a:p>
            <a:pPr eaLnBrk="1" hangingPunct="1"/>
            <a:endParaRPr lang="en-US" dirty="0">
              <a:latin typeface="Arial" charset="0"/>
            </a:endParaRPr>
          </a:p>
          <a:p>
            <a:pPr eaLnBrk="1" hangingPunct="1"/>
            <a:r>
              <a:rPr lang="en-US" dirty="0">
                <a:latin typeface="Arial" charset="0"/>
              </a:rPr>
              <a:t>Homeless students are automatically considered to be independent.  If you are working with any school homeless liaisons or homeless shelter staff, you should refer them to the National Association for the Education of Homeless Children and Youth web site </a:t>
            </a:r>
          </a:p>
          <a:p>
            <a:pPr algn="ctr" eaLnBrk="1" hangingPunct="1"/>
            <a:r>
              <a:rPr lang="en-US" sz="1400" b="1" dirty="0" err="1">
                <a:latin typeface="Arial" charset="0"/>
              </a:rPr>
              <a:t>www.naehcy.org/dl/uy_fafsa_verif.doc</a:t>
            </a:r>
            <a:r>
              <a:rPr lang="en-US" b="1" dirty="0">
                <a:latin typeface="Arial" charset="0"/>
              </a:rPr>
              <a:t> </a:t>
            </a:r>
          </a:p>
          <a:p>
            <a:pPr eaLnBrk="1" hangingPunct="1"/>
            <a:r>
              <a:rPr lang="en-US" dirty="0">
                <a:latin typeface="Arial" charset="0"/>
              </a:rPr>
              <a:t>for a special form they may want to use to verify a student’s homeless status.  Colleges and universities may also require such documentation.</a:t>
            </a:r>
          </a:p>
          <a:p>
            <a:pPr eaLnBrk="1" hangingPunct="1"/>
            <a:endParaRPr lang="en-US" sz="400" dirty="0">
              <a:latin typeface="Arial" charset="0"/>
            </a:endParaRPr>
          </a:p>
          <a:p>
            <a:pPr eaLnBrk="1" hangingPunct="1">
              <a:spcBef>
                <a:spcPct val="50000"/>
              </a:spcBef>
              <a:buClr>
                <a:schemeClr val="tx1"/>
              </a:buClr>
            </a:pPr>
            <a:r>
              <a:rPr lang="en-US" dirty="0">
                <a:latin typeface="Arial" charset="0"/>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8524F6C4-96E5-4C1C-B475-75027A1A5244}" type="slidenum">
              <a:rPr lang="en-US" b="0"/>
              <a:pPr/>
              <a:t>19</a:t>
            </a:fld>
            <a:endParaRPr lang="en-US" b="0" dirty="0"/>
          </a:p>
        </p:txBody>
      </p:sp>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xfrm>
            <a:off x="778757" y="4342606"/>
            <a:ext cx="5763116" cy="4415036"/>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noAutofit/>
          </a:bodyPr>
          <a:lstStyle/>
          <a:p>
            <a:r>
              <a:rPr lang="en-US" sz="1100" b="1" dirty="0" smtClean="0">
                <a:latin typeface="Arial" charset="0"/>
                <a:ea typeface="ＭＳ Ｐゴシック" pitchFamily="34" charset="-128"/>
              </a:rPr>
              <a:t>Who is Considered a Parent</a:t>
            </a:r>
          </a:p>
          <a:p>
            <a:r>
              <a:rPr lang="en-US" sz="1000" dirty="0" smtClean="0">
                <a:latin typeface="Arial" charset="0"/>
                <a:ea typeface="ＭＳ Ｐゴシック" pitchFamily="34" charset="-128"/>
              </a:rPr>
              <a:t>Before </a:t>
            </a:r>
            <a:r>
              <a:rPr lang="en-US" sz="1000" dirty="0">
                <a:latin typeface="Arial" charset="0"/>
                <a:ea typeface="ＭＳ Ｐゴシック" pitchFamily="34" charset="-128"/>
              </a:rPr>
              <a:t>starting this section, listen carefully to help determine who is considered a parent in this section. Students and their parents must answer all the questions in Section 4 as of the date they complete and submit the FOTW.  These instructions apply even if you do not live with your legal parents but are still required to provide parental information on your 2015-2016 FAFSA</a:t>
            </a:r>
            <a:r>
              <a:rPr lang="en-US" sz="1000" dirty="0" smtClean="0">
                <a:latin typeface="Arial" charset="0"/>
                <a:ea typeface="ＭＳ Ｐゴシック" pitchFamily="34" charset="-128"/>
              </a:rPr>
              <a:t>.</a:t>
            </a:r>
            <a:endParaRPr lang="en-US" sz="1000" dirty="0">
              <a:latin typeface="Arial" charset="0"/>
              <a:ea typeface="ＭＳ Ｐゴシック" pitchFamily="34" charset="-128"/>
            </a:endParaRPr>
          </a:p>
          <a:p>
            <a:r>
              <a:rPr lang="en-US" sz="1000" dirty="0">
                <a:latin typeface="Arial" charset="0"/>
                <a:ea typeface="ＭＳ Ｐゴシック" pitchFamily="34" charset="-128"/>
              </a:rPr>
              <a:t>- If the biological or adoptive parents are both living and married to each other, answer the questions about both of them. This includes same-sex parents and all unmarried parents living in the same household.</a:t>
            </a:r>
          </a:p>
          <a:p>
            <a:r>
              <a:rPr lang="en-US" sz="1000" dirty="0">
                <a:latin typeface="Arial" charset="0"/>
                <a:ea typeface="ＭＳ Ｐゴシック" pitchFamily="34" charset="-128"/>
              </a:rPr>
              <a:t>- If the parent is widowed or single (that is, never married), answer the questions about that parent. </a:t>
            </a:r>
          </a:p>
          <a:p>
            <a:r>
              <a:rPr lang="en-US" sz="1000" dirty="0">
                <a:latin typeface="Arial" charset="0"/>
                <a:ea typeface="ＭＳ Ｐゴシック" pitchFamily="34" charset="-128"/>
              </a:rPr>
              <a:t>If the widowed or divorced parent is remarried as of the day the FAFSA is submitted, answer the questions about that parent </a:t>
            </a:r>
            <a:r>
              <a:rPr lang="en-US" sz="1000" b="1" dirty="0">
                <a:latin typeface="Arial" charset="0"/>
                <a:ea typeface="ＭＳ Ｐゴシック" pitchFamily="34" charset="-128"/>
              </a:rPr>
              <a:t>and</a:t>
            </a:r>
            <a:r>
              <a:rPr lang="en-US" sz="1000" dirty="0">
                <a:latin typeface="Arial" charset="0"/>
                <a:ea typeface="ＭＳ Ｐゴシック" pitchFamily="34" charset="-128"/>
              </a:rPr>
              <a:t> the person to whom the parent is married (the student’s stepparent).</a:t>
            </a:r>
          </a:p>
          <a:p>
            <a:r>
              <a:rPr lang="en-US" sz="1000" dirty="0">
                <a:latin typeface="Arial" charset="0"/>
                <a:ea typeface="ＭＳ Ｐゴシック" pitchFamily="34" charset="-128"/>
              </a:rPr>
              <a:t>- If the parents are divorced or separated, answer the questions about the parent the student lived with more during the past 12 months. If the student lived with both parents equally, submit financial data about the parent who provided the greater amount of support.  If that parent is remarried, include stepparent information.</a:t>
            </a:r>
            <a:endParaRPr lang="en-US" sz="1000" b="1" dirty="0">
              <a:latin typeface="Arial" charset="0"/>
              <a:ea typeface="ＭＳ Ｐゴシック" pitchFamily="34" charset="-128"/>
            </a:endParaRPr>
          </a:p>
          <a:p>
            <a:r>
              <a:rPr lang="en-US" sz="1000" dirty="0">
                <a:latin typeface="Arial" charset="0"/>
                <a:ea typeface="ＭＳ Ｐゴシック" pitchFamily="34" charset="-128"/>
              </a:rPr>
              <a:t>- The term "parent" is not restricted to biological parents. There are instances (such as when a grandparent legally adopts the applicant) in which a person other than a biological parent is treated as a parent, and in these instances, the parental questions on the application must be answered, since they apply to such an individual (or individuals). </a:t>
            </a:r>
          </a:p>
          <a:p>
            <a:r>
              <a:rPr lang="en-US" sz="1000" dirty="0">
                <a:latin typeface="Arial" charset="0"/>
                <a:ea typeface="ＭＳ Ｐゴシック" pitchFamily="34" charset="-128"/>
              </a:rPr>
              <a:t>- An adoptive parent is treated in the same manner as a biological parent on the FAFSA. </a:t>
            </a:r>
          </a:p>
          <a:p>
            <a:pPr marL="171450" indent="-171450">
              <a:buFontTx/>
              <a:buChar char="-"/>
            </a:pPr>
            <a:r>
              <a:rPr lang="en-US" sz="1000" dirty="0" smtClean="0">
                <a:latin typeface="Arial" charset="0"/>
                <a:ea typeface="ＭＳ Ｐゴシック" pitchFamily="34" charset="-128"/>
              </a:rPr>
              <a:t>A </a:t>
            </a:r>
            <a:r>
              <a:rPr lang="en-US" sz="1000" dirty="0">
                <a:latin typeface="Arial" charset="0"/>
                <a:ea typeface="ＭＳ Ｐゴシック" pitchFamily="34" charset="-128"/>
              </a:rPr>
              <a:t>stepparent is also treated in the same manner as a biological parent if the stepparent is married, as of the date of application, to the biological parent whose information will be reported on the FAFSA, or if the stepparent has legally adopted the student. There are no exceptions. Prenuptial agreements do not exempt the stepparent from providing required data on the FAFSA. The stepparent's income information for the entire base year 2014 must be reported even if the parent and stepparent were not married until after the start of </a:t>
            </a:r>
            <a:r>
              <a:rPr lang="en-US" sz="1000" dirty="0" smtClean="0">
                <a:latin typeface="Arial" charset="0"/>
                <a:ea typeface="ＭＳ Ｐゴシック" pitchFamily="34" charset="-128"/>
              </a:rPr>
              <a:t>2015, </a:t>
            </a:r>
            <a:r>
              <a:rPr lang="en-US" sz="1000" dirty="0">
                <a:latin typeface="Arial" charset="0"/>
                <a:ea typeface="ＭＳ Ｐゴシック" pitchFamily="34" charset="-128"/>
              </a:rPr>
              <a:t>but were married prior to the date the FAFSA was submitted</a:t>
            </a:r>
            <a:r>
              <a:rPr lang="en-US" sz="1000" dirty="0" smtClean="0">
                <a:latin typeface="Arial" charset="0"/>
                <a:ea typeface="ＭＳ Ｐゴシック" pitchFamily="34" charset="-128"/>
              </a:rPr>
              <a:t>.</a:t>
            </a:r>
          </a:p>
          <a:p>
            <a:pPr marL="171450" indent="-171450">
              <a:buFontTx/>
              <a:buChar char="-"/>
            </a:pPr>
            <a:endParaRPr lang="en-US" sz="1000" dirty="0">
              <a:latin typeface="Arial" charset="0"/>
              <a:ea typeface="ＭＳ Ｐゴシック" pitchFamily="34" charset="-128"/>
            </a:endParaRPr>
          </a:p>
          <a:p>
            <a:pPr marL="171450" indent="-171450">
              <a:buFontTx/>
              <a:buChar char="-"/>
            </a:pPr>
            <a:endParaRPr lang="en-US" sz="1000" b="1" dirty="0">
              <a:latin typeface="Arial" charset="0"/>
              <a:ea typeface="ＭＳ Ｐゴシック" pitchFamily="34" charset="-128"/>
            </a:endParaRPr>
          </a:p>
          <a:p>
            <a:r>
              <a:rPr lang="en-US" sz="1000" b="1" dirty="0">
                <a:latin typeface="Arial" charset="0"/>
                <a:ea typeface="ＭＳ Ｐゴシック" pitchFamily="34" charset="-128"/>
              </a:rPr>
              <a:t>PRESENTERS: Hide this slide if questions come up about “parent” definitions.</a:t>
            </a:r>
          </a:p>
          <a:p>
            <a:pPr marL="171450" indent="-171450">
              <a:buFontTx/>
              <a:buChar char="-"/>
            </a:pPr>
            <a:endParaRPr lang="en-US" sz="1000" dirty="0">
              <a:latin typeface="Arial" charset="0"/>
              <a:ea typeface="ＭＳ Ｐゴシック" pitchFamily="34" charset="-128"/>
            </a:endParaRPr>
          </a:p>
          <a:p>
            <a:pPr>
              <a:lnSpc>
                <a:spcPct val="90000"/>
              </a:lnSpc>
            </a:pPr>
            <a:endParaRPr lang="en-US" sz="1000" dirty="0">
              <a:latin typeface="Arial" charset="0"/>
              <a:ea typeface="ＭＳ Ｐゴシック" pitchFamily="34" charset="-128"/>
            </a:endParaRPr>
          </a:p>
          <a:p>
            <a:pPr eaLnBrk="1" hangingPunct="1">
              <a:lnSpc>
                <a:spcPct val="90000"/>
              </a:lnSpc>
            </a:pPr>
            <a:endParaRPr lang="en-US" sz="1000" dirty="0">
              <a:latin typeface="Arial" charset="0"/>
              <a:ea typeface="ＭＳ Ｐゴシック" pitchFamily="34" charset="-128"/>
            </a:endParaRPr>
          </a:p>
          <a:p>
            <a:pPr eaLnBrk="1" hangingPunct="1">
              <a:lnSpc>
                <a:spcPct val="90000"/>
              </a:lnSpc>
            </a:pPr>
            <a:endParaRPr lang="en-US" sz="1000" dirty="0" smtClean="0">
              <a:latin typeface="Arial" charset="0"/>
              <a:ea typeface="ＭＳ Ｐゴシック" pitchFamily="34" charset="-128"/>
            </a:endParaRPr>
          </a:p>
          <a:p>
            <a:pPr eaLnBrk="1" hangingPunct="1">
              <a:lnSpc>
                <a:spcPct val="90000"/>
              </a:lnSpc>
            </a:pPr>
            <a:r>
              <a:rPr lang="en-US" sz="1000" dirty="0">
                <a:latin typeface="Arial" charset="0"/>
                <a:ea typeface="ＭＳ Ｐゴシック" pitchFamily="34" charset="-128"/>
              </a:rPr>
              <a:t>. </a:t>
            </a:r>
          </a:p>
          <a:p>
            <a:pPr eaLnBrk="1" hangingPunct="1">
              <a:lnSpc>
                <a:spcPct val="90000"/>
              </a:lnSpc>
            </a:pPr>
            <a:endParaRPr lang="en-US" sz="1000" dirty="0">
              <a:ea typeface="ＭＳ Ｐゴシック" pitchFamily="34"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2983261"/>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16DC688F-0E2E-4229-822E-E8C8F43F457C}" type="slidenum">
              <a:rPr lang="en-US" b="0"/>
              <a:pPr/>
              <a:t>20</a:t>
            </a:fld>
            <a:endParaRPr lang="en-US" b="0" dirty="0"/>
          </a:p>
        </p:txBody>
      </p:sp>
      <p:sp>
        <p:nvSpPr>
          <p:cNvPr id="136196" name="Rectangle 2"/>
          <p:cNvSpPr>
            <a:spLocks noGrp="1" noRot="1" noChangeAspect="1" noChangeArrowheads="1" noTextEdit="1"/>
          </p:cNvSpPr>
          <p:nvPr>
            <p:ph type="sldImg"/>
          </p:nvPr>
        </p:nvSpPr>
        <p:spPr>
          <a:ln/>
        </p:spPr>
      </p:sp>
      <p:sp>
        <p:nvSpPr>
          <p:cNvPr id="136197" name="Rectangle 3"/>
          <p:cNvSpPr>
            <a:spLocks noGrp="1" noChangeArrowheads="1"/>
          </p:cNvSpPr>
          <p:nvPr>
            <p:ph type="body" idx="1"/>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p>
            <a:pPr lvl="2" eaLnBrk="1" hangingPunct="1"/>
            <a:endParaRPr lang="en-US" sz="400" dirty="0">
              <a:latin typeface="Arial" charset="0"/>
              <a:ea typeface="ＭＳ Ｐゴシック" pitchFamily="34" charset="-128"/>
            </a:endParaRPr>
          </a:p>
          <a:p>
            <a:r>
              <a:rPr lang="en-US" b="1" dirty="0">
                <a:latin typeface="Arial" charset="0"/>
                <a:ea typeface="ＭＳ Ｐゴシック" pitchFamily="34" charset="-128"/>
              </a:rPr>
              <a:t>Who is NOT a Parent</a:t>
            </a:r>
          </a:p>
          <a:p>
            <a:endParaRPr lang="en-US" b="1" dirty="0">
              <a:latin typeface="Arial" charset="0"/>
              <a:ea typeface="ＭＳ Ｐゴシック" pitchFamily="34" charset="-128"/>
            </a:endParaRPr>
          </a:p>
          <a:p>
            <a:r>
              <a:rPr lang="en-US" dirty="0">
                <a:latin typeface="Arial" charset="0"/>
                <a:ea typeface="ＭＳ Ｐゴシック" pitchFamily="34" charset="-128"/>
              </a:rPr>
              <a:t>A foster parent, legal guardian, grandparent or other relatives - such as aunts, uncles, or older siblings - are </a:t>
            </a:r>
            <a:r>
              <a:rPr lang="en-US" b="1" dirty="0">
                <a:latin typeface="Arial" charset="0"/>
                <a:ea typeface="ＭＳ Ｐゴシック" pitchFamily="34" charset="-128"/>
              </a:rPr>
              <a:t>not</a:t>
            </a:r>
            <a:r>
              <a:rPr lang="en-US" dirty="0">
                <a:latin typeface="Arial" charset="0"/>
                <a:ea typeface="ＭＳ Ｐゴシック" pitchFamily="34" charset="-128"/>
              </a:rPr>
              <a:t> considered as parents for purposes of filing a FAFSA unless that person has legally adopted the applicant. </a:t>
            </a:r>
          </a:p>
          <a:p>
            <a:r>
              <a:rPr lang="en-US" dirty="0">
                <a:latin typeface="Arial" charset="0"/>
                <a:ea typeface="ＭＳ Ｐゴシック" pitchFamily="34" charset="-128"/>
              </a:rPr>
              <a:t>If students are in this situation, they should contact the financial aid office at the colleges or universities they are most likely to attend </a:t>
            </a:r>
            <a:r>
              <a:rPr lang="en-US" b="1" dirty="0">
                <a:latin typeface="Arial" charset="0"/>
                <a:ea typeface="ＭＳ Ｐゴシック" pitchFamily="34" charset="-128"/>
              </a:rPr>
              <a:t>before</a:t>
            </a:r>
            <a:r>
              <a:rPr lang="en-US" dirty="0">
                <a:latin typeface="Arial" charset="0"/>
                <a:ea typeface="ＭＳ Ｐゴシック" pitchFamily="34" charset="-128"/>
              </a:rPr>
              <a:t> completing the FAFSA.</a:t>
            </a:r>
          </a:p>
          <a:p>
            <a:endParaRPr lang="en-US" sz="400" dirty="0">
              <a:latin typeface="Arial" charset="0"/>
              <a:ea typeface="ＭＳ Ｐゴシック" pitchFamily="34" charset="-128"/>
            </a:endParaRPr>
          </a:p>
          <a:p>
            <a:r>
              <a:rPr lang="en-US" dirty="0">
                <a:latin typeface="Arial" charset="0"/>
                <a:ea typeface="ＭＳ Ｐゴシック" pitchFamily="34" charset="-128"/>
              </a:rPr>
              <a:t>Again, students should </a:t>
            </a:r>
            <a:r>
              <a:rPr lang="en-US" b="1" dirty="0">
                <a:latin typeface="Arial" charset="0"/>
                <a:ea typeface="ＭＳ Ｐゴシック" pitchFamily="34" charset="-128"/>
              </a:rPr>
              <a:t>not</a:t>
            </a:r>
            <a:r>
              <a:rPr lang="en-US" dirty="0">
                <a:latin typeface="Arial" charset="0"/>
                <a:ea typeface="ＭＳ Ｐゴシック" pitchFamily="34" charset="-128"/>
              </a:rPr>
              <a:t> provide any financial information about</a:t>
            </a:r>
          </a:p>
          <a:p>
            <a:pPr lvl="1"/>
            <a:r>
              <a:rPr lang="en-US" dirty="0">
                <a:latin typeface="Arial" charset="0"/>
                <a:ea typeface="ＭＳ Ｐゴシック" pitchFamily="34" charset="-128"/>
              </a:rPr>
              <a:t>foster parent(s) or legal guardians</a:t>
            </a:r>
          </a:p>
          <a:p>
            <a:pPr lvl="2"/>
            <a:r>
              <a:rPr lang="en-US" dirty="0">
                <a:latin typeface="Arial" charset="0"/>
                <a:ea typeface="ＭＳ Ｐゴシック" pitchFamily="34" charset="-128"/>
              </a:rPr>
              <a:t>Because a foster child or a child who has a legal guardian is automatically considered an independent student</a:t>
            </a:r>
          </a:p>
          <a:p>
            <a:pPr lvl="1"/>
            <a:r>
              <a:rPr lang="en-US" dirty="0">
                <a:latin typeface="Arial" charset="0"/>
                <a:ea typeface="ＭＳ Ｐゴシック" pitchFamily="34" charset="-128"/>
              </a:rPr>
              <a:t>grandparents or other relatives</a:t>
            </a:r>
          </a:p>
          <a:p>
            <a:pPr lvl="2"/>
            <a:r>
              <a:rPr lang="en-US" dirty="0">
                <a:latin typeface="Arial" charset="0"/>
                <a:ea typeface="ＭＳ Ｐゴシック" pitchFamily="34" charset="-128"/>
              </a:rPr>
              <a:t>Students living with grandparents or other relatives must attempt to get biological parent information</a:t>
            </a:r>
          </a:p>
          <a:p>
            <a:pPr lvl="2"/>
            <a:r>
              <a:rPr lang="en-US" dirty="0">
                <a:latin typeface="Arial" charset="0"/>
                <a:ea typeface="ＭＳ Ｐゴシック" pitchFamily="34" charset="-128"/>
              </a:rPr>
              <a:t>Colleges may consider using Professional Judgment to make the student independent in rare cases.</a:t>
            </a:r>
          </a:p>
          <a:p>
            <a:pPr eaLnBrk="1" hangingPunct="1"/>
            <a:endParaRPr lang="en-US" dirty="0" smtClean="0">
              <a:latin typeface="Arial" charset="0"/>
              <a:ea typeface="ＭＳ Ｐゴシック" pitchFamily="34" charset="-128"/>
            </a:endParaRPr>
          </a:p>
          <a:p>
            <a:pPr eaLnBrk="1" hangingPunct="1"/>
            <a:endParaRPr lang="en-US" dirty="0" smtClean="0">
              <a:latin typeface="Arial" charset="0"/>
              <a:ea typeface="ＭＳ Ｐゴシック" pitchFamily="34" charset="-128"/>
            </a:endParaRPr>
          </a:p>
          <a:p>
            <a:pPr eaLnBrk="1" hangingPunct="1"/>
            <a:endParaRPr lang="en-US" sz="400" dirty="0">
              <a:latin typeface="Arial" charset="0"/>
              <a:ea typeface="ＭＳ Ｐゴシック" pitchFamily="34" charset="-128"/>
            </a:endParaRPr>
          </a:p>
          <a:p>
            <a:r>
              <a:rPr lang="en-US" b="1" dirty="0">
                <a:latin typeface="Arial" charset="0"/>
                <a:ea typeface="ＭＳ Ｐゴシック" pitchFamily="34" charset="-128"/>
              </a:rPr>
              <a:t>PRESENTERS: Hide this slide and use it if questions come up about “Parent” definitions</a:t>
            </a:r>
            <a:r>
              <a:rPr lang="en-US" dirty="0">
                <a:latin typeface="Arial" charset="0"/>
                <a:ea typeface="ＭＳ Ｐゴシック" pitchFamily="34" charset="-128"/>
              </a:rPr>
              <a:t>.</a:t>
            </a:r>
          </a:p>
          <a:p>
            <a:pPr eaLnBrk="1" hangingPunct="1"/>
            <a:endParaRPr lang="en-US" dirty="0" smtClean="0">
              <a:latin typeface="Arial" charset="0"/>
              <a:ea typeface="ＭＳ Ｐゴシック" pitchFamily="34" charset="-128"/>
            </a:endParaRPr>
          </a:p>
          <a:p>
            <a:pPr eaLnBrk="1" hangingPunct="1"/>
            <a:endParaRPr lang="en-US" dirty="0" smtClean="0">
              <a:latin typeface="Arial" charset="0"/>
              <a:ea typeface="ＭＳ Ｐゴシック" pitchFamily="34" charset="-128"/>
            </a:endParaRPr>
          </a:p>
          <a:p>
            <a:pPr eaLnBrk="1" hangingPunct="1"/>
            <a:endParaRPr lang="en-US" dirty="0" smtClean="0">
              <a:latin typeface="Arial" charset="0"/>
              <a:ea typeface="ＭＳ Ｐゴシック" pitchFamily="34" charset="-128"/>
            </a:endParaRPr>
          </a:p>
          <a:p>
            <a:pPr eaLnBrk="1" hangingPunct="1"/>
            <a:endParaRPr lang="en-US" dirty="0" smtClean="0">
              <a:latin typeface="Arial" charset="0"/>
              <a:ea typeface="ＭＳ Ｐゴシック" pitchFamily="34" charset="-128"/>
            </a:endParaRPr>
          </a:p>
          <a:p>
            <a:pPr eaLnBrk="1" hangingPunct="1"/>
            <a:endParaRPr lang="en-US" dirty="0" smtClean="0">
              <a:latin typeface="Arial" charset="0"/>
              <a:ea typeface="ＭＳ Ｐゴシック" pitchFamily="34" charset="-128"/>
            </a:endParaRPr>
          </a:p>
          <a:p>
            <a:pPr eaLnBrk="1" hangingPunct="1"/>
            <a:endParaRPr lang="en-US" sz="400" dirty="0">
              <a:latin typeface="Arial" charset="0"/>
              <a:ea typeface="ＭＳ Ｐゴシック" pitchFamily="34" charset="-128"/>
            </a:endParaRPr>
          </a:p>
          <a:p>
            <a:pPr eaLnBrk="1" hangingPunct="1"/>
            <a:endParaRPr lang="en-US" dirty="0" smtClean="0">
              <a:latin typeface="Arial" charset="0"/>
              <a:ea typeface="ＭＳ Ｐゴシック" pitchFamily="34" charset="-128"/>
            </a:endParaRPr>
          </a:p>
          <a:p>
            <a:pPr eaLnBrk="1" hangingPunct="1"/>
            <a:endParaRPr lang="en-US" dirty="0" smtClean="0">
              <a:latin typeface="Arial" charset="0"/>
              <a:ea typeface="ＭＳ Ｐゴシック" pitchFamily="34" charset="-128"/>
            </a:endParaRPr>
          </a:p>
          <a:p>
            <a:pPr eaLnBrk="1" hangingPunct="1"/>
            <a:endParaRPr lang="en-US" dirty="0" smtClean="0">
              <a:latin typeface="Arial" charset="0"/>
              <a:ea typeface="ＭＳ Ｐゴシック" pitchFamily="34" charset="-128"/>
            </a:endParaRPr>
          </a:p>
          <a:p>
            <a:pPr eaLnBrk="1" hangingPunct="1"/>
            <a:endParaRPr lang="en-US" dirty="0" smtClean="0">
              <a:ea typeface="ＭＳ Ｐゴシック" pitchFamily="34"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27126560"/>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366F3E05-3E6B-4D8D-ACBD-79FD4656D595}" type="slidenum">
              <a:rPr lang="en-US" sz="1700">
                <a:latin typeface="Times New Roman" pitchFamily="18" charset="0"/>
                <a:ea typeface="ＭＳ Ｐゴシック" pitchFamily="34" charset="-128"/>
              </a:rPr>
              <a:pPr eaLnBrk="0" fontAlgn="base" hangingPunct="0">
                <a:spcBef>
                  <a:spcPct val="0"/>
                </a:spcBef>
                <a:spcAft>
                  <a:spcPct val="0"/>
                </a:spcAft>
              </a:pPr>
              <a:t>21</a:t>
            </a:fld>
            <a:endParaRPr lang="en-US" sz="1700" dirty="0">
              <a:latin typeface="Times New Roman" pitchFamily="18" charset="0"/>
              <a:ea typeface="ＭＳ Ｐゴシック" pitchFamily="34" charset="-128"/>
            </a:endParaRPr>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7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latin typeface="Arial" pitchFamily="34" charset="0"/>
                <a:ea typeface="ＭＳ Ｐゴシック" pitchFamily="34" charset="-128"/>
              </a:rPr>
              <a:t>School Selection</a:t>
            </a:r>
            <a:r>
              <a:rPr lang="en-US" dirty="0" smtClean="0">
                <a:latin typeface="Arial" pitchFamily="34" charset="0"/>
                <a:ea typeface="ＭＳ Ｐゴシック" pitchFamily="34" charset="-128"/>
              </a:rPr>
              <a:t>:</a:t>
            </a:r>
          </a:p>
          <a:p>
            <a:pPr>
              <a:spcBef>
                <a:spcPct val="0"/>
              </a:spcBef>
            </a:pPr>
            <a:endParaRPr lang="en-US" dirty="0" smtClean="0">
              <a:latin typeface="Arial" pitchFamily="34" charset="0"/>
              <a:ea typeface="ＭＳ Ｐゴシック" pitchFamily="34" charset="-128"/>
            </a:endParaRPr>
          </a:p>
          <a:p>
            <a:pPr>
              <a:spcBef>
                <a:spcPct val="0"/>
              </a:spcBef>
            </a:pPr>
            <a:r>
              <a:rPr lang="en-US" dirty="0" smtClean="0">
                <a:latin typeface="Arial" pitchFamily="34" charset="0"/>
                <a:ea typeface="ＭＳ Ｐゴシック" pitchFamily="34" charset="-128"/>
              </a:rPr>
              <a:t>Students will need to use a federal school code for each of the schools they list in Section 2. Students can look up their school codes when they are completing this section of the FOTW.</a:t>
            </a:r>
            <a:r>
              <a:rPr lang="en-US" dirty="0" smtClean="0">
                <a:solidFill>
                  <a:srgbClr val="CC0000"/>
                </a:solidFill>
                <a:latin typeface="Arial" pitchFamily="34" charset="0"/>
                <a:ea typeface="ＭＳ Ｐゴシック" pitchFamily="34" charset="-128"/>
              </a:rPr>
              <a:t>  </a:t>
            </a:r>
            <a:r>
              <a:rPr lang="en-US" dirty="0" smtClean="0">
                <a:latin typeface="Arial" pitchFamily="34" charset="0"/>
                <a:ea typeface="ＭＳ Ｐゴシック" pitchFamily="34" charset="-128"/>
              </a:rPr>
              <a:t>Be sure to enter the state where the school is located to make the search for the name of the college or university easier.  This will give the student the federal school code. Please note that this code number is different from the SAT, ACT, and CSS/Financial Aid PROFILE code numbers.</a:t>
            </a:r>
          </a:p>
          <a:p>
            <a:pPr>
              <a:spcBef>
                <a:spcPct val="0"/>
              </a:spcBef>
            </a:pPr>
            <a:endParaRPr lang="en-US" dirty="0" smtClean="0">
              <a:latin typeface="Arial" pitchFamily="34" charset="0"/>
              <a:ea typeface="ＭＳ Ｐゴシック" pitchFamily="34" charset="-128"/>
            </a:endParaRPr>
          </a:p>
          <a:p>
            <a:pPr>
              <a:spcBef>
                <a:spcPct val="0"/>
              </a:spcBef>
            </a:pPr>
            <a:endParaRPr lang="en-US" dirty="0" smtClean="0">
              <a:latin typeface="Arial" pitchFamily="34" charset="0"/>
              <a:ea typeface="ＭＳ Ｐゴシック" pitchFamily="34" charset="-128"/>
            </a:endParaRPr>
          </a:p>
          <a:p>
            <a:pPr>
              <a:spcBef>
                <a:spcPct val="0"/>
              </a:spcBef>
            </a:pPr>
            <a:endParaRPr lang="en-US" dirty="0" smtClean="0">
              <a:latin typeface="Arial" pitchFamily="34" charset="0"/>
              <a:ea typeface="ＭＳ Ｐゴシック" pitchFamily="34" charset="-128"/>
            </a:endParaRPr>
          </a:p>
          <a:p>
            <a:pPr>
              <a:spcBef>
                <a:spcPct val="0"/>
              </a:spcBef>
            </a:pPr>
            <a:endParaRPr lang="en-US" sz="900" dirty="0"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F989B85-788D-D049-8786-214CFF4ADEE8}" type="slidenum">
              <a:rPr lang="en-US"/>
              <a:pPr/>
              <a:t>22</a:t>
            </a:fld>
            <a:endParaRPr lang="en-US"/>
          </a:p>
        </p:txBody>
      </p:sp>
      <p:sp>
        <p:nvSpPr>
          <p:cNvPr id="62467" name="Rectangle 2"/>
          <p:cNvSpPr>
            <a:spLocks noGrp="1" noRot="1" noChangeAspect="1" noChangeArrowheads="1" noTextEdit="1"/>
          </p:cNvSpPr>
          <p:nvPr>
            <p:ph type="sldImg"/>
          </p:nvPr>
        </p:nvSpPr>
        <p:spPr>
          <a:xfrm>
            <a:off x="1763713" y="320675"/>
            <a:ext cx="3500437" cy="2624138"/>
          </a:xfrm>
          <a:ln cap="flat"/>
        </p:spPr>
      </p:sp>
      <p:sp>
        <p:nvSpPr>
          <p:cNvPr id="62468" name="Rectangle 3"/>
          <p:cNvSpPr>
            <a:spLocks noGrp="1" noChangeArrowheads="1"/>
          </p:cNvSpPr>
          <p:nvPr>
            <p:ph type="body" idx="1"/>
          </p:nvPr>
        </p:nvSpPr>
        <p:spPr>
          <a:noFill/>
          <a:ln/>
        </p:spPr>
        <p:txBody>
          <a:bodyPr>
            <a:normAutofit fontScale="92500" lnSpcReduction="10000"/>
          </a:bodyPr>
          <a:lstStyle/>
          <a:p>
            <a:r>
              <a:rPr lang="en-US" sz="1000" dirty="0">
                <a:latin typeface="Arial" charset="0"/>
              </a:rPr>
              <a:t>Here are some tips for completing Section 1 </a:t>
            </a:r>
            <a:r>
              <a:rPr lang="en-US" sz="1000" dirty="0">
                <a:latin typeface="Arial" charset="0"/>
                <a:ea typeface="Times New Roman" charset="0"/>
                <a:cs typeface="Times New Roman" charset="0"/>
              </a:rPr>
              <a:t>— especially if the student is applying for financial aid at more than ten colleges or universities.</a:t>
            </a:r>
            <a:endParaRPr lang="en-US" sz="1000" dirty="0">
              <a:latin typeface="Arial" charset="0"/>
            </a:endParaRPr>
          </a:p>
          <a:p>
            <a:endParaRPr lang="en-US" sz="1000" dirty="0">
              <a:latin typeface="Arial" charset="0"/>
            </a:endParaRPr>
          </a:p>
          <a:p>
            <a:r>
              <a:rPr lang="en-US" sz="1000" dirty="0">
                <a:latin typeface="Arial" charset="0"/>
              </a:rPr>
              <a:t>Students should make sure to list a California college or university first.</a:t>
            </a:r>
          </a:p>
          <a:p>
            <a:endParaRPr lang="en-US" sz="1000" dirty="0">
              <a:latin typeface="Arial" charset="0"/>
            </a:endParaRPr>
          </a:p>
          <a:p>
            <a:r>
              <a:rPr lang="en-US" sz="1000" dirty="0">
                <a:latin typeface="Arial" charset="0"/>
              </a:rPr>
              <a:t>Then list the schools with the earliest financial aid deadlines, regardless of the state where the schools are located.</a:t>
            </a:r>
          </a:p>
          <a:p>
            <a:endParaRPr lang="en-US" sz="1000" dirty="0">
              <a:latin typeface="Arial" charset="0"/>
            </a:endParaRPr>
          </a:p>
          <a:p>
            <a:r>
              <a:rPr lang="en-US" sz="1000" dirty="0">
                <a:latin typeface="Arial" charset="0"/>
              </a:rPr>
              <a:t>Students should make sure to include their first and second choice schools.</a:t>
            </a:r>
          </a:p>
          <a:p>
            <a:endParaRPr lang="en-US" sz="1000" dirty="0">
              <a:latin typeface="Arial" charset="0"/>
            </a:endParaRPr>
          </a:p>
          <a:p>
            <a:r>
              <a:rPr lang="en-US" sz="1000" dirty="0">
                <a:latin typeface="Arial" charset="0"/>
              </a:rPr>
              <a:t>It’s important to keep in mind that the U.S. Department of Education's processor will send data to only ten schools at a time for a student. </a:t>
            </a:r>
          </a:p>
          <a:p>
            <a:endParaRPr lang="en-US" sz="1000" dirty="0">
              <a:latin typeface="Arial" charset="0"/>
            </a:endParaRPr>
          </a:p>
          <a:p>
            <a:r>
              <a:rPr lang="en-US" sz="1000" dirty="0">
                <a:latin typeface="Arial" charset="0"/>
              </a:rPr>
              <a:t>Students applying to more than ten schools can add additional schools when they receive their processed Student Aid Report (SAR).  We strongly recommend that students sending their financial aid information to a large number of schools use FAFSA on the Web and sign the form using </a:t>
            </a:r>
            <a:r>
              <a:rPr lang="en-US" sz="1000" dirty="0" err="1">
                <a:latin typeface="Arial" charset="0"/>
              </a:rPr>
              <a:t>PINs</a:t>
            </a:r>
            <a:r>
              <a:rPr lang="en-US" sz="1000" dirty="0">
                <a:latin typeface="Arial" charset="0"/>
              </a:rPr>
              <a:t>.  This will make adding additional schools even easier and faster.</a:t>
            </a:r>
          </a:p>
          <a:p>
            <a:endParaRPr lang="en-US" sz="1000" dirty="0">
              <a:latin typeface="Arial" charset="0"/>
            </a:endParaRPr>
          </a:p>
          <a:p>
            <a:r>
              <a:rPr lang="en-US" sz="1000" b="1" dirty="0">
                <a:latin typeface="Arial" charset="0"/>
              </a:rPr>
              <a:t>For example, if the student originally listed ten schools on the application and then replaced all ten with new schools by changing his/her SAR, only the second set of ten schools will get new data from any subsequent corrections made to the FAFSA data.  In this case, the student should alert schools in the first group of any changes.  </a:t>
            </a:r>
          </a:p>
          <a:p>
            <a:endParaRPr lang="en-US" sz="1000" dirty="0">
              <a:latin typeface="Arial" charset="0"/>
            </a:endParaRPr>
          </a:p>
          <a:p>
            <a:r>
              <a:rPr lang="en-US" sz="1000" dirty="0">
                <a:latin typeface="Arial" charset="0"/>
              </a:rPr>
              <a:t>Financial aid is awarded by each individual college or university campus.  Therefore, each UC and CSU campus to which the student is applying for financial aid must be listed separately in Section 1 of the FOTW.</a:t>
            </a:r>
          </a:p>
          <a:p>
            <a:endParaRPr lang="en-US" sz="1000" dirty="0">
              <a:latin typeface="Arial" charset="0"/>
            </a:endParaRPr>
          </a:p>
          <a:p>
            <a:r>
              <a:rPr lang="en-US" sz="1000" dirty="0">
                <a:latin typeface="Arial" charset="0"/>
              </a:rPr>
              <a:t>For Cal Grant Entitlement purposes, if a student decides to attend a school that is not the first choice listed on the FAFSA, the student should contact the California Student Aid Commission.  Later in the presentation, we will provide more information about managing your Cal Grant online.</a:t>
            </a:r>
          </a:p>
          <a:p>
            <a:endParaRPr lang="en-US" dirty="0">
              <a:latin typeface="Arial" charset="0"/>
            </a:endParaRPr>
          </a:p>
          <a:p>
            <a:endParaRPr lang="en-US" dirty="0">
              <a:latin typeface="Arial" charset="0"/>
            </a:endParaRPr>
          </a:p>
          <a:p>
            <a:endParaRPr lang="en-US" dirty="0">
              <a:latin typeface="Times New Roman" charset="0"/>
            </a:endParaRPr>
          </a:p>
          <a:p>
            <a:endParaRPr lang="en-US" dirty="0">
              <a:latin typeface="Times New Roman" charset="0"/>
            </a:endParaRPr>
          </a:p>
          <a:p>
            <a:endParaRPr lang="en-US" dirty="0">
              <a:latin typeface="Times New Roman" charset="0"/>
            </a:endParaRPr>
          </a:p>
        </p:txBody>
      </p:sp>
      <p:sp>
        <p:nvSpPr>
          <p:cNvPr id="62469" name="Text Box 4"/>
          <p:cNvSpPr txBox="1">
            <a:spLocks noChangeArrowheads="1"/>
          </p:cNvSpPr>
          <p:nvPr/>
        </p:nvSpPr>
        <p:spPr bwMode="auto">
          <a:xfrm>
            <a:off x="1025067" y="8595777"/>
            <a:ext cx="4953964" cy="369497"/>
          </a:xfrm>
          <a:prstGeom prst="rect">
            <a:avLst/>
          </a:prstGeom>
          <a:noFill/>
          <a:ln w="12700" cap="sq">
            <a:noFill/>
            <a:miter lim="800000"/>
            <a:headEnd type="none" w="sm" len="sm"/>
            <a:tailEnd type="none" w="sm" len="sm"/>
          </a:ln>
        </p:spPr>
        <p:txBody>
          <a:bodyPr lIns="91604" tIns="45802" rIns="91604" bIns="45802">
            <a:prstTxWarp prst="textNoShape">
              <a:avLst/>
            </a:prstTxWarp>
            <a:spAutoFit/>
          </a:bodyPr>
          <a:lstStyle/>
          <a:p>
            <a:pPr algn="ctr" defTabSz="903502"/>
            <a:endParaRPr lang="en-US" b="0"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17" indent="-282737" eaLnBrk="0" hangingPunct="0">
              <a:defRPr sz="1200" b="1">
                <a:solidFill>
                  <a:schemeClr val="tx1"/>
                </a:solidFill>
                <a:latin typeface="Times New Roman" pitchFamily="18" charset="0"/>
                <a:ea typeface="ＭＳ Ｐゴシック" pitchFamily="34" charset="-128"/>
              </a:defRPr>
            </a:lvl2pPr>
            <a:lvl3pPr marL="1130951" indent="-226191" eaLnBrk="0" hangingPunct="0">
              <a:defRPr sz="1200" b="1">
                <a:solidFill>
                  <a:schemeClr val="tx1"/>
                </a:solidFill>
                <a:latin typeface="Times New Roman" pitchFamily="18" charset="0"/>
                <a:ea typeface="ＭＳ Ｐゴシック" pitchFamily="34" charset="-128"/>
              </a:defRPr>
            </a:lvl3pPr>
            <a:lvl4pPr marL="1583331" indent="-226191" eaLnBrk="0" hangingPunct="0">
              <a:defRPr sz="1200" b="1">
                <a:solidFill>
                  <a:schemeClr val="tx1"/>
                </a:solidFill>
                <a:latin typeface="Times New Roman" pitchFamily="18" charset="0"/>
                <a:ea typeface="ＭＳ Ｐゴシック" pitchFamily="34" charset="-128"/>
              </a:defRPr>
            </a:lvl4pPr>
            <a:lvl5pPr marL="2035711" indent="-226191" eaLnBrk="0" hangingPunct="0">
              <a:defRPr sz="1200" b="1">
                <a:solidFill>
                  <a:schemeClr val="tx1"/>
                </a:solidFill>
                <a:latin typeface="Times New Roman" pitchFamily="18" charset="0"/>
                <a:ea typeface="ＭＳ Ｐゴシック" pitchFamily="34" charset="-128"/>
              </a:defRPr>
            </a:lvl5pPr>
            <a:lvl6pPr marL="2488092" indent="-226191"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473" indent="-226191"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2853" indent="-226191"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233" indent="-226191"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88453753-B00D-4DAB-98B3-451279189AD1}" type="slidenum">
              <a:rPr lang="en-US" sz="1700" b="0"/>
              <a:pPr/>
              <a:t>3</a:t>
            </a:fld>
            <a:endParaRPr lang="en-US" sz="1700" b="0" dirty="0"/>
          </a:p>
        </p:txBody>
      </p:sp>
      <p:sp>
        <p:nvSpPr>
          <p:cNvPr id="100356" name="Rectangle 2"/>
          <p:cNvSpPr>
            <a:spLocks noGrp="1" noRot="1" noChangeAspect="1" noChangeArrowheads="1" noTextEdit="1"/>
          </p:cNvSpPr>
          <p:nvPr>
            <p:ph type="sldImg"/>
          </p:nvPr>
        </p:nvSpPr>
        <p:spPr>
          <a:xfrm>
            <a:off x="1643063" y="693738"/>
            <a:ext cx="3586162" cy="2690812"/>
          </a:xfrm>
          <a:ln/>
        </p:spPr>
      </p:sp>
      <p:sp>
        <p:nvSpPr>
          <p:cNvPr id="100357" name="Rectangle 3"/>
          <p:cNvSpPr>
            <a:spLocks noGrp="1" noChangeArrowheads="1"/>
          </p:cNvSpPr>
          <p:nvPr>
            <p:ph type="body" idx="1"/>
          </p:nvPr>
        </p:nvSpPr>
        <p:spPr>
          <a:xfrm>
            <a:off x="467257" y="3485557"/>
            <a:ext cx="6306570" cy="5428912"/>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lIns="93741" tIns="46871" rIns="93741" bIns="46871">
            <a:normAutofit fontScale="92500"/>
          </a:bodyPr>
          <a:lstStyle/>
          <a:p>
            <a:pPr eaLnBrk="1" hangingPunct="1">
              <a:lnSpc>
                <a:spcPct val="110000"/>
              </a:lnSpc>
            </a:pPr>
            <a:r>
              <a:rPr lang="en-US" sz="1100" b="1" dirty="0">
                <a:latin typeface="Arial" charset="0"/>
                <a:ea typeface="ＭＳ Ｐゴシック" pitchFamily="34" charset="-128"/>
              </a:rPr>
              <a:t>Types of Applications</a:t>
            </a:r>
          </a:p>
          <a:p>
            <a:pPr eaLnBrk="1" hangingPunct="1">
              <a:lnSpc>
                <a:spcPct val="110000"/>
              </a:lnSpc>
            </a:pPr>
            <a:endParaRPr lang="en-US" sz="1100" dirty="0">
              <a:latin typeface="Arial" charset="0"/>
              <a:ea typeface="ＭＳ Ｐゴシック" pitchFamily="34" charset="-128"/>
            </a:endParaRPr>
          </a:p>
          <a:p>
            <a:pPr eaLnBrk="1" hangingPunct="1">
              <a:lnSpc>
                <a:spcPct val="110000"/>
              </a:lnSpc>
            </a:pPr>
            <a:r>
              <a:rPr lang="en-US" sz="1100" dirty="0">
                <a:latin typeface="Arial" charset="0"/>
                <a:ea typeface="ＭＳ Ｐゴシック" pitchFamily="34" charset="-128"/>
              </a:rPr>
              <a:t>There are a number of important financial aid forms:</a:t>
            </a:r>
          </a:p>
          <a:p>
            <a:pPr eaLnBrk="1" hangingPunct="1">
              <a:lnSpc>
                <a:spcPct val="110000"/>
              </a:lnSpc>
            </a:pPr>
            <a:endParaRPr lang="en-US" sz="1100" dirty="0">
              <a:latin typeface="Arial" charset="0"/>
              <a:ea typeface="ＭＳ Ｐゴシック" pitchFamily="34" charset="-128"/>
            </a:endParaRPr>
          </a:p>
          <a:p>
            <a:pPr marL="122879" lvl="1" indent="-69525">
              <a:lnSpc>
                <a:spcPct val="110000"/>
              </a:lnSpc>
            </a:pPr>
            <a:r>
              <a:rPr lang="en-US" sz="1100" dirty="0">
                <a:latin typeface="Arial" charset="0"/>
                <a:ea typeface="ＭＳ Ｐゴシック" pitchFamily="34" charset="-128"/>
              </a:rPr>
              <a:t>-</a:t>
            </a:r>
            <a:r>
              <a:rPr lang="en-US" sz="1100" b="1" dirty="0">
                <a:latin typeface="Arial" charset="0"/>
                <a:ea typeface="ＭＳ Ｐゴシック" pitchFamily="34" charset="-128"/>
              </a:rPr>
              <a:t>The Free Application for Federal Student Aid</a:t>
            </a:r>
            <a:r>
              <a:rPr lang="en-US" sz="1100" dirty="0">
                <a:latin typeface="Arial" charset="0"/>
                <a:ea typeface="ＭＳ Ｐゴシック" pitchFamily="34" charset="-128"/>
              </a:rPr>
              <a:t> (FAFSA) is required by all colleges and universities for the awarding of federal and state aid.  Every student should complete the FAFSA. In some instances, a school may use the FAFSA for institutional aid as well. The FAFSA should be completed by students and their families in electronic format (FAFSA on the Web). We will discuss the FAFSA on the Web in greater detail in just a few minutes</a:t>
            </a:r>
          </a:p>
          <a:p>
            <a:pPr marL="122879" lvl="1" indent="-69525">
              <a:lnSpc>
                <a:spcPct val="110000"/>
              </a:lnSpc>
            </a:pPr>
            <a:r>
              <a:rPr lang="en-US" sz="1100" dirty="0">
                <a:latin typeface="Arial" charset="0"/>
                <a:ea typeface="ＭＳ Ｐゴシック" pitchFamily="34" charset="-128"/>
              </a:rPr>
              <a:t>- Undocumented students covered under AB540 </a:t>
            </a:r>
            <a:r>
              <a:rPr lang="en-US" sz="1100" dirty="0" smtClean="0">
                <a:latin typeface="Arial" charset="0"/>
                <a:ea typeface="ＭＳ Ｐゴシック" pitchFamily="34" charset="-128"/>
              </a:rPr>
              <a:t>or DACA should </a:t>
            </a:r>
            <a:r>
              <a:rPr lang="en-US" sz="1100" dirty="0">
                <a:latin typeface="Arial" charset="0"/>
                <a:ea typeface="ＭＳ Ｐゴシック" pitchFamily="34" charset="-128"/>
              </a:rPr>
              <a:t>complete the California Dream Act Application.</a:t>
            </a:r>
          </a:p>
          <a:p>
            <a:pPr marL="122879" lvl="1" indent="-69525">
              <a:lnSpc>
                <a:spcPct val="110000"/>
              </a:lnSpc>
            </a:pPr>
            <a:r>
              <a:rPr lang="en-US" sz="1100" dirty="0">
                <a:latin typeface="Arial" charset="0"/>
                <a:ea typeface="ＭＳ Ｐゴシック" pitchFamily="34" charset="-128"/>
              </a:rPr>
              <a:t>- As previously mentioned, in order to be considered for a Cal Grant, students must also complete the </a:t>
            </a:r>
            <a:r>
              <a:rPr lang="en-US" sz="1100" b="1" dirty="0">
                <a:latin typeface="Arial" charset="0"/>
                <a:ea typeface="ＭＳ Ｐゴシック" pitchFamily="34" charset="-128"/>
              </a:rPr>
              <a:t>Cal Grant GPA Verification Form</a:t>
            </a:r>
            <a:r>
              <a:rPr lang="en-US" sz="1100" dirty="0">
                <a:latin typeface="Arial" charset="0"/>
                <a:ea typeface="ＭＳ Ｐゴシック" pitchFamily="34" charset="-128"/>
              </a:rPr>
              <a:t>. This form must be certified by their high school and submitted to the California Student Aid Commission (CSAC) by March 2, </a:t>
            </a:r>
            <a:r>
              <a:rPr lang="en-US" sz="1100" dirty="0" smtClean="0">
                <a:latin typeface="Arial" charset="0"/>
                <a:ea typeface="ＭＳ Ｐゴシック" pitchFamily="34" charset="-128"/>
              </a:rPr>
              <a:t>2015.</a:t>
            </a:r>
            <a:endParaRPr lang="en-US" sz="1100" dirty="0">
              <a:latin typeface="Arial" charset="0"/>
              <a:ea typeface="ＭＳ Ｐゴシック" pitchFamily="34" charset="-128"/>
            </a:endParaRPr>
          </a:p>
          <a:p>
            <a:pPr marL="122879" lvl="1" indent="-69525">
              <a:lnSpc>
                <a:spcPct val="110000"/>
              </a:lnSpc>
            </a:pPr>
            <a:r>
              <a:rPr lang="en-US" sz="1100" dirty="0">
                <a:latin typeface="Arial" charset="0"/>
                <a:ea typeface="ＭＳ Ｐゴシック" pitchFamily="34" charset="-128"/>
              </a:rPr>
              <a:t>-The </a:t>
            </a:r>
            <a:r>
              <a:rPr lang="en-US" sz="1100" b="1" dirty="0">
                <a:latin typeface="Arial" charset="0"/>
                <a:ea typeface="ＭＳ Ｐゴシック" pitchFamily="34" charset="-128"/>
              </a:rPr>
              <a:t>CSS/Financial Aid PROFILE</a:t>
            </a:r>
            <a:r>
              <a:rPr lang="en-US" sz="1100" dirty="0">
                <a:latin typeface="Arial" charset="0"/>
                <a:ea typeface="ＭＳ Ｐゴシック" pitchFamily="34" charset="-128"/>
              </a:rPr>
              <a:t> is used by many private or independent colleges and universities as well as a few public universities outside of California to determine eligibility for their own funds.  Some scholarship competitions may also require the CSS PROFILE.</a:t>
            </a:r>
          </a:p>
          <a:p>
            <a:pPr marL="122879" lvl="1" indent="-69525">
              <a:lnSpc>
                <a:spcPct val="110000"/>
              </a:lnSpc>
            </a:pPr>
            <a:r>
              <a:rPr lang="en-US" sz="1100" dirty="0">
                <a:latin typeface="Arial" charset="0"/>
                <a:ea typeface="ＭＳ Ｐゴシック" pitchFamily="34" charset="-128"/>
              </a:rPr>
              <a:t>- Some colleges or universities may require their own scholarship or financial aid applications in addition to the FAFSA.  The additional forms, such as those for the Community College Board of Governors (BOG) Fee Waiver, may collect information not requested on the FAFSA. These forms help the institution award its own funds and must be returned to the college or university directly.</a:t>
            </a:r>
          </a:p>
          <a:p>
            <a:pPr marL="122879" lvl="1" indent="-69525">
              <a:lnSpc>
                <a:spcPct val="110000"/>
              </a:lnSpc>
            </a:pPr>
            <a:r>
              <a:rPr lang="en-US" sz="1100" dirty="0">
                <a:latin typeface="Arial" charset="0"/>
                <a:ea typeface="ＭＳ Ｐゴシック" pitchFamily="34" charset="-128"/>
              </a:rPr>
              <a:t>- As noted earlier, many employers, organizations, and community-based agencies offering scholarships require students to complete separate applications.</a:t>
            </a:r>
          </a:p>
          <a:p>
            <a:pPr marL="122879" lvl="1" indent="-69525">
              <a:lnSpc>
                <a:spcPct val="110000"/>
              </a:lnSpc>
            </a:pPr>
            <a:r>
              <a:rPr lang="en-US" sz="1100" dirty="0">
                <a:latin typeface="Arial" charset="0"/>
                <a:ea typeface="ＭＳ Ｐゴシック" pitchFamily="34" charset="-128"/>
              </a:rPr>
              <a:t>- Many colleges will request copies of student and parent </a:t>
            </a:r>
            <a:r>
              <a:rPr lang="en-US" sz="1100" dirty="0" smtClean="0">
                <a:latin typeface="Arial" charset="0"/>
                <a:ea typeface="ＭＳ Ｐゴシック" pitchFamily="34" charset="-128"/>
              </a:rPr>
              <a:t>2014 </a:t>
            </a:r>
            <a:r>
              <a:rPr lang="en-US" sz="1100" dirty="0">
                <a:latin typeface="Arial" charset="0"/>
                <a:ea typeface="ＭＳ Ｐゴシック" pitchFamily="34" charset="-128"/>
              </a:rPr>
              <a:t>federal tax returns and other income documentation. We suggest the student and parents complete their </a:t>
            </a:r>
            <a:r>
              <a:rPr lang="en-US" sz="1100" dirty="0" smtClean="0">
                <a:latin typeface="Arial" charset="0"/>
                <a:ea typeface="ＭＳ Ｐゴシック" pitchFamily="34" charset="-128"/>
              </a:rPr>
              <a:t>2014 </a:t>
            </a:r>
            <a:r>
              <a:rPr lang="en-US" sz="1100" dirty="0">
                <a:latin typeface="Arial" charset="0"/>
                <a:ea typeface="ＭＳ Ｐゴシック" pitchFamily="34" charset="-128"/>
              </a:rPr>
              <a:t>federal income tax forms as soon as possible. Make sure to keep copies of these forms along with all schedules and W-2’s.</a:t>
            </a:r>
          </a:p>
          <a:p>
            <a:pPr marL="122879" lvl="1" indent="-69525">
              <a:lnSpc>
                <a:spcPct val="110000"/>
              </a:lnSpc>
            </a:pPr>
            <a:r>
              <a:rPr lang="en-US" sz="1100" dirty="0">
                <a:latin typeface="Arial" charset="0"/>
                <a:ea typeface="ＭＳ Ｐゴシック" pitchFamily="34" charset="-128"/>
              </a:rPr>
              <a:t>- Also, be sure to submit any required applications or requested documents by the published deadlines.  At many institutions, failure to meet a deadline may jeopardize student eligibility for grants and other types of aid. We cannot emphasize this enough – </a:t>
            </a:r>
            <a:r>
              <a:rPr lang="en-US" sz="1100" b="1" dirty="0">
                <a:latin typeface="Arial" charset="0"/>
                <a:ea typeface="ＭＳ Ｐゴシック" pitchFamily="34" charset="-128"/>
              </a:rPr>
              <a:t>don’t miss out on financial aid or college opportunities by missing a deadline.</a:t>
            </a:r>
          </a:p>
          <a:p>
            <a:pPr marL="53356" lvl="1">
              <a:lnSpc>
                <a:spcPct val="110000"/>
              </a:lnSpc>
            </a:pPr>
            <a:endParaRPr lang="en-US" sz="1100" b="1" dirty="0">
              <a:latin typeface="Arial" charset="0"/>
              <a:ea typeface="ＭＳ Ｐゴシック" pitchFamily="34" charset="-128"/>
            </a:endParaRPr>
          </a:p>
          <a:p>
            <a:pPr marL="53356" algn="ctr">
              <a:lnSpc>
                <a:spcPct val="110000"/>
              </a:lnSpc>
            </a:pPr>
            <a:endParaRPr lang="en-US" sz="1000" b="1" dirty="0">
              <a:latin typeface="Arial" charset="0"/>
              <a:ea typeface="ＭＳ Ｐゴシック" pitchFamily="34" charset="-128"/>
            </a:endParaRPr>
          </a:p>
          <a:p>
            <a:pPr marL="53356" algn="ctr">
              <a:lnSpc>
                <a:spcPct val="110000"/>
              </a:lnSpc>
            </a:pPr>
            <a:endParaRPr lang="en-US" sz="1000" b="1" dirty="0">
              <a:latin typeface="Arial" charset="0"/>
              <a:ea typeface="ＭＳ Ｐゴシック" pitchFamily="34" charset="-128"/>
            </a:endParaRPr>
          </a:p>
          <a:p>
            <a:pPr marL="53356" algn="ctr">
              <a:lnSpc>
                <a:spcPct val="110000"/>
              </a:lnSpc>
            </a:pPr>
            <a:endParaRPr lang="en-US" sz="1000" b="1" dirty="0">
              <a:latin typeface="Arial" charset="0"/>
              <a:ea typeface="ＭＳ Ｐゴシック" pitchFamily="34"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01874302"/>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427D954-B88D-C64E-81BA-15C996950C0D}" type="slidenum">
              <a:rPr lang="en-US"/>
              <a:pPr/>
              <a:t>23</a:t>
            </a:fld>
            <a:endParaRPr lang="en-US"/>
          </a:p>
        </p:txBody>
      </p:sp>
      <p:sp>
        <p:nvSpPr>
          <p:cNvPr id="80899" name="Rectangle 7"/>
          <p:cNvSpPr txBox="1">
            <a:spLocks noGrp="1" noChangeArrowheads="1"/>
          </p:cNvSpPr>
          <p:nvPr/>
        </p:nvSpPr>
        <p:spPr bwMode="auto">
          <a:xfrm>
            <a:off x="3972919" y="8828265"/>
            <a:ext cx="3035894" cy="466548"/>
          </a:xfrm>
          <a:prstGeom prst="rect">
            <a:avLst/>
          </a:prstGeom>
          <a:noFill/>
          <a:ln w="9525">
            <a:noFill/>
            <a:miter lim="800000"/>
            <a:headEnd/>
            <a:tailEnd/>
          </a:ln>
        </p:spPr>
        <p:txBody>
          <a:bodyPr lIns="19084" tIns="0" rIns="19084" bIns="0" anchor="b">
            <a:prstTxWarp prst="textNoShape">
              <a:avLst/>
            </a:prstTxWarp>
          </a:bodyPr>
          <a:lstStyle/>
          <a:p>
            <a:pPr algn="r" eaLnBrk="0" hangingPunct="0"/>
            <a:fld id="{6C0A38F5-CD81-DD4A-8D87-308EFD0C452C}" type="slidenum">
              <a:rPr lang="en-US"/>
              <a:pPr algn="r" eaLnBrk="0" hangingPunct="0"/>
              <a:t>23</a:t>
            </a:fld>
            <a:endParaRPr lang="en-US" dirty="0"/>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a:ln/>
        </p:spPr>
        <p:txBody>
          <a:bodyPr/>
          <a:lstStyle/>
          <a:p>
            <a:pPr eaLnBrk="1" hangingPunct="1"/>
            <a:r>
              <a:rPr lang="en-US" b="1">
                <a:latin typeface="Arial" charset="0"/>
              </a:rPr>
              <a:t>Parent s’ Tax Return Filing Status:</a:t>
            </a:r>
          </a:p>
          <a:p>
            <a:pPr>
              <a:lnSpc>
                <a:spcPct val="90000"/>
              </a:lnSpc>
              <a:spcBef>
                <a:spcPct val="25000"/>
              </a:spcBef>
              <a:buClr>
                <a:schemeClr val="tx1"/>
              </a:buClr>
            </a:pPr>
            <a:r>
              <a:rPr lang="en-US">
                <a:latin typeface="Arial" charset="0"/>
              </a:rPr>
              <a:t>In this questions, parents will be asked to provide information about their tax filing status for 2011:</a:t>
            </a:r>
          </a:p>
          <a:p>
            <a:pPr lvl="1">
              <a:lnSpc>
                <a:spcPct val="90000"/>
              </a:lnSpc>
              <a:spcBef>
                <a:spcPct val="25000"/>
              </a:spcBef>
              <a:buClr>
                <a:schemeClr val="tx1"/>
              </a:buClr>
              <a:buFontTx/>
              <a:buChar char="•"/>
            </a:pPr>
            <a:r>
              <a:rPr lang="en-US">
                <a:latin typeface="Arial" charset="0"/>
              </a:rPr>
              <a:t>If the parents have completed a 2011 federal income tax return, the parents should select “Already completed”</a:t>
            </a:r>
          </a:p>
          <a:p>
            <a:pPr lvl="1">
              <a:lnSpc>
                <a:spcPct val="90000"/>
              </a:lnSpc>
              <a:spcBef>
                <a:spcPct val="25000"/>
              </a:spcBef>
              <a:buClr>
                <a:schemeClr val="tx1"/>
              </a:buClr>
              <a:buFontTx/>
              <a:buChar char="•"/>
            </a:pPr>
            <a:r>
              <a:rPr lang="en-US">
                <a:latin typeface="Arial" charset="0"/>
              </a:rPr>
              <a:t>If they have not as yet filed, but plan to file a 2011 federal income tax return, they should select “Will file”</a:t>
            </a:r>
          </a:p>
          <a:p>
            <a:pPr lvl="1">
              <a:lnSpc>
                <a:spcPct val="90000"/>
              </a:lnSpc>
              <a:spcBef>
                <a:spcPct val="25000"/>
              </a:spcBef>
              <a:buClr>
                <a:schemeClr val="tx1"/>
              </a:buClr>
              <a:buFontTx/>
              <a:buChar char="•"/>
            </a:pPr>
            <a:r>
              <a:rPr lang="en-US">
                <a:latin typeface="Arial" charset="0"/>
              </a:rPr>
              <a:t>If they have not, nor will not, file a 2011 federal income tax return and are not required to do so, they should select “Not going to file”</a:t>
            </a:r>
          </a:p>
          <a:p>
            <a:pPr eaLnBrk="1" hangingPunct="1"/>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844CB082-6272-458C-BFA1-D279721E4DEE}" type="slidenum">
              <a:rPr lang="en-US" sz="1700">
                <a:latin typeface="Times New Roman" pitchFamily="18" charset="0"/>
                <a:ea typeface="ＭＳ Ｐゴシック" pitchFamily="34" charset="-128"/>
              </a:rPr>
              <a:pPr eaLnBrk="0" fontAlgn="base" hangingPunct="0">
                <a:spcBef>
                  <a:spcPct val="0"/>
                </a:spcBef>
                <a:spcAft>
                  <a:spcPct val="0"/>
                </a:spcAft>
              </a:pPr>
              <a:t>24</a:t>
            </a:fld>
            <a:endParaRPr lang="en-US" sz="1700" dirty="0">
              <a:latin typeface="Times New Roman" pitchFamily="18" charset="0"/>
              <a:ea typeface="ＭＳ Ｐゴシック" pitchFamily="34" charset="-128"/>
            </a:endParaRPr>
          </a:p>
        </p:txBody>
      </p:sp>
      <p:sp>
        <p:nvSpPr>
          <p:cNvPr id="176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3" name="Rectangle 3"/>
          <p:cNvSpPr>
            <a:spLocks noGrp="1" noChangeArrowheads="1"/>
          </p:cNvSpPr>
          <p:nvPr>
            <p:ph type="body" idx="1"/>
          </p:nvPr>
        </p:nvSpPr>
        <p:spPr>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normAutofit lnSpcReduction="10000"/>
          </a:bodyPr>
          <a:lstStyle/>
          <a:p>
            <a:pPr>
              <a:spcBef>
                <a:spcPct val="0"/>
              </a:spcBef>
              <a:defRPr/>
            </a:pPr>
            <a:r>
              <a:rPr lang="en-US" b="1" dirty="0" smtClean="0">
                <a:latin typeface="Arial" charset="0"/>
                <a:ea typeface="ＭＳ Ｐゴシック" pitchFamily="34" charset="-128"/>
              </a:rPr>
              <a:t>Parents’ 2012 Adjusted Gross Income</a:t>
            </a:r>
          </a:p>
          <a:p>
            <a:pPr>
              <a:spcBef>
                <a:spcPct val="0"/>
              </a:spcBef>
              <a:defRPr/>
            </a:pPr>
            <a:endParaRPr lang="en-US" b="1" dirty="0" smtClean="0">
              <a:latin typeface="Arial" charset="0"/>
              <a:ea typeface="ＭＳ Ｐゴシック" pitchFamily="34" charset="-128"/>
            </a:endParaRPr>
          </a:p>
          <a:p>
            <a:pPr>
              <a:spcBef>
                <a:spcPct val="0"/>
              </a:spcBef>
              <a:defRPr/>
            </a:pPr>
            <a:r>
              <a:rPr lang="en-US" dirty="0" smtClean="0">
                <a:latin typeface="Arial" charset="0"/>
                <a:ea typeface="ＭＳ Ｐゴシック" pitchFamily="34" charset="-128"/>
              </a:rPr>
              <a:t>The next question asks about parents’ 2012 adjusted gross income (AGI).</a:t>
            </a:r>
          </a:p>
          <a:p>
            <a:pPr>
              <a:spcBef>
                <a:spcPct val="0"/>
              </a:spcBef>
              <a:defRPr/>
            </a:pPr>
            <a:endParaRPr lang="en-US" dirty="0" smtClean="0">
              <a:latin typeface="Arial" charset="0"/>
              <a:ea typeface="ＭＳ Ｐゴシック" pitchFamily="34" charset="-128"/>
            </a:endParaRPr>
          </a:p>
          <a:p>
            <a:pPr>
              <a:spcBef>
                <a:spcPct val="0"/>
              </a:spcBef>
              <a:defRPr/>
            </a:pPr>
            <a:r>
              <a:rPr lang="en-US" dirty="0" smtClean="0">
                <a:latin typeface="Arial" charset="0"/>
                <a:ea typeface="ＭＳ Ｐゴシック" pitchFamily="34" charset="-128"/>
              </a:rPr>
              <a:t>For parents who have not yet completed their 2012 federal tax return, the FOTW site provides an AGI Income Estimator which makes it easy to calculate an estimated AGI.</a:t>
            </a:r>
          </a:p>
          <a:p>
            <a:pPr>
              <a:spcBef>
                <a:spcPct val="0"/>
              </a:spcBef>
              <a:defRPr/>
            </a:pPr>
            <a:endParaRPr lang="en-US" dirty="0" smtClean="0">
              <a:latin typeface="Arial" charset="0"/>
              <a:ea typeface="ＭＳ Ｐゴシック" pitchFamily="34" charset="-128"/>
            </a:endParaRPr>
          </a:p>
          <a:p>
            <a:pPr>
              <a:spcBef>
                <a:spcPct val="0"/>
              </a:spcBef>
              <a:defRPr/>
            </a:pPr>
            <a:r>
              <a:rPr lang="en-US" dirty="0" smtClean="0">
                <a:latin typeface="Arial" charset="0"/>
                <a:ea typeface="ＭＳ Ｐゴシック" pitchFamily="34" charset="-128"/>
              </a:rPr>
              <a:t>Remember, if custodial parents have not yet filed their 2012 federal tax return, it is fine to use estimated 2012 income information on the FOTW.  There will be sufficient time to update this information when the parents complete their actual 2012 federal tax return.</a:t>
            </a:r>
          </a:p>
          <a:p>
            <a:pPr>
              <a:spcBef>
                <a:spcPct val="0"/>
              </a:spcBef>
              <a:defRPr/>
            </a:pPr>
            <a:endParaRPr lang="en-US" dirty="0" smtClean="0">
              <a:latin typeface="Arial" charset="0"/>
              <a:ea typeface="ＭＳ Ｐゴシック" pitchFamily="34" charset="-128"/>
            </a:endParaRPr>
          </a:p>
          <a:p>
            <a:pPr>
              <a:spcBef>
                <a:spcPct val="0"/>
              </a:spcBef>
              <a:defRPr/>
            </a:pPr>
            <a:r>
              <a:rPr lang="en-US" dirty="0" smtClean="0">
                <a:latin typeface="Arial" charset="0"/>
                <a:ea typeface="ＭＳ Ｐゴシック" pitchFamily="34" charset="-128"/>
              </a:rPr>
              <a:t>If parents have completed their 2012 federal tax return, they should use actual 2012 tax return information to complete this item – either by using the IRS Data Retrieval process or their actual 2012 federal income tax return.</a:t>
            </a:r>
          </a:p>
          <a:p>
            <a:pPr>
              <a:spcBef>
                <a:spcPct val="0"/>
              </a:spcBef>
              <a:defRPr/>
            </a:pPr>
            <a:endParaRPr lang="en-US" b="1" dirty="0" smtClean="0">
              <a:latin typeface="Arial" charset="0"/>
              <a:ea typeface="ＭＳ Ｐゴシック" pitchFamily="34" charset="-128"/>
            </a:endParaRPr>
          </a:p>
          <a:p>
            <a:pPr>
              <a:spcBef>
                <a:spcPct val="0"/>
              </a:spcBef>
              <a:defRPr/>
            </a:pPr>
            <a:r>
              <a:rPr lang="en-US" dirty="0" smtClean="0">
                <a:latin typeface="Arial" charset="0"/>
                <a:ea typeface="ＭＳ Ｐゴシック" pitchFamily="34" charset="-128"/>
              </a:rPr>
              <a:t>This question asks specifically about parents’ 2012 AGI.  That is, the total of all taxable income they will list on their 2012 federal income tax form. This figure includes their wages as well as other taxable income such as interest and dividend income, business and rental property income, unemployment, as well as the taxable portion of pensions, IRA distributions, and Social Security benefits.</a:t>
            </a:r>
          </a:p>
          <a:p>
            <a:pPr>
              <a:spcBef>
                <a:spcPct val="0"/>
              </a:spcBef>
              <a:defRPr/>
            </a:pPr>
            <a:endParaRPr lang="en-US" dirty="0" smtClean="0">
              <a:latin typeface="Arial" charset="0"/>
              <a:ea typeface="ＭＳ Ｐゴシック" pitchFamily="34" charset="-128"/>
            </a:endParaRPr>
          </a:p>
          <a:p>
            <a:pPr>
              <a:defRPr/>
            </a:pPr>
            <a:endParaRPr lang="en-US" dirty="0"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60496372-7B9D-4D63-9020-6090F26BEF0F}" type="slidenum">
              <a:rPr lang="en-US" sz="1700">
                <a:latin typeface="Times New Roman" pitchFamily="18" charset="0"/>
                <a:ea typeface="ＭＳ Ｐゴシック" pitchFamily="34" charset="-128"/>
              </a:rPr>
              <a:pPr eaLnBrk="0" fontAlgn="base" hangingPunct="0">
                <a:spcBef>
                  <a:spcPct val="0"/>
                </a:spcBef>
                <a:spcAft>
                  <a:spcPct val="0"/>
                </a:spcAft>
              </a:pPr>
              <a:t>25</a:t>
            </a:fld>
            <a:endParaRPr lang="en-US" sz="1700" dirty="0">
              <a:latin typeface="Times New Roman" pitchFamily="18" charset="0"/>
              <a:ea typeface="ＭＳ Ｐゴシック" pitchFamily="34" charset="-128"/>
            </a:endParaRPr>
          </a:p>
        </p:txBody>
      </p:sp>
      <p:sp>
        <p:nvSpPr>
          <p:cNvPr id="177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7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z="400" b="1" dirty="0" smtClean="0">
              <a:latin typeface="Arial" pitchFamily="34" charset="0"/>
              <a:ea typeface="ＭＳ Ｐゴシック" pitchFamily="34" charset="-128"/>
            </a:endParaRPr>
          </a:p>
          <a:p>
            <a:pPr>
              <a:spcBef>
                <a:spcPct val="0"/>
              </a:spcBef>
            </a:pPr>
            <a:r>
              <a:rPr lang="en-US" b="1" dirty="0" smtClean="0">
                <a:latin typeface="Arial" pitchFamily="34" charset="0"/>
                <a:ea typeface="ＭＳ Ｐゴシック" pitchFamily="34" charset="-128"/>
              </a:rPr>
              <a:t>Money Earned from Work by </a:t>
            </a:r>
            <a:r>
              <a:rPr lang="en-US" b="1" dirty="0" err="1" smtClean="0">
                <a:latin typeface="Arial" pitchFamily="34" charset="0"/>
                <a:ea typeface="ＭＳ Ｐゴシック" pitchFamily="34" charset="-128"/>
              </a:rPr>
              <a:t>Parents(s</a:t>
            </a:r>
            <a:r>
              <a:rPr lang="en-US" b="1" dirty="0" smtClean="0">
                <a:latin typeface="Arial" pitchFamily="34" charset="0"/>
                <a:ea typeface="ＭＳ Ｐゴシック" pitchFamily="34" charset="-128"/>
              </a:rPr>
              <a:t>) in 2012</a:t>
            </a:r>
          </a:p>
          <a:p>
            <a:pPr>
              <a:spcBef>
                <a:spcPct val="0"/>
              </a:spcBef>
            </a:pPr>
            <a:endParaRPr lang="en-US" b="1" dirty="0" smtClean="0">
              <a:latin typeface="Arial" pitchFamily="34" charset="0"/>
              <a:ea typeface="ＭＳ Ｐゴシック" pitchFamily="34" charset="-128"/>
            </a:endParaRPr>
          </a:p>
          <a:p>
            <a:pPr>
              <a:spcBef>
                <a:spcPct val="0"/>
              </a:spcBef>
            </a:pPr>
            <a:r>
              <a:rPr lang="en-US" dirty="0" smtClean="0">
                <a:latin typeface="Arial" pitchFamily="34" charset="0"/>
                <a:ea typeface="ＭＳ Ｐゴシック" pitchFamily="34" charset="-128"/>
              </a:rPr>
              <a:t>These next questions ask about custodial parent earnings from sources such as wages, salaries and tips. These questions must be answered whether or not the parents file a tax return.  This information may be on their W-2 forms, or on IRS Form 1040, 1040A, or 1040EZ.</a:t>
            </a:r>
          </a:p>
          <a:p>
            <a:pPr>
              <a:spcBef>
                <a:spcPct val="0"/>
              </a:spcBef>
            </a:pPr>
            <a:endParaRPr lang="en-US" sz="400" dirty="0" smtClean="0">
              <a:latin typeface="Arial" pitchFamily="34" charset="0"/>
              <a:ea typeface="ＭＳ Ｐゴシック" pitchFamily="34" charset="-128"/>
            </a:endParaRPr>
          </a:p>
          <a:p>
            <a:pPr>
              <a:spcBef>
                <a:spcPct val="0"/>
              </a:spcBef>
            </a:pPr>
            <a:r>
              <a:rPr lang="en-US" dirty="0" smtClean="0">
                <a:latin typeface="Arial" pitchFamily="34" charset="0"/>
                <a:ea typeface="ＭＳ Ｐゴシック" pitchFamily="34" charset="-128"/>
              </a:rPr>
              <a:t>Parents who own a business or farm should report any income from these sources here as well so that Social Security taxes paid can be properly calculated.</a:t>
            </a:r>
          </a:p>
          <a:p>
            <a:pPr>
              <a:spcBef>
                <a:spcPct val="0"/>
              </a:spcBef>
            </a:pPr>
            <a:r>
              <a:rPr lang="en-US" dirty="0" smtClean="0">
                <a:latin typeface="Arial" pitchFamily="34" charset="0"/>
                <a:ea typeface="ＭＳ Ｐゴシック" pitchFamily="34" charset="-128"/>
              </a:rPr>
              <a:t>It is important to list earnings correctly, because when the U.S. Department of Education calculates the parents' Expected Family Contribution (EFC), certain allowances are subtracted from the parents' income for required taxes and necessary expenses (such as income and Social Security taxes and basic living costs). The parents' income earned from work will also be used in the EFC calculation as an income factor when no tax form is filed.</a:t>
            </a:r>
          </a:p>
          <a:p>
            <a:pPr>
              <a:spcBef>
                <a:spcPct val="0"/>
              </a:spcBef>
            </a:pPr>
            <a:endParaRPr lang="en-US" sz="600" dirty="0" smtClean="0">
              <a:latin typeface="Arial" pitchFamily="34" charset="0"/>
              <a:ea typeface="ＭＳ Ｐゴシック" pitchFamily="34" charset="-128"/>
            </a:endParaRPr>
          </a:p>
          <a:p>
            <a:pPr>
              <a:spcBef>
                <a:spcPct val="0"/>
              </a:spcBef>
            </a:pPr>
            <a:r>
              <a:rPr lang="en-US" b="1" dirty="0" smtClean="0">
                <a:latin typeface="Arial" pitchFamily="34" charset="0"/>
                <a:ea typeface="ＭＳ Ｐゴシック" pitchFamily="34" charset="-128"/>
              </a:rPr>
              <a:t>Note to Presenters</a:t>
            </a:r>
            <a:r>
              <a:rPr lang="en-US" dirty="0" smtClean="0">
                <a:latin typeface="Arial" pitchFamily="34" charset="0"/>
                <a:ea typeface="ＭＳ Ｐゴシック" pitchFamily="34" charset="-128"/>
              </a:rPr>
              <a:t>: FOTW asks separate questions about mother’s and/or father’s incomes from earnings.  These questions are combined on the slide.</a:t>
            </a:r>
          </a:p>
          <a:p>
            <a:pPr>
              <a:spcBef>
                <a:spcPct val="0"/>
              </a:spcBef>
            </a:pPr>
            <a:endParaRPr lang="en-US" dirty="0" smtClean="0">
              <a:latin typeface="Arial" pitchFamily="34" charset="0"/>
              <a:ea typeface="ＭＳ Ｐゴシック" pitchFamily="34" charset="-128"/>
            </a:endParaRPr>
          </a:p>
          <a:p>
            <a:pPr>
              <a:spcBef>
                <a:spcPct val="0"/>
              </a:spcBef>
            </a:pPr>
            <a:endParaRPr lang="en-US" dirty="0"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8" name="Rectangle 2"/>
          <p:cNvSpPr>
            <a:spLocks noGrp="1" noRot="1" noChangeAspect="1" noChangeArrowheads="1" noTextEdit="1"/>
          </p:cNvSpPr>
          <p:nvPr>
            <p:ph type="sldImg"/>
          </p:nvPr>
        </p:nvSpPr>
        <p:spPr>
          <a:xfrm>
            <a:off x="1181100" y="696913"/>
            <a:ext cx="4646613" cy="3486150"/>
          </a:xfrm>
          <a:ln/>
        </p:spPr>
      </p:sp>
      <p:sp>
        <p:nvSpPr>
          <p:cNvPr id="144389" name="Rectangle 3"/>
          <p:cNvSpPr>
            <a:spLocks noGrp="1" noChangeArrowheads="1"/>
          </p:cNvSpPr>
          <p:nvPr>
            <p:ph type="body" idx="1"/>
          </p:nvPr>
        </p:nvSpPr>
        <p:spPr>
          <a:xfrm>
            <a:off x="700881" y="4495006"/>
            <a:ext cx="5607050" cy="4182666"/>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normAutofit fontScale="92500" lnSpcReduction="10000"/>
          </a:bodyPr>
          <a:lstStyle/>
          <a:p>
            <a:pPr marL="285906" indent="-285906">
              <a:spcBef>
                <a:spcPct val="20000"/>
              </a:spcBef>
              <a:buClr>
                <a:schemeClr val="tx1"/>
              </a:buClr>
            </a:pPr>
            <a:r>
              <a:rPr lang="en-US" dirty="0" smtClean="0">
                <a:latin typeface="Arial" charset="0"/>
                <a:ea typeface="ＭＳ Ｐゴシック" pitchFamily="34" charset="-128"/>
              </a:rPr>
              <a:t>       </a:t>
            </a:r>
            <a:r>
              <a:rPr lang="en-US" b="1" dirty="0" smtClean="0">
                <a:latin typeface="Arial" charset="0"/>
                <a:ea typeface="ＭＳ Ｐゴシック" pitchFamily="34" charset="-128"/>
              </a:rPr>
              <a:t>IRS Data Retrieval</a:t>
            </a:r>
          </a:p>
          <a:p>
            <a:pPr marL="285906" indent="-285906">
              <a:spcBef>
                <a:spcPct val="20000"/>
              </a:spcBef>
              <a:buClr>
                <a:schemeClr val="tx1"/>
              </a:buClr>
            </a:pPr>
            <a:r>
              <a:rPr lang="en-US" dirty="0" smtClean="0">
                <a:latin typeface="Arial" charset="0"/>
                <a:ea typeface="ＭＳ Ｐゴシック" pitchFamily="34" charset="-128"/>
              </a:rPr>
              <a:t>	This question may allow some parents who have already completed their 2014 federal income tax return to transfer their tax data from the IRS directly to the U.S. Department of Education.  Parents will be instructed how to do this in this section of the FOTW.</a:t>
            </a:r>
          </a:p>
          <a:p>
            <a:pPr marL="285906" indent="-285906">
              <a:spcBef>
                <a:spcPct val="20000"/>
              </a:spcBef>
              <a:buClr>
                <a:schemeClr val="tx1"/>
              </a:buClr>
            </a:pPr>
            <a:endParaRPr lang="en-US" dirty="0" smtClean="0">
              <a:latin typeface="Arial" charset="0"/>
              <a:ea typeface="ＭＳ Ｐゴシック" pitchFamily="34" charset="-128"/>
            </a:endParaRPr>
          </a:p>
          <a:p>
            <a:pPr marL="285906" indent="-285906">
              <a:spcBef>
                <a:spcPct val="20000"/>
              </a:spcBef>
              <a:buClr>
                <a:schemeClr val="tx1"/>
              </a:buClr>
            </a:pPr>
            <a:r>
              <a:rPr lang="en-US" dirty="0" smtClean="0">
                <a:latin typeface="Arial" charset="0"/>
                <a:ea typeface="ＭＳ Ｐゴシック" pitchFamily="34" charset="-128"/>
              </a:rPr>
              <a:t>	If parent(s) answer “Already completed,” they will be given the option to transfer their 2014 income tax information directly from IRS records.</a:t>
            </a:r>
          </a:p>
          <a:p>
            <a:pPr marL="285906" indent="-285906">
              <a:spcBef>
                <a:spcPct val="20000"/>
              </a:spcBef>
              <a:buClr>
                <a:schemeClr val="tx1"/>
              </a:buClr>
            </a:pPr>
            <a:r>
              <a:rPr lang="en-US" dirty="0" smtClean="0">
                <a:latin typeface="Arial" charset="0"/>
                <a:ea typeface="ＭＳ Ｐゴシック" pitchFamily="34" charset="-128"/>
              </a:rPr>
              <a:t>       </a:t>
            </a:r>
          </a:p>
          <a:p>
            <a:pPr marL="285906" lvl="1" indent="-285906">
              <a:spcBef>
                <a:spcPct val="20000"/>
              </a:spcBef>
              <a:buClr>
                <a:schemeClr val="tx1"/>
              </a:buClr>
            </a:pPr>
            <a:r>
              <a:rPr lang="en-US" dirty="0" smtClean="0">
                <a:latin typeface="Arial" charset="0"/>
                <a:ea typeface="ＭＳ Ｐゴシック" pitchFamily="34" charset="-128"/>
              </a:rPr>
              <a:t>	If parents have filed their 2014 taxes electronically within the last three weeks ago or by mail less than eleven weeks ago, they may not be able to access IRS data.</a:t>
            </a:r>
          </a:p>
          <a:p>
            <a:pPr marL="285906" lvl="1" indent="-285906">
              <a:spcBef>
                <a:spcPct val="20000"/>
              </a:spcBef>
              <a:buClr>
                <a:schemeClr val="tx1"/>
              </a:buClr>
            </a:pPr>
            <a:endParaRPr lang="en-US" dirty="0" smtClean="0">
              <a:latin typeface="Arial" charset="0"/>
              <a:ea typeface="ＭＳ Ｐゴシック" pitchFamily="34" charset="-128"/>
            </a:endParaRPr>
          </a:p>
          <a:p>
            <a:pPr marL="285906" lvl="1" indent="-285906">
              <a:spcBef>
                <a:spcPct val="20000"/>
              </a:spcBef>
              <a:buClr>
                <a:schemeClr val="tx1"/>
              </a:buClr>
            </a:pPr>
            <a:r>
              <a:rPr lang="en-US" dirty="0" smtClean="0">
                <a:latin typeface="Arial" charset="0"/>
                <a:ea typeface="ＭＳ Ｐゴシック" pitchFamily="34" charset="-128"/>
              </a:rPr>
              <a:t>	Some parents, regardless of when they filed their 2014 federal tax returns, will not be able to use this tool.  These include those parents who:</a:t>
            </a:r>
          </a:p>
          <a:p>
            <a:pPr marL="285906" lvl="1" indent="-285906">
              <a:spcBef>
                <a:spcPct val="20000"/>
              </a:spcBef>
              <a:buClr>
                <a:schemeClr val="tx1"/>
              </a:buClr>
            </a:pPr>
            <a:r>
              <a:rPr lang="en-US" dirty="0" smtClean="0">
                <a:latin typeface="Arial" charset="0"/>
                <a:ea typeface="ＭＳ Ｐゴシック" pitchFamily="34" charset="-128"/>
              </a:rPr>
              <a:t>		are married and file separately; </a:t>
            </a:r>
          </a:p>
          <a:p>
            <a:pPr marL="285906" lvl="1" indent="-285906">
              <a:spcBef>
                <a:spcPct val="20000"/>
              </a:spcBef>
              <a:buClr>
                <a:schemeClr val="tx1"/>
              </a:buClr>
            </a:pPr>
            <a:r>
              <a:rPr lang="en-US" dirty="0">
                <a:latin typeface="Arial" charset="0"/>
                <a:ea typeface="ＭＳ Ｐゴシック" pitchFamily="34" charset="-128"/>
              </a:rPr>
              <a:t>	</a:t>
            </a:r>
            <a:r>
              <a:rPr lang="en-US" dirty="0" smtClean="0">
                <a:latin typeface="Arial" charset="0"/>
                <a:ea typeface="ＭＳ Ｐゴシック" pitchFamily="34" charset="-128"/>
              </a:rPr>
              <a:t>	file as Head of Household;</a:t>
            </a:r>
          </a:p>
          <a:p>
            <a:pPr marL="285906" lvl="1" indent="-285906">
              <a:spcBef>
                <a:spcPct val="20000"/>
              </a:spcBef>
              <a:buClr>
                <a:schemeClr val="tx1"/>
              </a:buClr>
            </a:pPr>
            <a:r>
              <a:rPr lang="en-US" dirty="0" smtClean="0">
                <a:latin typeface="Arial" charset="0"/>
                <a:ea typeface="ＭＳ Ｐゴシック" pitchFamily="34" charset="-128"/>
              </a:rPr>
              <a:t>		filed an amended federal tax return; or</a:t>
            </a:r>
          </a:p>
          <a:p>
            <a:pPr marL="285906" lvl="1" indent="-285906">
              <a:spcBef>
                <a:spcPct val="20000"/>
              </a:spcBef>
              <a:buClr>
                <a:schemeClr val="tx1"/>
              </a:buClr>
            </a:pPr>
            <a:r>
              <a:rPr lang="en-US" dirty="0" smtClean="0">
                <a:latin typeface="Arial" charset="0"/>
                <a:ea typeface="ＭＳ Ｐゴシック" pitchFamily="34" charset="-128"/>
              </a:rPr>
              <a:t>		filed a Puerto Rican or foreign tax return.</a:t>
            </a:r>
          </a:p>
          <a:p>
            <a:pPr marL="285906" lvl="1" indent="-285906">
              <a:spcBef>
                <a:spcPct val="20000"/>
              </a:spcBef>
              <a:buClr>
                <a:schemeClr val="tx1"/>
              </a:buClr>
            </a:pPr>
            <a:r>
              <a:rPr lang="en-US" dirty="0" smtClean="0">
                <a:latin typeface="Arial" charset="0"/>
                <a:ea typeface="ＭＳ Ｐゴシック" pitchFamily="34" charset="-128"/>
              </a:rPr>
              <a:t>		</a:t>
            </a:r>
          </a:p>
          <a:p>
            <a:pPr marL="285906" indent="-285906">
              <a:spcBef>
                <a:spcPct val="20000"/>
              </a:spcBef>
              <a:buClr>
                <a:schemeClr val="tx1"/>
              </a:buClr>
            </a:pPr>
            <a:r>
              <a:rPr lang="en-US" dirty="0">
                <a:latin typeface="Arial" charset="0"/>
                <a:ea typeface="ＭＳ Ｐゴシック" pitchFamily="34" charset="-128"/>
              </a:rPr>
              <a:t>. .</a:t>
            </a:r>
            <a:r>
              <a:rPr lang="en-US" b="1" dirty="0">
                <a:latin typeface="Arial" charset="0"/>
                <a:ea typeface="ＭＳ Ｐゴシック" pitchFamily="34" charset="-128"/>
              </a:rPr>
              <a:t> PRESENTERS: You might want to hide this slide and use it if questions come up about IRS Data Retrieval of 2014 federal tax return information.</a:t>
            </a:r>
            <a:r>
              <a:rPr lang="en-US" dirty="0">
                <a:latin typeface="Arial" charset="0"/>
                <a:ea typeface="ＭＳ Ｐゴシック" pitchFamily="34" charset="-128"/>
              </a:rPr>
              <a:t>	</a:t>
            </a:r>
            <a:endParaRPr lang="en-US" dirty="0">
              <a:ea typeface="ＭＳ Ｐゴシック" pitchFamily="34" charset="-128"/>
            </a:endParaRPr>
          </a:p>
          <a:p>
            <a:pPr marL="285906" indent="-285906">
              <a:spcBef>
                <a:spcPct val="20000"/>
              </a:spcBef>
              <a:buClr>
                <a:schemeClr val="tx1"/>
              </a:buClr>
            </a:pPr>
            <a:endParaRPr lang="en-US" dirty="0" smtClean="0">
              <a:ea typeface="ＭＳ Ｐゴシック" pitchFamily="34" charset="-128"/>
            </a:endParaRPr>
          </a:p>
        </p:txBody>
      </p:sp>
      <p:sp>
        <p:nvSpPr>
          <p:cNvPr id="6" name="Slide Number Placeholder 3"/>
          <p:cNvSpPr>
            <a:spLocks noGrp="1"/>
          </p:cNvSpPr>
          <p:nvPr>
            <p:ph type="sldNum" sz="quarter" idx="5"/>
          </p:nvPr>
        </p:nvSpPr>
        <p:spPr>
          <a:xfrm>
            <a:off x="3970039" y="8828459"/>
            <a:ext cx="3037152" cy="464741"/>
          </a:xfrm>
        </p:spPr>
        <p:txBody>
          <a:bodyPr/>
          <a:lstStyle/>
          <a:p>
            <a:fld id="{E4F7C1AA-E7FB-4A72-B313-88B65E5D5A98}" type="slidenum">
              <a:rPr lang="en-US">
                <a:latin typeface="Times New Roman" pitchFamily="18" charset="0"/>
                <a:cs typeface="Times New Roman" pitchFamily="18" charset="0"/>
              </a:rPr>
              <a:pPr/>
              <a:t>26</a:t>
            </a:fld>
            <a:endParaRPr lang="en-US" dirty="0">
              <a:latin typeface="Times New Roman" pitchFamily="18" charset="0"/>
              <a:cs typeface="Times New Roman"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82675990"/>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8" name="Rectangle 2"/>
          <p:cNvSpPr>
            <a:spLocks noGrp="1" noRot="1" noChangeAspect="1" noChangeArrowheads="1" noTextEdit="1"/>
          </p:cNvSpPr>
          <p:nvPr>
            <p:ph type="sldImg"/>
          </p:nvPr>
        </p:nvSpPr>
        <p:spPr>
          <a:xfrm>
            <a:off x="1181100" y="696913"/>
            <a:ext cx="4646613" cy="3486150"/>
          </a:xfrm>
          <a:ln/>
        </p:spPr>
      </p:sp>
      <p:sp>
        <p:nvSpPr>
          <p:cNvPr id="144389" name="Rectangle 3"/>
          <p:cNvSpPr>
            <a:spLocks noGrp="1" noChangeArrowheads="1"/>
          </p:cNvSpPr>
          <p:nvPr>
            <p:ph type="body" idx="1"/>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normAutofit/>
          </a:bodyPr>
          <a:lstStyle/>
          <a:p>
            <a:pPr marL="285906" indent="-285906">
              <a:spcBef>
                <a:spcPct val="20000"/>
              </a:spcBef>
              <a:buClr>
                <a:schemeClr val="tx1"/>
              </a:buClr>
            </a:pPr>
            <a:r>
              <a:rPr lang="en-US" dirty="0" smtClean="0">
                <a:latin typeface="Arial" charset="0"/>
                <a:ea typeface="ＭＳ Ｐゴシック" pitchFamily="34" charset="-128"/>
              </a:rPr>
              <a:t>       </a:t>
            </a:r>
            <a:r>
              <a:rPr lang="en-US" b="1" dirty="0" smtClean="0">
                <a:latin typeface="Arial" charset="0"/>
                <a:ea typeface="ＭＳ Ｐゴシック" pitchFamily="34" charset="-128"/>
              </a:rPr>
              <a:t>IRS Data Retrieval (cont)</a:t>
            </a:r>
          </a:p>
          <a:p>
            <a:pPr marL="285906" indent="-285906">
              <a:spcBef>
                <a:spcPct val="20000"/>
              </a:spcBef>
              <a:buClr>
                <a:schemeClr val="tx1"/>
              </a:buClr>
            </a:pPr>
            <a:r>
              <a:rPr lang="en-US" dirty="0" smtClean="0">
                <a:latin typeface="Arial" charset="0"/>
                <a:ea typeface="ＭＳ Ｐゴシック" pitchFamily="34" charset="-128"/>
              </a:rPr>
              <a:t>	If, based on parents’ response to the IRS Data Retrieval questions, the IRS thinks that parental 2014 tax information can be transferred directly to the FOTW, the student will see the screen shown above.  Parents can then initiate the data transfer.</a:t>
            </a:r>
          </a:p>
          <a:p>
            <a:pPr marL="285906" indent="-285906">
              <a:spcBef>
                <a:spcPct val="20000"/>
              </a:spcBef>
              <a:buClr>
                <a:schemeClr val="tx1"/>
              </a:buClr>
            </a:pPr>
            <a:endParaRPr lang="en-US" dirty="0">
              <a:latin typeface="Arial" charset="0"/>
              <a:ea typeface="ＭＳ Ｐゴシック" pitchFamily="34" charset="-128"/>
            </a:endParaRPr>
          </a:p>
          <a:p>
            <a:pPr marL="285906" indent="-285906">
              <a:spcBef>
                <a:spcPct val="20000"/>
              </a:spcBef>
              <a:buClr>
                <a:schemeClr val="tx1"/>
              </a:buClr>
            </a:pPr>
            <a:r>
              <a:rPr lang="en-US" dirty="0" smtClean="0">
                <a:latin typeface="Arial" charset="0"/>
                <a:ea typeface="ＭＳ Ｐゴシック" pitchFamily="34" charset="-128"/>
              </a:rPr>
              <a:t>	</a:t>
            </a:r>
            <a:endParaRPr lang="en-US" dirty="0" smtClean="0">
              <a:ea typeface="ＭＳ Ｐゴシック" pitchFamily="34" charset="-128"/>
            </a:endParaRPr>
          </a:p>
        </p:txBody>
      </p:sp>
      <p:sp>
        <p:nvSpPr>
          <p:cNvPr id="6" name="Slide Number Placeholder 3"/>
          <p:cNvSpPr>
            <a:spLocks noGrp="1"/>
          </p:cNvSpPr>
          <p:nvPr>
            <p:ph type="sldNum" sz="quarter" idx="5"/>
          </p:nvPr>
        </p:nvSpPr>
        <p:spPr>
          <a:xfrm>
            <a:off x="3970039" y="8828459"/>
            <a:ext cx="3037152" cy="464741"/>
          </a:xfrm>
        </p:spPr>
        <p:txBody>
          <a:bodyPr/>
          <a:lstStyle/>
          <a:p>
            <a:fld id="{E4F7C1AA-E7FB-4A72-B313-88B65E5D5A98}" type="slidenum">
              <a:rPr lang="en-US">
                <a:latin typeface="Times New Roman" pitchFamily="18" charset="0"/>
                <a:cs typeface="Times New Roman" pitchFamily="18" charset="0"/>
              </a:rPr>
              <a:pPr/>
              <a:t>27</a:t>
            </a:fld>
            <a:endParaRPr lang="en-US" dirty="0">
              <a:latin typeface="Times New Roman" pitchFamily="18" charset="0"/>
              <a:cs typeface="Times New Roman" pitchFamily="18" charset="0"/>
            </a:endParaRPr>
          </a:p>
        </p:txBody>
      </p:sp>
      <p:sp>
        <p:nvSpPr>
          <p:cNvPr id="2" name="Rectangle 1"/>
          <p:cNvSpPr/>
          <p:nvPr/>
        </p:nvSpPr>
        <p:spPr>
          <a:xfrm>
            <a:off x="837406" y="7557210"/>
            <a:ext cx="5334000" cy="867930"/>
          </a:xfrm>
          <a:prstGeom prst="rect">
            <a:avLst/>
          </a:prstGeom>
        </p:spPr>
        <p:txBody>
          <a:bodyPr wrap="square">
            <a:spAutoFit/>
          </a:bodyPr>
          <a:lstStyle/>
          <a:p>
            <a:pPr marL="285906" lvl="1" indent="-285906">
              <a:spcBef>
                <a:spcPct val="20000"/>
              </a:spcBef>
              <a:buClr>
                <a:schemeClr val="tx1"/>
              </a:buClr>
            </a:pPr>
            <a:r>
              <a:rPr lang="en-US" sz="1200" b="1" dirty="0">
                <a:latin typeface="Arial" charset="0"/>
                <a:ea typeface="ＭＳ Ｐゴシック" pitchFamily="34" charset="-128"/>
              </a:rPr>
              <a:t>PRESENTERS: You might want to hide this slide and use it if questions come up about IRS Data Retrieval of 2014 federal tax return information.</a:t>
            </a:r>
            <a:r>
              <a:rPr lang="en-US" sz="1200" dirty="0">
                <a:latin typeface="Arial" charset="0"/>
                <a:ea typeface="ＭＳ Ｐゴシック" pitchFamily="34" charset="-128"/>
              </a:rPr>
              <a:t>	</a:t>
            </a:r>
          </a:p>
          <a:p>
            <a:pPr marL="285906" indent="-285906">
              <a:spcBef>
                <a:spcPct val="20000"/>
              </a:spcBef>
              <a:buClr>
                <a:schemeClr val="tx1"/>
              </a:buClr>
            </a:pPr>
            <a:r>
              <a:rPr lang="en-US" sz="1200" dirty="0">
                <a:latin typeface="Arial" charset="0"/>
                <a:ea typeface="ＭＳ Ｐゴシック" pitchFamily="34" charset="-128"/>
              </a:rPr>
              <a:t>	</a:t>
            </a:r>
            <a:endParaRPr lang="en-US" sz="1200" dirty="0">
              <a:ea typeface="ＭＳ Ｐゴシック" pitchFamily="34"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82675990"/>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latin typeface="Arial" pitchFamily="34" charset="0"/>
                <a:cs typeface="Arial" pitchFamily="34" charset="0"/>
              </a:rPr>
              <a:t>IRS Data Retrieval (cont)</a:t>
            </a:r>
          </a:p>
          <a:p>
            <a:endParaRPr lang="en-US" dirty="0" smtClean="0">
              <a:latin typeface="Arial" pitchFamily="34" charset="0"/>
              <a:cs typeface="Arial" pitchFamily="34" charset="0"/>
            </a:endParaRPr>
          </a:p>
          <a:p>
            <a:pPr marL="285906" indent="-285906">
              <a:spcBef>
                <a:spcPct val="20000"/>
              </a:spcBef>
              <a:buClr>
                <a:schemeClr val="tx1"/>
              </a:buClr>
            </a:pPr>
            <a:r>
              <a:rPr lang="en-US" dirty="0" smtClean="0">
                <a:latin typeface="Arial" pitchFamily="34" charset="0"/>
                <a:ea typeface="ＭＳ Ｐゴシック" pitchFamily="34" charset="-128"/>
                <a:cs typeface="Arial" pitchFamily="34" charset="0"/>
              </a:rPr>
              <a:t>Initiating the transfer to the IRS site will take the parents away from the FOTW. </a:t>
            </a:r>
          </a:p>
          <a:p>
            <a:pPr marL="285906" indent="-285906">
              <a:spcBef>
                <a:spcPct val="20000"/>
              </a:spcBef>
              <a:buClr>
                <a:schemeClr val="tx1"/>
              </a:buClr>
            </a:pPr>
            <a:r>
              <a:rPr lang="en-US" dirty="0" smtClean="0">
                <a:latin typeface="Arial" pitchFamily="34" charset="0"/>
                <a:ea typeface="ＭＳ Ｐゴシック" pitchFamily="34" charset="-128"/>
                <a:cs typeface="Arial" pitchFamily="34" charset="0"/>
              </a:rPr>
              <a:t>	</a:t>
            </a:r>
          </a:p>
          <a:p>
            <a:pPr marL="285906" indent="-285906">
              <a:spcBef>
                <a:spcPct val="20000"/>
              </a:spcBef>
              <a:buClr>
                <a:schemeClr val="tx1"/>
              </a:buClr>
            </a:pPr>
            <a:r>
              <a:rPr lang="en-US" dirty="0" smtClean="0">
                <a:latin typeface="Arial" pitchFamily="34" charset="0"/>
                <a:ea typeface="ＭＳ Ｐゴシック" pitchFamily="34" charset="-128"/>
                <a:cs typeface="Arial" pitchFamily="34" charset="0"/>
              </a:rPr>
              <a:t>After authorizing the IRS data transfer, parents need to make sure to return to</a:t>
            </a:r>
          </a:p>
          <a:p>
            <a:pPr marL="285906" indent="-285906">
              <a:spcBef>
                <a:spcPct val="20000"/>
              </a:spcBef>
              <a:buClr>
                <a:schemeClr val="tx1"/>
              </a:buClr>
            </a:pPr>
            <a:r>
              <a:rPr lang="en-US" dirty="0">
                <a:latin typeface="Arial" pitchFamily="34" charset="0"/>
                <a:ea typeface="ＭＳ Ｐゴシック" pitchFamily="34" charset="-128"/>
                <a:cs typeface="Arial" pitchFamily="34" charset="0"/>
              </a:rPr>
              <a:t>t</a:t>
            </a:r>
            <a:r>
              <a:rPr lang="en-US" dirty="0" smtClean="0">
                <a:latin typeface="Arial" pitchFamily="34" charset="0"/>
                <a:ea typeface="ＭＳ Ｐゴシック" pitchFamily="34" charset="-128"/>
                <a:cs typeface="Arial" pitchFamily="34" charset="0"/>
              </a:rPr>
              <a:t>he FOTW Website by clicking “OK”</a:t>
            </a:r>
          </a:p>
          <a:p>
            <a:pPr marL="285906" indent="-285906">
              <a:spcBef>
                <a:spcPct val="20000"/>
              </a:spcBef>
              <a:buClr>
                <a:schemeClr val="tx1"/>
              </a:buClr>
            </a:pPr>
            <a:endParaRPr lang="en-US" dirty="0" smtClean="0">
              <a:latin typeface="Arial" pitchFamily="34" charset="0"/>
              <a:ea typeface="ＭＳ Ｐゴシック" pitchFamily="34" charset="-128"/>
              <a:cs typeface="Arial" pitchFamily="34" charset="0"/>
            </a:endParaRPr>
          </a:p>
          <a:p>
            <a:pPr marL="285906" indent="-285906">
              <a:spcBef>
                <a:spcPct val="20000"/>
              </a:spcBef>
              <a:buClr>
                <a:schemeClr val="tx1"/>
              </a:buClr>
            </a:pPr>
            <a:r>
              <a:rPr lang="en-US" dirty="0" smtClean="0">
                <a:latin typeface="Arial" pitchFamily="34" charset="0"/>
                <a:ea typeface="ＭＳ Ｐゴシック" pitchFamily="34" charset="-128"/>
                <a:cs typeface="Arial" pitchFamily="34" charset="0"/>
              </a:rPr>
              <a:t>If parents do not wish to transfer IRS data or return to the FOTW, they should hit </a:t>
            </a:r>
          </a:p>
          <a:p>
            <a:pPr marL="285906" indent="-285906">
              <a:spcBef>
                <a:spcPct val="20000"/>
              </a:spcBef>
              <a:buClr>
                <a:schemeClr val="tx1"/>
              </a:buClr>
            </a:pPr>
            <a:r>
              <a:rPr lang="en-US" dirty="0" smtClean="0">
                <a:latin typeface="Arial" pitchFamily="34" charset="0"/>
                <a:ea typeface="ＭＳ Ｐゴシック" pitchFamily="34" charset="-128"/>
                <a:cs typeface="Arial" pitchFamily="34" charset="0"/>
              </a:rPr>
              <a:t>“Cancel.”  </a:t>
            </a:r>
          </a:p>
          <a:p>
            <a:endParaRPr lang="en-US" dirty="0"/>
          </a:p>
        </p:txBody>
      </p:sp>
      <p:sp>
        <p:nvSpPr>
          <p:cNvPr id="4" name="Slide Number Placeholder 3"/>
          <p:cNvSpPr>
            <a:spLocks noGrp="1"/>
          </p:cNvSpPr>
          <p:nvPr>
            <p:ph type="sldNum" sz="quarter" idx="10"/>
          </p:nvPr>
        </p:nvSpPr>
        <p:spPr/>
        <p:txBody>
          <a:bodyPr/>
          <a:lstStyle/>
          <a:p>
            <a:fld id="{E4F7C1AA-E7FB-4A72-B313-88B65E5D5A98}" type="slidenum">
              <a:rPr lang="en-US" smtClean="0"/>
              <a:pPr/>
              <a:t>28</a:t>
            </a:fld>
            <a:endParaRPr lang="en-US" dirty="0"/>
          </a:p>
        </p:txBody>
      </p:sp>
      <p:sp>
        <p:nvSpPr>
          <p:cNvPr id="5" name="Rectangle 4"/>
          <p:cNvSpPr/>
          <p:nvPr/>
        </p:nvSpPr>
        <p:spPr>
          <a:xfrm>
            <a:off x="700882" y="7534076"/>
            <a:ext cx="5775324" cy="738664"/>
          </a:xfrm>
          <a:prstGeom prst="rect">
            <a:avLst/>
          </a:prstGeom>
        </p:spPr>
        <p:txBody>
          <a:bodyPr wrap="square">
            <a:spAutoFit/>
          </a:bodyPr>
          <a:lstStyle/>
          <a:p>
            <a:pPr marL="285906" lvl="1" indent="-285906">
              <a:spcBef>
                <a:spcPct val="20000"/>
              </a:spcBef>
              <a:buClr>
                <a:schemeClr val="tx1"/>
              </a:buClr>
            </a:pPr>
            <a:r>
              <a:rPr lang="en-US" sz="1200" b="1" dirty="0">
                <a:latin typeface="Arial" charset="0"/>
                <a:ea typeface="ＭＳ Ｐゴシック" pitchFamily="34" charset="-128"/>
              </a:rPr>
              <a:t>PRESENTERS: You might want to hide this slide and use it if questions come up about IRS Data Retrieval of 2014 federal tax return information. </a:t>
            </a:r>
            <a:r>
              <a:rPr lang="en-US" dirty="0">
                <a:latin typeface="Arial" charset="0"/>
                <a:ea typeface="ＭＳ Ｐゴシック" pitchFamily="34" charset="-128"/>
              </a:rPr>
              <a:t>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04108679"/>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itchFamily="34" charset="0"/>
                <a:cs typeface="Arial" pitchFamily="34" charset="0"/>
              </a:rPr>
              <a:t>IRS Tax Transcript</a:t>
            </a:r>
          </a:p>
          <a:p>
            <a:endParaRPr lang="en-US" dirty="0">
              <a:latin typeface="Arial" pitchFamily="34" charset="0"/>
              <a:cs typeface="Arial" pitchFamily="34" charset="0"/>
            </a:endParaRPr>
          </a:p>
          <a:p>
            <a:r>
              <a:rPr lang="en-US" dirty="0" smtClean="0">
                <a:latin typeface="Arial" pitchFamily="34" charset="0"/>
                <a:cs typeface="Arial" pitchFamily="34" charset="0"/>
              </a:rPr>
              <a:t>For parents who have filed their 2014 IRS tax return electronically at least three weeks prior to completing  FOTW or their paper 2014 IRS tax return at least eleven weeks prior to this same time, it is possible to order an IRS tax transcript online at: </a:t>
            </a:r>
          </a:p>
          <a:p>
            <a:pPr algn="ctr"/>
            <a:r>
              <a:rPr lang="en-US" u="sng" dirty="0" smtClean="0">
                <a:solidFill>
                  <a:srgbClr val="4F81BD"/>
                </a:solidFill>
                <a:latin typeface="Arial" pitchFamily="34" charset="0"/>
                <a:cs typeface="Arial" pitchFamily="34" charset="0"/>
              </a:rPr>
              <a:t>www.irs.gov/individuals/OrderaTranscript </a:t>
            </a:r>
          </a:p>
          <a:p>
            <a:pPr algn="ctr"/>
            <a:endParaRPr lang="en-US" u="sng" dirty="0">
              <a:solidFill>
                <a:srgbClr val="4F81BD"/>
              </a:solidFill>
              <a:latin typeface="Arial" pitchFamily="34" charset="0"/>
              <a:cs typeface="Arial" pitchFamily="34" charset="0"/>
            </a:endParaRPr>
          </a:p>
          <a:p>
            <a:r>
              <a:rPr lang="en-US" dirty="0" smtClean="0">
                <a:latin typeface="Arial" pitchFamily="34" charset="0"/>
                <a:cs typeface="Arial" pitchFamily="34" charset="0"/>
              </a:rPr>
              <a:t>This tax transcript may be used if the student’s FAFSA is chosen for Verification by the U.S. Department of Education or the college or university to which the student has applied.  More information about Verification will be provided later in the presentation.</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This transcript can also be obtained by calling: 1(800) 908-9946.</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4F7C1AA-E7FB-4A72-B313-88B65E5D5A98}" type="slidenum">
              <a:rPr lang="en-US" smtClean="0"/>
              <a:pPr/>
              <a:t>29</a:t>
            </a:fld>
            <a:endParaRPr lang="en-US" dirty="0"/>
          </a:p>
        </p:txBody>
      </p:sp>
      <p:sp>
        <p:nvSpPr>
          <p:cNvPr id="5" name="Rectangle 4"/>
          <p:cNvSpPr/>
          <p:nvPr/>
        </p:nvSpPr>
        <p:spPr>
          <a:xfrm>
            <a:off x="700882" y="7648178"/>
            <a:ext cx="5638913" cy="923330"/>
          </a:xfrm>
          <a:prstGeom prst="rect">
            <a:avLst/>
          </a:prstGeom>
        </p:spPr>
        <p:txBody>
          <a:bodyPr wrap="square">
            <a:spAutoFit/>
          </a:bodyPr>
          <a:lstStyle/>
          <a:p>
            <a:r>
              <a:rPr lang="en-US" b="1" dirty="0">
                <a:latin typeface="Arial" charset="0"/>
                <a:ea typeface="ＭＳ Ｐゴシック" pitchFamily="34" charset="-128"/>
              </a:rPr>
              <a:t>PRESENTERS:  You might want to hide this slide and use it if questions come up about IRS 2014 Tax Transcripts.</a:t>
            </a:r>
            <a:endParaRPr lang="en-US" dirty="0">
              <a:latin typeface="Arial" pitchFamily="34" charset="0"/>
              <a:cs typeface="Arial"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79416418"/>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FAA138B7-B238-43F2-B9B5-52272B4204AD}" type="slidenum">
              <a:rPr lang="en-US" b="0"/>
              <a:pPr/>
              <a:t>30</a:t>
            </a:fld>
            <a:endParaRPr lang="en-US" b="0" dirty="0"/>
          </a:p>
        </p:txBody>
      </p:sp>
      <p:sp>
        <p:nvSpPr>
          <p:cNvPr id="153604" name="Rectangle 2"/>
          <p:cNvSpPr>
            <a:spLocks noGrp="1" noRot="1" noChangeAspect="1" noChangeArrowheads="1" noTextEdit="1"/>
          </p:cNvSpPr>
          <p:nvPr>
            <p:ph type="sldImg"/>
          </p:nvPr>
        </p:nvSpPr>
        <p:spPr>
          <a:ln/>
        </p:spPr>
      </p:sp>
      <p:sp>
        <p:nvSpPr>
          <p:cNvPr id="153605" name="Rectangle 3"/>
          <p:cNvSpPr>
            <a:spLocks noGrp="1" noChangeArrowheads="1"/>
          </p:cNvSpPr>
          <p:nvPr>
            <p:ph type="body" idx="1"/>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normAutofit/>
          </a:bodyPr>
          <a:lstStyle/>
          <a:p>
            <a:pPr eaLnBrk="1" hangingPunct="1"/>
            <a:r>
              <a:rPr lang="en-US" b="1" dirty="0" smtClean="0">
                <a:latin typeface="Arial" charset="0"/>
                <a:ea typeface="ＭＳ Ｐゴシック" pitchFamily="34" charset="-128"/>
              </a:rPr>
              <a:t>Parent Asset Information</a:t>
            </a:r>
          </a:p>
          <a:p>
            <a:pPr eaLnBrk="1" hangingPunct="1"/>
            <a:endParaRPr lang="en-US" dirty="0" smtClean="0">
              <a:latin typeface="Arial" charset="0"/>
              <a:ea typeface="ＭＳ Ｐゴシック" pitchFamily="34" charset="-128"/>
            </a:endParaRPr>
          </a:p>
          <a:p>
            <a:pPr eaLnBrk="1" hangingPunct="1"/>
            <a:r>
              <a:rPr lang="en-US" dirty="0" smtClean="0">
                <a:latin typeface="Arial" charset="0"/>
                <a:ea typeface="ＭＳ Ｐゴシック" pitchFamily="34" charset="-128"/>
              </a:rPr>
              <a:t>The purpose of collecting asset information is to determine whether the family's assets are substantial enough to support an additional contribution toward the student’s educational expenses.  Only the net asset value is counted in the need analysis.  To determine the net value of any asset, first determine the market value of the asset and then subtract the amount of debt owed on the asset. The result is the net value of the asset. </a:t>
            </a:r>
          </a:p>
          <a:p>
            <a:pPr eaLnBrk="1" hangingPunct="1"/>
            <a:endParaRPr lang="en-US" sz="800" dirty="0">
              <a:latin typeface="Arial" charset="0"/>
              <a:ea typeface="ＭＳ Ｐゴシック" pitchFamily="34" charset="-128"/>
            </a:endParaRPr>
          </a:p>
          <a:p>
            <a:pPr eaLnBrk="1" hangingPunct="1"/>
            <a:r>
              <a:rPr lang="en-US" b="1" dirty="0" smtClean="0">
                <a:latin typeface="Arial" charset="0"/>
                <a:ea typeface="ＭＳ Ｐゴシック" pitchFamily="34" charset="-128"/>
              </a:rPr>
              <a:t>Section 5 (Financial Information) </a:t>
            </a:r>
            <a:r>
              <a:rPr lang="en-US" dirty="0" smtClean="0">
                <a:latin typeface="Arial" charset="0"/>
                <a:ea typeface="ＭＳ Ｐゴシック" pitchFamily="34" charset="-128"/>
              </a:rPr>
              <a:t>asks information about custodial parents’ assets as of the day the FOTW is actually completed in </a:t>
            </a:r>
            <a:r>
              <a:rPr lang="en-US" b="1" dirty="0" smtClean="0">
                <a:latin typeface="Arial" charset="0"/>
                <a:ea typeface="ＭＳ Ｐゴシック" pitchFamily="34" charset="-128"/>
              </a:rPr>
              <a:t>2015</a:t>
            </a:r>
            <a:r>
              <a:rPr lang="en-US" dirty="0" smtClean="0">
                <a:latin typeface="Arial" charset="0"/>
                <a:ea typeface="ＭＳ Ｐゴシック" pitchFamily="34" charset="-128"/>
              </a:rPr>
              <a:t>.  These questions are different than those that ask about </a:t>
            </a:r>
            <a:r>
              <a:rPr lang="en-US" b="1" dirty="0" smtClean="0">
                <a:latin typeface="Arial" charset="0"/>
                <a:ea typeface="ＭＳ Ｐゴシック" pitchFamily="34" charset="-128"/>
              </a:rPr>
              <a:t>2014</a:t>
            </a:r>
            <a:r>
              <a:rPr lang="en-US" dirty="0" smtClean="0">
                <a:latin typeface="Arial" charset="0"/>
                <a:ea typeface="ＭＳ Ｐゴシック" pitchFamily="34" charset="-128"/>
              </a:rPr>
              <a:t> parent income. We’ll talk more about assets in a moment.</a:t>
            </a:r>
          </a:p>
          <a:p>
            <a:pPr eaLnBrk="1" hangingPunct="1"/>
            <a:endParaRPr lang="en-US" sz="800" dirty="0">
              <a:latin typeface="Arial" charset="0"/>
              <a:ea typeface="ＭＳ Ｐゴシック" pitchFamily="34" charset="-128"/>
            </a:endParaRPr>
          </a:p>
          <a:p>
            <a:pPr eaLnBrk="1" hangingPunct="1"/>
            <a:r>
              <a:rPr lang="en-US" dirty="0" smtClean="0">
                <a:latin typeface="Arial" charset="0"/>
                <a:ea typeface="ＭＳ Ｐゴシック" pitchFamily="34" charset="-128"/>
              </a:rPr>
              <a:t>If the answer to any question is zero, enter “0.”</a:t>
            </a:r>
          </a:p>
          <a:p>
            <a:pPr eaLnBrk="1" hangingPunct="1"/>
            <a:endParaRPr lang="en-US" sz="800" dirty="0">
              <a:latin typeface="Arial" charset="0"/>
              <a:ea typeface="ＭＳ Ｐゴシック" pitchFamily="34" charset="-128"/>
            </a:endParaRPr>
          </a:p>
          <a:p>
            <a:pPr eaLnBrk="1" hangingPunct="1"/>
            <a:r>
              <a:rPr lang="en-US" dirty="0" smtClean="0">
                <a:latin typeface="Arial" charset="0"/>
                <a:ea typeface="ＭＳ Ｐゴシック" pitchFamily="34" charset="-128"/>
              </a:rPr>
              <a:t>Applicants should not leave any question blank.</a:t>
            </a:r>
          </a:p>
          <a:p>
            <a:pPr eaLnBrk="1" hangingPunct="1"/>
            <a:endParaRPr lang="en-US" sz="800" dirty="0">
              <a:latin typeface="Arial" charset="0"/>
              <a:ea typeface="ＭＳ Ｐゴシック" pitchFamily="34" charset="-128"/>
            </a:endParaRPr>
          </a:p>
          <a:p>
            <a:pPr eaLnBrk="1" hangingPunct="1"/>
            <a:r>
              <a:rPr lang="en-US" dirty="0" smtClean="0">
                <a:latin typeface="Arial" charset="0"/>
                <a:ea typeface="ＭＳ Ｐゴシック" pitchFamily="34" charset="-128"/>
              </a:rPr>
              <a:t>Be as accurate as possible in reporting assets.  Some financial aid offices may request documentation of reported amounts.</a:t>
            </a:r>
          </a:p>
          <a:p>
            <a:pPr eaLnBrk="1" hangingPunct="1"/>
            <a:endParaRPr lang="en-US" dirty="0" smtClean="0">
              <a:ea typeface="ＭＳ Ｐゴシック" pitchFamily="34" charset="-128"/>
            </a:endParaRPr>
          </a:p>
          <a:p>
            <a:pPr eaLnBrk="1" hangingPunct="1"/>
            <a:endParaRPr lang="en-US" dirty="0" smtClean="0">
              <a:ea typeface="ＭＳ Ｐゴシック" pitchFamily="34" charset="-128"/>
            </a:endParaRPr>
          </a:p>
        </p:txBody>
      </p:sp>
      <p:sp>
        <p:nvSpPr>
          <p:cNvPr id="2" name="Rectangle 1"/>
          <p:cNvSpPr/>
          <p:nvPr/>
        </p:nvSpPr>
        <p:spPr>
          <a:xfrm>
            <a:off x="700882" y="8115875"/>
            <a:ext cx="5607050" cy="646331"/>
          </a:xfrm>
          <a:prstGeom prst="rect">
            <a:avLst/>
          </a:prstGeom>
        </p:spPr>
        <p:txBody>
          <a:bodyPr wrap="square">
            <a:spAutoFit/>
          </a:bodyPr>
          <a:lstStyle/>
          <a:p>
            <a:r>
              <a:rPr lang="en-US" b="1" dirty="0">
                <a:latin typeface="Arial" panose="020B0604020202020204" pitchFamily="34" charset="0"/>
                <a:ea typeface="ＭＳ Ｐゴシック" pitchFamily="34" charset="-128"/>
                <a:cs typeface="Arial" panose="020B0604020202020204" pitchFamily="34" charset="0"/>
              </a:rPr>
              <a:t>Presenters: You might want to hide this slide and use it if questions come up about parent assets.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17576566"/>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923941E3-6EC6-47ED-858D-D801361A01F5}" type="slidenum">
              <a:rPr lang="en-US" b="0"/>
              <a:pPr/>
              <a:t>31</a:t>
            </a:fld>
            <a:endParaRPr lang="en-US" b="0" dirty="0"/>
          </a:p>
        </p:txBody>
      </p:sp>
      <p:sp>
        <p:nvSpPr>
          <p:cNvPr id="103428" name="Rectangle 2"/>
          <p:cNvSpPr>
            <a:spLocks noGrp="1" noRot="1" noChangeAspect="1" noChangeArrowheads="1" noTextEdit="1"/>
          </p:cNvSpPr>
          <p:nvPr>
            <p:ph type="sldImg"/>
          </p:nvPr>
        </p:nvSpPr>
        <p:spPr>
          <a:xfrm>
            <a:off x="1173163" y="690563"/>
            <a:ext cx="5011737" cy="3759200"/>
          </a:xfrm>
          <a:ln/>
        </p:spPr>
      </p:sp>
      <p:sp>
        <p:nvSpPr>
          <p:cNvPr id="103429" name="Rectangle 3"/>
          <p:cNvSpPr>
            <a:spLocks noGrp="1" noChangeArrowheads="1"/>
          </p:cNvSpPr>
          <p:nvPr>
            <p:ph type="body" idx="1"/>
          </p:nvPr>
        </p:nvSpPr>
        <p:spPr>
          <a:xfrm>
            <a:off x="700885" y="4724864"/>
            <a:ext cx="5996428" cy="3755939"/>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lIns="90137" tIns="45071" rIns="90137" bIns="45071">
            <a:normAutofit fontScale="92500" lnSpcReduction="20000"/>
          </a:bodyPr>
          <a:lstStyle/>
          <a:p>
            <a:pPr eaLnBrk="1" hangingPunct="1"/>
            <a:r>
              <a:rPr lang="en-US" b="1" dirty="0" smtClean="0">
                <a:latin typeface="Arial" charset="0"/>
                <a:ea typeface="ＭＳ Ｐゴシック" pitchFamily="34" charset="-128"/>
                <a:cs typeface="Arial" charset="0"/>
              </a:rPr>
              <a:t>Federal PIN</a:t>
            </a:r>
          </a:p>
          <a:p>
            <a:pPr eaLnBrk="1" hangingPunct="1"/>
            <a:endParaRPr lang="en-US" b="1" dirty="0" smtClean="0">
              <a:latin typeface="Arial" charset="0"/>
              <a:ea typeface="ＭＳ Ｐゴシック" pitchFamily="34" charset="-128"/>
              <a:cs typeface="Arial" charset="0"/>
            </a:endParaRPr>
          </a:p>
          <a:p>
            <a:pPr eaLnBrk="1" hangingPunct="1"/>
            <a:r>
              <a:rPr lang="en-US" dirty="0" smtClean="0">
                <a:latin typeface="Arial" charset="0"/>
                <a:ea typeface="ＭＳ Ｐゴシック" pitchFamily="34" charset="-128"/>
              </a:rPr>
              <a:t>The PIN (personal identification number) serves as an electronic signature for U.S. Department of Education (DOE) documents, including the FOTW. The PIN works like the special number used for an ATM card. It identifies the student or custodial parent as those authorized to file an electronic FAFSA (FOTW).</a:t>
            </a:r>
          </a:p>
          <a:p>
            <a:pPr eaLnBrk="1" hangingPunct="1"/>
            <a:endParaRPr lang="en-US" sz="600" dirty="0">
              <a:latin typeface="Arial" charset="0"/>
              <a:ea typeface="ＭＳ Ｐゴシック" pitchFamily="34" charset="-128"/>
            </a:endParaRPr>
          </a:p>
          <a:p>
            <a:pPr eaLnBrk="1" hangingPunct="1"/>
            <a:r>
              <a:rPr lang="en-US" dirty="0" smtClean="0">
                <a:latin typeface="Arial" charset="0"/>
                <a:ea typeface="ＭＳ Ｐゴシック" pitchFamily="34" charset="-128"/>
              </a:rPr>
              <a:t>If the student or parent has not yet applied for a PIN, the student and one custodial parent whose information is required on the FAFSA should go to the PIN website at </a:t>
            </a:r>
            <a:r>
              <a:rPr lang="en-US" b="1" dirty="0" smtClean="0">
                <a:latin typeface="Arial" charset="0"/>
                <a:ea typeface="ＭＳ Ｐゴシック" pitchFamily="34" charset="-128"/>
              </a:rPr>
              <a:t>www.pin.ed.gov</a:t>
            </a:r>
            <a:r>
              <a:rPr lang="en-US" dirty="0" smtClean="0">
                <a:latin typeface="Arial" charset="0"/>
                <a:ea typeface="ＭＳ Ｐゴシック" pitchFamily="34" charset="-128"/>
              </a:rPr>
              <a:t>.  Students and parents can also apply for a PIN when completing the FAFSA on the Web, so don’t be concerned if you have not yet applied for PINs.</a:t>
            </a:r>
          </a:p>
          <a:p>
            <a:pPr eaLnBrk="1" hangingPunct="1"/>
            <a:endParaRPr lang="en-US" sz="600" dirty="0">
              <a:latin typeface="Arial" charset="0"/>
              <a:ea typeface="ＭＳ Ｐゴシック" pitchFamily="34" charset="-128"/>
            </a:endParaRPr>
          </a:p>
          <a:p>
            <a:pPr eaLnBrk="1" hangingPunct="1"/>
            <a:r>
              <a:rPr lang="en-US" dirty="0" smtClean="0">
                <a:latin typeface="Arial" charset="0"/>
                <a:ea typeface="ＭＳ Ｐゴシック" pitchFamily="34" charset="-128"/>
              </a:rPr>
              <a:t>After applicants (students and one of their parents) provide their names, Social Security numbers, and other information on the PIN web site, the U.S. Department of Education will </a:t>
            </a:r>
            <a:endParaRPr lang="en-US" dirty="0">
              <a:latin typeface="Arial" charset="0"/>
              <a:ea typeface="ＭＳ Ｐゴシック" pitchFamily="34" charset="-128"/>
            </a:endParaRPr>
          </a:p>
          <a:p>
            <a:pPr eaLnBrk="1" hangingPunct="1"/>
            <a:r>
              <a:rPr lang="en-US" dirty="0" smtClean="0">
                <a:latin typeface="Arial" charset="0"/>
                <a:ea typeface="ＭＳ Ｐゴシック" pitchFamily="34" charset="-128"/>
              </a:rPr>
              <a:t>e-mail the student and parent PINs within minutes ONLY if valid e-mail addresses for each is provided) </a:t>
            </a:r>
          </a:p>
          <a:p>
            <a:pPr eaLnBrk="1" hangingPunct="1"/>
            <a:endParaRPr lang="en-US" sz="900" dirty="0">
              <a:latin typeface="Arial" charset="0"/>
              <a:ea typeface="ＭＳ Ｐゴシック" pitchFamily="34" charset="-128"/>
            </a:endParaRPr>
          </a:p>
          <a:p>
            <a:r>
              <a:rPr lang="en-US" dirty="0">
                <a:latin typeface="Arial" pitchFamily="34" charset="0"/>
                <a:ea typeface="ＭＳ Ｐゴシック" pitchFamily="34" charset="-128"/>
                <a:cs typeface="Arial" pitchFamily="34" charset="0"/>
              </a:rPr>
              <a:t>Parents and/or students who do have Social Security Numbers are not eligible to </a:t>
            </a:r>
            <a:r>
              <a:rPr lang="en-US" dirty="0" smtClean="0">
                <a:latin typeface="Arial" pitchFamily="34" charset="0"/>
                <a:ea typeface="ＭＳ Ｐゴシック" pitchFamily="34" charset="-128"/>
                <a:cs typeface="Arial" pitchFamily="34" charset="0"/>
              </a:rPr>
              <a:t>sign their FOTWs using a PIN, </a:t>
            </a:r>
            <a:r>
              <a:rPr lang="en-US" dirty="0">
                <a:latin typeface="Arial" pitchFamily="34" charset="0"/>
                <a:ea typeface="ＭＳ Ｐゴシック" pitchFamily="34" charset="-128"/>
                <a:cs typeface="Arial" pitchFamily="34" charset="0"/>
              </a:rPr>
              <a:t>but can print, sign, and mail a paper Signature Page after completing FOTW</a:t>
            </a:r>
            <a:r>
              <a:rPr lang="en-US" dirty="0" smtClean="0">
                <a:latin typeface="Arial" pitchFamily="34" charset="0"/>
                <a:ea typeface="ＭＳ Ｐゴシック" pitchFamily="34" charset="-128"/>
                <a:cs typeface="Arial" pitchFamily="34" charset="0"/>
              </a:rPr>
              <a:t>.  Directions can be found on the FOTW Signature Page by clicking the “Other options to sign and submit” link.</a:t>
            </a:r>
          </a:p>
          <a:p>
            <a:endParaRPr lang="en-US" dirty="0">
              <a:latin typeface="Arial" pitchFamily="34" charset="0"/>
              <a:ea typeface="ＭＳ Ｐゴシック" pitchFamily="34" charset="-128"/>
              <a:cs typeface="Arial" pitchFamily="34" charset="0"/>
            </a:endParaRPr>
          </a:p>
          <a:p>
            <a:r>
              <a:rPr lang="en-US" dirty="0">
                <a:latin typeface="Arial" panose="020B0604020202020204" pitchFamily="34" charset="0"/>
                <a:cs typeface="Arial" panose="020B0604020202020204" pitchFamily="34" charset="0"/>
              </a:rPr>
              <a:t>In </a:t>
            </a:r>
            <a:r>
              <a:rPr lang="en-US" dirty="0" smtClean="0">
                <a:latin typeface="Arial" panose="020B0604020202020204" pitchFamily="34" charset="0"/>
                <a:cs typeface="Arial" panose="020B0604020202020204" pitchFamily="34" charset="0"/>
              </a:rPr>
              <a:t>late April </a:t>
            </a:r>
            <a:r>
              <a:rPr lang="en-US" dirty="0">
                <a:latin typeface="Arial" panose="020B0604020202020204" pitchFamily="34" charset="0"/>
                <a:cs typeface="Arial" panose="020B0604020202020204" pitchFamily="34" charset="0"/>
              </a:rPr>
              <a:t>2015, the U.S. Department of Education will be switching from the current 4-digit FSA PIN to the FSA ID. The FSA ID is a new user-selected username and password</a:t>
            </a:r>
            <a:r>
              <a:rPr lang="en-US" dirty="0" smtClean="0">
                <a:latin typeface="Arial" panose="020B0604020202020204" pitchFamily="34" charset="0"/>
                <a:cs typeface="Arial" panose="020B0604020202020204" pitchFamily="34" charset="0"/>
              </a:rPr>
              <a:t>. This will not affect students who obtain their PINs before this change.</a:t>
            </a:r>
            <a:endParaRPr lang="en-US" dirty="0">
              <a:latin typeface="Arial" pitchFamily="34" charset="0"/>
              <a:ea typeface="ＭＳ Ｐゴシック" pitchFamily="34" charset="-128"/>
              <a:cs typeface="Arial" pitchFamily="34" charset="0"/>
            </a:endParaRPr>
          </a:p>
          <a:p>
            <a:r>
              <a:rPr lang="en-US" dirty="0">
                <a:latin typeface="Arial" pitchFamily="34" charset="0"/>
                <a:ea typeface="ＭＳ Ｐゴシック" pitchFamily="34" charset="-128"/>
                <a:cs typeface="Arial" pitchFamily="34" charset="0"/>
              </a:rPr>
              <a:t> </a:t>
            </a:r>
          </a:p>
          <a:p>
            <a:pPr eaLnBrk="1" hangingPunct="1"/>
            <a:endParaRPr lang="en-US" dirty="0" smtClean="0">
              <a:latin typeface="Arial" charset="0"/>
              <a:ea typeface="ＭＳ Ｐゴシック" pitchFamily="34" charset="-128"/>
            </a:endParaRPr>
          </a:p>
          <a:p>
            <a:pPr lvl="1" eaLnBrk="1" hangingPunct="1">
              <a:buFontTx/>
              <a:buChar char="–"/>
            </a:pPr>
            <a:endParaRPr lang="en-US" dirty="0" smtClean="0">
              <a:latin typeface="Arial" charset="0"/>
              <a:ea typeface="ＭＳ Ｐゴシック" pitchFamily="34" charset="-128"/>
            </a:endParaRPr>
          </a:p>
          <a:p>
            <a:pPr lvl="1" eaLnBrk="1" hangingPunct="1">
              <a:lnSpc>
                <a:spcPct val="75000"/>
              </a:lnSpc>
              <a:buFontTx/>
              <a:buChar char="–"/>
            </a:pPr>
            <a:endParaRPr lang="en-US" dirty="0" smtClean="0">
              <a:latin typeface="Arial" charset="0"/>
              <a:ea typeface="ＭＳ Ｐゴシック" pitchFamily="34" charset="-128"/>
            </a:endParaRPr>
          </a:p>
          <a:p>
            <a:pPr eaLnBrk="1" hangingPunct="1"/>
            <a:endParaRPr lang="en-US" dirty="0" smtClean="0">
              <a:latin typeface="Arial" charset="0"/>
              <a:ea typeface="ＭＳ Ｐゴシック" pitchFamily="34" charset="-128"/>
            </a:endParaRPr>
          </a:p>
          <a:p>
            <a:pPr eaLnBrk="1" hangingPunct="1">
              <a:lnSpc>
                <a:spcPct val="90000"/>
              </a:lnSpc>
              <a:buFontTx/>
              <a:buChar char="•"/>
            </a:pPr>
            <a:endParaRPr lang="en-US" dirty="0" smtClean="0">
              <a:latin typeface="Arial" charset="0"/>
              <a:ea typeface="ＭＳ Ｐゴシック" pitchFamily="34" charset="-128"/>
            </a:endParaRPr>
          </a:p>
          <a:p>
            <a:pPr lvl="1" eaLnBrk="1" hangingPunct="1">
              <a:lnSpc>
                <a:spcPct val="90000"/>
              </a:lnSpc>
            </a:pPr>
            <a:endParaRPr lang="en-US" dirty="0" smtClean="0">
              <a:latin typeface="Arial" charset="0"/>
              <a:ea typeface="ＭＳ Ｐゴシック" pitchFamily="34" charset="-128"/>
            </a:endParaRPr>
          </a:p>
          <a:p>
            <a:pPr eaLnBrk="1" hangingPunct="1">
              <a:buFontTx/>
              <a:buChar char="•"/>
            </a:pPr>
            <a:endParaRPr lang="en-US" dirty="0" smtClean="0">
              <a:latin typeface="Arial" charset="0"/>
              <a:ea typeface="ＭＳ Ｐゴシック" pitchFamily="34"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40439015"/>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F180B937-A43B-4C02-8263-A920E222F5B9}" type="slidenum">
              <a:rPr lang="en-US" b="0"/>
              <a:pPr/>
              <a:t>32</a:t>
            </a:fld>
            <a:endParaRPr lang="en-US" b="0" dirty="0"/>
          </a:p>
        </p:txBody>
      </p:sp>
      <p:sp>
        <p:nvSpPr>
          <p:cNvPr id="152580" name="Rectangle 2"/>
          <p:cNvSpPr>
            <a:spLocks noGrp="1" noRot="1" noChangeAspect="1" noChangeArrowheads="1" noTextEdit="1"/>
          </p:cNvSpPr>
          <p:nvPr>
            <p:ph type="sldImg"/>
          </p:nvPr>
        </p:nvSpPr>
        <p:spPr>
          <a:ln/>
        </p:spPr>
      </p:sp>
      <p:sp>
        <p:nvSpPr>
          <p:cNvPr id="152581" name="Rectangle 3"/>
          <p:cNvSpPr>
            <a:spLocks noGrp="1" noChangeArrowheads="1"/>
          </p:cNvSpPr>
          <p:nvPr>
            <p:ph type="body" idx="1"/>
          </p:nvPr>
        </p:nvSpPr>
        <p:spPr>
          <a:xfrm>
            <a:off x="778757" y="4337581"/>
            <a:ext cx="5719095" cy="3997552"/>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normAutofit/>
          </a:bodyPr>
          <a:lstStyle/>
          <a:p>
            <a:r>
              <a:rPr lang="en-US" b="1" dirty="0" smtClean="0">
                <a:latin typeface="Arial" charset="0"/>
                <a:ea typeface="ＭＳ Ｐゴシック" pitchFamily="34" charset="-128"/>
              </a:rPr>
              <a:t>Student Signature </a:t>
            </a:r>
            <a:r>
              <a:rPr lang="en-US" b="1" dirty="0">
                <a:latin typeface="Arial" charset="0"/>
                <a:ea typeface="ＭＳ Ｐゴシック" pitchFamily="34" charset="-128"/>
              </a:rPr>
              <a:t>Page </a:t>
            </a:r>
            <a:endParaRPr lang="en-US" b="1" dirty="0" smtClean="0">
              <a:latin typeface="Arial" charset="0"/>
              <a:ea typeface="ＭＳ Ｐゴシック" pitchFamily="34" charset="-128"/>
            </a:endParaRPr>
          </a:p>
          <a:p>
            <a:pPr>
              <a:spcBef>
                <a:spcPct val="5000"/>
              </a:spcBef>
            </a:pPr>
            <a:endParaRPr lang="en-US" dirty="0" smtClean="0">
              <a:latin typeface="Arial" charset="0"/>
              <a:ea typeface="ＭＳ Ｐゴシック" pitchFamily="34" charset="-128"/>
            </a:endParaRPr>
          </a:p>
          <a:p>
            <a:pPr>
              <a:spcBef>
                <a:spcPct val="5000"/>
              </a:spcBef>
            </a:pPr>
            <a:r>
              <a:rPr lang="en-US" dirty="0" smtClean="0">
                <a:latin typeface="Arial" charset="0"/>
                <a:ea typeface="ＭＳ Ｐゴシック" pitchFamily="34" charset="-128"/>
              </a:rPr>
              <a:t>It </a:t>
            </a:r>
            <a:r>
              <a:rPr lang="en-US" dirty="0">
                <a:latin typeface="Arial" charset="0"/>
                <a:ea typeface="ＭＳ Ｐゴシック" pitchFamily="34" charset="-128"/>
              </a:rPr>
              <a:t>is important that both students and their </a:t>
            </a:r>
            <a:r>
              <a:rPr lang="en-US" dirty="0" smtClean="0">
                <a:latin typeface="Arial" charset="0"/>
                <a:ea typeface="ＭＳ Ｐゴシック" pitchFamily="34" charset="-128"/>
              </a:rPr>
              <a:t>custodial parents </a:t>
            </a:r>
            <a:r>
              <a:rPr lang="en-US" dirty="0">
                <a:latin typeface="Arial" charset="0"/>
                <a:ea typeface="ＭＳ Ｐゴシック" pitchFamily="34" charset="-128"/>
              </a:rPr>
              <a:t>read the FAFSA on the Web Certification Statement before submitting the </a:t>
            </a:r>
            <a:r>
              <a:rPr lang="en-US" dirty="0" smtClean="0">
                <a:latin typeface="Arial" charset="0"/>
                <a:ea typeface="ＭＳ Ｐゴシック" pitchFamily="34" charset="-128"/>
              </a:rPr>
              <a:t>FAFSA.  They </a:t>
            </a:r>
            <a:r>
              <a:rPr lang="en-US" dirty="0">
                <a:latin typeface="Arial" charset="0"/>
                <a:ea typeface="ＭＳ Ｐゴシック" pitchFamily="34" charset="-128"/>
              </a:rPr>
              <a:t>should be sure they understand to what they are agreeing.</a:t>
            </a:r>
          </a:p>
          <a:p>
            <a:pPr>
              <a:lnSpc>
                <a:spcPct val="110000"/>
              </a:lnSpc>
              <a:spcBef>
                <a:spcPct val="5000"/>
              </a:spcBef>
            </a:pPr>
            <a:endParaRPr lang="en-US" sz="400" dirty="0">
              <a:latin typeface="Arial" charset="0"/>
              <a:ea typeface="ＭＳ Ｐゴシック" pitchFamily="34" charset="-128"/>
            </a:endParaRPr>
          </a:p>
          <a:p>
            <a:pPr>
              <a:lnSpc>
                <a:spcPct val="110000"/>
              </a:lnSpc>
              <a:spcBef>
                <a:spcPct val="5000"/>
              </a:spcBef>
            </a:pPr>
            <a:endParaRPr lang="en-US" sz="400" dirty="0">
              <a:latin typeface="Arial" charset="0"/>
              <a:ea typeface="ＭＳ Ｐゴシック" pitchFamily="34" charset="-128"/>
            </a:endParaRPr>
          </a:p>
          <a:p>
            <a:pPr>
              <a:lnSpc>
                <a:spcPct val="90000"/>
              </a:lnSpc>
              <a:spcBef>
                <a:spcPct val="20000"/>
              </a:spcBef>
            </a:pPr>
            <a:r>
              <a:rPr lang="en-US" dirty="0">
                <a:latin typeface="Arial" charset="0"/>
                <a:ea typeface="ＭＳ Ｐゴシック" pitchFamily="34" charset="-128"/>
              </a:rPr>
              <a:t>All students (and at least one of their custodial parents, if dependent) must sign the FAFSA. When submitting the FOTW, students and at least one of their custodial parents must provide their own individual PINs.  Remember, students and their custodial parents can get their PINs at </a:t>
            </a:r>
            <a:r>
              <a:rPr lang="en-US" b="1" dirty="0">
                <a:latin typeface="Arial" charset="0"/>
                <a:ea typeface="ＭＳ Ｐゴシック" pitchFamily="34" charset="-128"/>
              </a:rPr>
              <a:t>www.pin.ed.gov </a:t>
            </a:r>
            <a:r>
              <a:rPr lang="en-US" dirty="0">
                <a:latin typeface="Arial" charset="0"/>
                <a:ea typeface="ＭＳ Ｐゴシック" pitchFamily="34" charset="-128"/>
              </a:rPr>
              <a:t>or when they complete the FOTW</a:t>
            </a:r>
            <a:r>
              <a:rPr lang="en-US" dirty="0">
                <a:solidFill>
                  <a:srgbClr val="0066FF"/>
                </a:solidFill>
                <a:latin typeface="Arial" charset="0"/>
                <a:ea typeface="ＭＳ Ｐゴシック" pitchFamily="34" charset="-128"/>
              </a:rPr>
              <a:t>. </a:t>
            </a:r>
            <a:r>
              <a:rPr lang="en-US" dirty="0">
                <a:latin typeface="Arial" charset="0"/>
                <a:ea typeface="ＭＳ Ｐゴシック" pitchFamily="34" charset="-128"/>
              </a:rPr>
              <a:t>Students and parents should not share their PINs with anyone else.</a:t>
            </a:r>
          </a:p>
          <a:p>
            <a:pPr>
              <a:lnSpc>
                <a:spcPct val="90000"/>
              </a:lnSpc>
              <a:spcBef>
                <a:spcPct val="20000"/>
              </a:spcBef>
            </a:pPr>
            <a:endParaRPr lang="en-US" dirty="0">
              <a:latin typeface="Arial" charset="0"/>
              <a:ea typeface="ＭＳ Ｐゴシック" pitchFamily="34" charset="-128"/>
            </a:endParaRPr>
          </a:p>
          <a:p>
            <a:r>
              <a:rPr lang="en-US" dirty="0" smtClean="0">
                <a:latin typeface="Arial" charset="0"/>
                <a:ea typeface="ＭＳ Ｐゴシック" pitchFamily="34" charset="-128"/>
              </a:rPr>
              <a:t>We </a:t>
            </a:r>
            <a:r>
              <a:rPr lang="en-US" dirty="0">
                <a:latin typeface="Arial" charset="0"/>
                <a:ea typeface="ＭＳ Ｐゴシック" pitchFamily="34" charset="-128"/>
              </a:rPr>
              <a:t>recommend signing the FAFSA electronically with the student </a:t>
            </a:r>
            <a:r>
              <a:rPr lang="en-US" dirty="0" smtClean="0">
                <a:latin typeface="Arial" charset="0"/>
                <a:ea typeface="ＭＳ Ｐゴシック" pitchFamily="34" charset="-128"/>
              </a:rPr>
              <a:t>PIN</a:t>
            </a:r>
            <a:r>
              <a:rPr lang="en-US" dirty="0">
                <a:latin typeface="Arial" charset="0"/>
                <a:ea typeface="ＭＳ Ｐゴシック" pitchFamily="34" charset="-128"/>
              </a:rPr>
              <a:t>, so the student </a:t>
            </a:r>
            <a:r>
              <a:rPr lang="en-US" dirty="0" smtClean="0">
                <a:latin typeface="Arial" charset="0"/>
                <a:ea typeface="ＭＳ Ｐゴシック" pitchFamily="34" charset="-128"/>
              </a:rPr>
              <a:t>applicant does </a:t>
            </a:r>
            <a:r>
              <a:rPr lang="en-US" dirty="0">
                <a:latin typeface="Arial" charset="0"/>
                <a:ea typeface="ＭＳ Ｐゴシック" pitchFamily="34" charset="-128"/>
              </a:rPr>
              <a:t>not need to print, sign, and mail a signature page</a:t>
            </a:r>
            <a:r>
              <a:rPr lang="en-US" dirty="0" smtClean="0">
                <a:latin typeface="Arial" charset="0"/>
                <a:ea typeface="ＭＳ Ｐゴシック" pitchFamily="34" charset="-128"/>
              </a:rPr>
              <a:t>.</a:t>
            </a:r>
          </a:p>
          <a:p>
            <a:endParaRPr lang="en-US" dirty="0">
              <a:latin typeface="Arial" charset="0"/>
              <a:ea typeface="ＭＳ Ｐゴシック" pitchFamily="34" charset="-128"/>
            </a:endParaRPr>
          </a:p>
          <a:p>
            <a:r>
              <a:rPr lang="en-US" dirty="0" smtClean="0">
                <a:latin typeface="Arial" charset="0"/>
                <a:ea typeface="ＭＳ Ｐゴシック" pitchFamily="34" charset="-128"/>
              </a:rPr>
              <a:t>Also, make sure to read and mark “Agree” to the student Terms of Agreement. </a:t>
            </a:r>
          </a:p>
          <a:p>
            <a:r>
              <a:rPr lang="en-US" dirty="0" smtClean="0">
                <a:latin typeface="Arial" charset="0"/>
                <a:ea typeface="ＭＳ Ｐゴシック" pitchFamily="34" charset="-128"/>
              </a:rPr>
              <a:t>  </a:t>
            </a:r>
            <a:endParaRPr lang="en-US" dirty="0">
              <a:latin typeface="Arial" charset="0"/>
              <a:ea typeface="ＭＳ Ｐゴシック" pitchFamily="34" charset="-128"/>
            </a:endParaRPr>
          </a:p>
          <a:p>
            <a:pPr eaLnBrk="1" hangingPunct="1"/>
            <a:endParaRPr lang="en-US" dirty="0" smtClean="0">
              <a:latin typeface="Arial" charset="0"/>
              <a:ea typeface="ＭＳ Ｐゴシック" pitchFamily="34" charset="-128"/>
            </a:endParaRPr>
          </a:p>
        </p:txBody>
      </p:sp>
      <p:sp>
        <p:nvSpPr>
          <p:cNvPr id="2" name="Rectangle 1"/>
          <p:cNvSpPr/>
          <p:nvPr/>
        </p:nvSpPr>
        <p:spPr>
          <a:xfrm>
            <a:off x="608806" y="7284878"/>
            <a:ext cx="5889046" cy="1200329"/>
          </a:xfrm>
          <a:prstGeom prst="rect">
            <a:avLst/>
          </a:prstGeom>
        </p:spPr>
        <p:txBody>
          <a:bodyPr wrap="square">
            <a:spAutoFit/>
          </a:bodyPr>
          <a:lstStyle/>
          <a:p>
            <a:endParaRPr lang="en-US" dirty="0">
              <a:latin typeface="Arial" charset="0"/>
              <a:ea typeface="ＭＳ Ｐゴシック" pitchFamily="34" charset="-128"/>
            </a:endParaRPr>
          </a:p>
          <a:p>
            <a:r>
              <a:rPr lang="en-US" b="1" dirty="0">
                <a:latin typeface="Arial" charset="0"/>
                <a:ea typeface="ＭＳ Ｐゴシック" pitchFamily="34" charset="-128"/>
              </a:rPr>
              <a:t>Presenters: You might want to hide this slide and use it if questions come up about the Student Signature Page.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86154250"/>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8" name="Rectangle 2"/>
          <p:cNvSpPr>
            <a:spLocks noGrp="1" noRot="1" noChangeAspect="1" noChangeArrowheads="1" noTextEdit="1"/>
          </p:cNvSpPr>
          <p:nvPr>
            <p:ph type="sldImg"/>
          </p:nvPr>
        </p:nvSpPr>
        <p:spPr>
          <a:xfrm>
            <a:off x="1825625" y="233363"/>
            <a:ext cx="3573463" cy="2681287"/>
          </a:xfrm>
          <a:ln cap="flat"/>
        </p:spPr>
      </p:sp>
      <p:sp>
        <p:nvSpPr>
          <p:cNvPr id="93189" name="Rectangle 3"/>
          <p:cNvSpPr>
            <a:spLocks noGrp="1" noChangeArrowheads="1"/>
          </p:cNvSpPr>
          <p:nvPr>
            <p:ph type="body" idx="1"/>
          </p:nvPr>
        </p:nvSpPr>
        <p:spPr>
          <a:xfrm>
            <a:off x="545551" y="3261118"/>
            <a:ext cx="5996324" cy="5334660"/>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p>
            <a:pPr eaLnBrk="1" hangingPunct="1">
              <a:spcAft>
                <a:spcPct val="30000"/>
              </a:spcAft>
            </a:pPr>
            <a:r>
              <a:rPr lang="en-US" b="1" dirty="0" smtClean="0">
                <a:latin typeface="Arial" charset="0"/>
                <a:ea typeface="ＭＳ Ｐゴシック" pitchFamily="34" charset="-128"/>
              </a:rPr>
              <a:t>Types of Financial Aid</a:t>
            </a:r>
          </a:p>
          <a:p>
            <a:pPr eaLnBrk="1" hangingPunct="1">
              <a:spcAft>
                <a:spcPct val="30000"/>
              </a:spcAft>
            </a:pPr>
            <a:endParaRPr lang="en-US" dirty="0" smtClean="0">
              <a:latin typeface="Arial" charset="0"/>
              <a:ea typeface="ＭＳ Ｐゴシック" pitchFamily="34" charset="-128"/>
            </a:endParaRPr>
          </a:p>
          <a:p>
            <a:pPr eaLnBrk="1" hangingPunct="1">
              <a:spcAft>
                <a:spcPct val="30000"/>
              </a:spcAft>
            </a:pPr>
            <a:r>
              <a:rPr lang="en-US" dirty="0" smtClean="0">
                <a:latin typeface="Arial" charset="0"/>
                <a:ea typeface="ＭＳ Ｐゴシック" pitchFamily="34" charset="-128"/>
              </a:rPr>
              <a:t>There are three major types of financial aid – grants and scholarships, work-study, and educational loans. </a:t>
            </a:r>
          </a:p>
          <a:p>
            <a:pPr eaLnBrk="1" hangingPunct="1">
              <a:spcAft>
                <a:spcPct val="30000"/>
              </a:spcAft>
            </a:pPr>
            <a:r>
              <a:rPr lang="en-US" dirty="0" smtClean="0">
                <a:latin typeface="Arial" charset="0"/>
                <a:ea typeface="ＭＳ Ｐゴシック" pitchFamily="34" charset="-128"/>
              </a:rPr>
              <a:t>Grants and scholarships are gift aid that does not need to be earned or require repayment. </a:t>
            </a:r>
            <a:r>
              <a:rPr lang="en-US" b="1" dirty="0" smtClean="0">
                <a:latin typeface="Arial" charset="0"/>
                <a:ea typeface="ＭＳ Ｐゴシック" pitchFamily="34" charset="-128"/>
              </a:rPr>
              <a:t>Grants</a:t>
            </a:r>
            <a:r>
              <a:rPr lang="en-US" dirty="0" smtClean="0">
                <a:latin typeface="Arial" charset="0"/>
                <a:ea typeface="ＭＳ Ｐゴシック" pitchFamily="34" charset="-128"/>
              </a:rPr>
              <a:t> are usually based on the student’s financial need.  </a:t>
            </a:r>
            <a:r>
              <a:rPr lang="en-US" b="1" dirty="0" smtClean="0">
                <a:latin typeface="Arial" charset="0"/>
                <a:ea typeface="ＭＳ Ｐゴシック" pitchFamily="34" charset="-128"/>
              </a:rPr>
              <a:t>Scholarships </a:t>
            </a:r>
            <a:r>
              <a:rPr lang="en-US" dirty="0" smtClean="0">
                <a:latin typeface="Arial" charset="0"/>
                <a:ea typeface="ＭＳ Ｐゴシック" pitchFamily="34" charset="-128"/>
              </a:rPr>
              <a:t>are generally based on talent and/or merit.</a:t>
            </a:r>
          </a:p>
          <a:p>
            <a:pPr eaLnBrk="1" hangingPunct="1">
              <a:spcAft>
                <a:spcPct val="30000"/>
              </a:spcAft>
            </a:pPr>
            <a:r>
              <a:rPr lang="en-US" dirty="0" smtClean="0">
                <a:latin typeface="Arial" charset="0"/>
                <a:ea typeface="ＭＳ Ｐゴシック" pitchFamily="34" charset="-128"/>
              </a:rPr>
              <a:t>While there are a number of grants and scholarships available to California students, the Cal Grant program is one of the most widely available. Cal Grants are an example of gift aid based on need </a:t>
            </a:r>
            <a:r>
              <a:rPr lang="en-US" b="1" dirty="0" smtClean="0">
                <a:latin typeface="Arial" charset="0"/>
                <a:ea typeface="ＭＳ Ｐゴシック" pitchFamily="34" charset="-128"/>
              </a:rPr>
              <a:t>and</a:t>
            </a:r>
            <a:r>
              <a:rPr lang="en-US" dirty="0" smtClean="0">
                <a:latin typeface="Arial" charset="0"/>
                <a:ea typeface="ＭＳ Ｐゴシック" pitchFamily="34" charset="-128"/>
              </a:rPr>
              <a:t> merit.  We will discuss Cal Grants in more detail later in the presentation.</a:t>
            </a:r>
          </a:p>
          <a:p>
            <a:pPr eaLnBrk="1" hangingPunct="1">
              <a:spcAft>
                <a:spcPct val="30000"/>
              </a:spcAft>
            </a:pPr>
            <a:r>
              <a:rPr lang="en-US" b="1" dirty="0" smtClean="0">
                <a:latin typeface="Arial" charset="0"/>
                <a:ea typeface="ＭＳ Ｐゴシック" pitchFamily="34" charset="-128"/>
              </a:rPr>
              <a:t>Work </a:t>
            </a:r>
            <a:r>
              <a:rPr lang="en-US" dirty="0" smtClean="0">
                <a:latin typeface="Arial" charset="0"/>
                <a:ea typeface="ＭＳ Ｐゴシック" pitchFamily="34" charset="-128"/>
              </a:rPr>
              <a:t>programs provide opportunities for students to earn money to help pay for school expenses.</a:t>
            </a:r>
          </a:p>
          <a:p>
            <a:pPr eaLnBrk="1" hangingPunct="1">
              <a:spcAft>
                <a:spcPct val="30000"/>
              </a:spcAft>
            </a:pPr>
            <a:r>
              <a:rPr lang="en-US" dirty="0" smtClean="0">
                <a:latin typeface="Arial" charset="0"/>
                <a:ea typeface="ＭＳ Ｐゴシック" pitchFamily="34" charset="-128"/>
              </a:rPr>
              <a:t>Both students and parents can borrow from a variety of low interest educational </a:t>
            </a:r>
            <a:r>
              <a:rPr lang="en-US" b="1" dirty="0" smtClean="0">
                <a:latin typeface="Arial" charset="0"/>
                <a:ea typeface="ＭＳ Ｐゴシック" pitchFamily="34" charset="-128"/>
              </a:rPr>
              <a:t>loan </a:t>
            </a:r>
            <a:r>
              <a:rPr lang="en-US" dirty="0" smtClean="0">
                <a:latin typeface="Arial" charset="0"/>
                <a:ea typeface="ＭＳ Ｐゴシック" pitchFamily="34" charset="-128"/>
              </a:rPr>
              <a:t>programs designed  to help with the educational expenses of the student.  Student loans usually do not require repayment until the student is no longer in school.  Parent loans may require payment while the student is still in school.</a:t>
            </a:r>
          </a:p>
        </p:txBody>
      </p:sp>
      <p:sp>
        <p:nvSpPr>
          <p:cNvPr id="7" name="Slide Number Placeholder 3"/>
          <p:cNvSpPr>
            <a:spLocks noGrp="1"/>
          </p:cNvSpPr>
          <p:nvPr>
            <p:ph type="sldNum" sz="quarter" idx="5"/>
          </p:nvPr>
        </p:nvSpPr>
        <p:spPr>
          <a:xfrm>
            <a:off x="3970039" y="8828459"/>
            <a:ext cx="3037152" cy="464741"/>
          </a:xfrm>
        </p:spPr>
        <p:txBody>
          <a:bodyPr/>
          <a:lstStyle/>
          <a:p>
            <a:fld id="{E4F7C1AA-E7FB-4A72-B313-88B65E5D5A98}" type="slidenum">
              <a:rPr lang="en-US">
                <a:latin typeface="Times New Roman" pitchFamily="18" charset="0"/>
                <a:cs typeface="Times New Roman" pitchFamily="18" charset="0"/>
              </a:rPr>
              <a:pPr/>
              <a:t>4</a:t>
            </a:fld>
            <a:endParaRPr lang="en-US" dirty="0">
              <a:latin typeface="Times New Roman" pitchFamily="18" charset="0"/>
              <a:cs typeface="Times New Roman"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86257276"/>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F180B937-A43B-4C02-8263-A920E222F5B9}" type="slidenum">
              <a:rPr lang="en-US" b="0"/>
              <a:pPr/>
              <a:t>33</a:t>
            </a:fld>
            <a:endParaRPr lang="en-US" b="0" dirty="0"/>
          </a:p>
        </p:txBody>
      </p:sp>
      <p:sp>
        <p:nvSpPr>
          <p:cNvPr id="152580" name="Rectangle 2"/>
          <p:cNvSpPr>
            <a:spLocks noGrp="1" noRot="1" noChangeAspect="1" noChangeArrowheads="1" noTextEdit="1"/>
          </p:cNvSpPr>
          <p:nvPr>
            <p:ph type="sldImg"/>
          </p:nvPr>
        </p:nvSpPr>
        <p:spPr>
          <a:ln/>
        </p:spPr>
      </p:sp>
      <p:sp>
        <p:nvSpPr>
          <p:cNvPr id="152581" name="Rectangle 3"/>
          <p:cNvSpPr>
            <a:spLocks noGrp="1" noChangeArrowheads="1"/>
          </p:cNvSpPr>
          <p:nvPr>
            <p:ph type="body" idx="1"/>
          </p:nvPr>
        </p:nvSpPr>
        <p:spPr>
          <a:xfrm>
            <a:off x="778757" y="4337581"/>
            <a:ext cx="5719095" cy="3997552"/>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normAutofit/>
          </a:bodyPr>
          <a:lstStyle/>
          <a:p>
            <a:r>
              <a:rPr lang="en-US" b="1" dirty="0" smtClean="0">
                <a:latin typeface="Arial" charset="0"/>
                <a:ea typeface="ＭＳ Ｐゴシック" pitchFamily="34" charset="-128"/>
              </a:rPr>
              <a:t>Confirmation Page</a:t>
            </a:r>
          </a:p>
          <a:p>
            <a:endParaRPr lang="en-US" b="1" dirty="0" smtClean="0">
              <a:latin typeface="Arial" charset="0"/>
              <a:ea typeface="ＭＳ Ｐゴシック" pitchFamily="34" charset="-128"/>
            </a:endParaRPr>
          </a:p>
          <a:p>
            <a:r>
              <a:rPr lang="en-US" b="0" dirty="0" smtClean="0">
                <a:latin typeface="Arial" charset="0"/>
                <a:ea typeface="ＭＳ Ｐゴシック" pitchFamily="34" charset="-128"/>
              </a:rPr>
              <a:t>The student should choose to print</a:t>
            </a:r>
            <a:r>
              <a:rPr lang="en-US" b="0" baseline="0" dirty="0" smtClean="0">
                <a:latin typeface="Arial" charset="0"/>
                <a:ea typeface="ＭＳ Ｐゴシック" pitchFamily="34" charset="-128"/>
              </a:rPr>
              <a:t> the Confirmation Page and save a copy.  </a:t>
            </a:r>
          </a:p>
          <a:p>
            <a:endParaRPr lang="en-US" b="0" baseline="0" dirty="0" smtClean="0">
              <a:latin typeface="Arial" charset="0"/>
              <a:ea typeface="ＭＳ Ｐゴシック" pitchFamily="34" charset="-128"/>
            </a:endParaRPr>
          </a:p>
          <a:p>
            <a:r>
              <a:rPr lang="en-US" b="0" baseline="0" dirty="0" smtClean="0">
                <a:latin typeface="Arial" charset="0"/>
                <a:ea typeface="ＭＳ Ｐゴシック" pitchFamily="34" charset="-128"/>
              </a:rPr>
              <a:t>This page confirms the date and time of submission of the FOTW to the U.S. Department of Education.</a:t>
            </a:r>
          </a:p>
          <a:p>
            <a:endParaRPr lang="en-US" b="0" baseline="0" dirty="0" smtClean="0">
              <a:latin typeface="Arial" charset="0"/>
              <a:ea typeface="ＭＳ Ｐゴシック" pitchFamily="34" charset="-128"/>
            </a:endParaRPr>
          </a:p>
          <a:p>
            <a:r>
              <a:rPr lang="en-US" b="0" baseline="0" dirty="0" smtClean="0">
                <a:latin typeface="Arial" charset="0"/>
                <a:ea typeface="ＭＳ Ｐゴシック" pitchFamily="34" charset="-128"/>
              </a:rPr>
              <a:t>In addition, it shows the student’s Expected Family Contribution (EFC), estimated Federal Pell Grant and Federal Stafford Loan eligibility, as well as </a:t>
            </a:r>
          </a:p>
          <a:p>
            <a:r>
              <a:rPr lang="en-US" dirty="0">
                <a:latin typeface="Arial" charset="0"/>
                <a:ea typeface="ＭＳ Ｐゴシック" pitchFamily="34" charset="-128"/>
              </a:rPr>
              <a:t>t</a:t>
            </a:r>
            <a:r>
              <a:rPr lang="en-US" dirty="0" smtClean="0">
                <a:latin typeface="Arial" charset="0"/>
                <a:ea typeface="ＭＳ Ｐゴシック" pitchFamily="34" charset="-128"/>
              </a:rPr>
              <a:t>he l</a:t>
            </a:r>
            <a:r>
              <a:rPr lang="en-US" b="0" baseline="0" dirty="0" smtClean="0">
                <a:latin typeface="Arial" charset="0"/>
                <a:ea typeface="ＭＳ Ｐゴシック" pitchFamily="34" charset="-128"/>
              </a:rPr>
              <a:t>ist of schools scheduled to receive FAFSA data</a:t>
            </a:r>
            <a:r>
              <a:rPr lang="en-US" dirty="0" smtClean="0">
                <a:latin typeface="Arial" charset="0"/>
                <a:ea typeface="ＭＳ Ｐゴシック" pitchFamily="34" charset="-128"/>
              </a:rPr>
              <a:t>. The Confirmation Page also indicates important information about each college or university listed. </a:t>
            </a:r>
            <a:endParaRPr lang="en-US" b="0" baseline="0" dirty="0" smtClean="0">
              <a:latin typeface="Arial" charset="0"/>
              <a:ea typeface="ＭＳ Ｐゴシック" pitchFamily="34" charset="-128"/>
            </a:endParaRPr>
          </a:p>
          <a:p>
            <a:endParaRPr lang="en-US" dirty="0">
              <a:latin typeface="Arial" charset="0"/>
              <a:ea typeface="ＭＳ Ｐゴシック" pitchFamily="34" charset="-128"/>
            </a:endParaRPr>
          </a:p>
          <a:p>
            <a:r>
              <a:rPr lang="en-US" b="0" baseline="0" dirty="0" smtClean="0">
                <a:latin typeface="Arial" charset="0"/>
                <a:ea typeface="ＭＳ Ｐゴシック" pitchFamily="34" charset="-128"/>
              </a:rPr>
              <a:t>Each time a student makes FOTW corrections, a new Confirmation Page will be available which</a:t>
            </a:r>
            <a:r>
              <a:rPr lang="en-US" b="0" dirty="0" smtClean="0">
                <a:latin typeface="Arial" charset="0"/>
                <a:ea typeface="ＭＳ Ｐゴシック" pitchFamily="34" charset="-128"/>
              </a:rPr>
              <a:t> will reflect the changes made.</a:t>
            </a:r>
            <a:endParaRPr lang="en-US" b="0" baseline="0" dirty="0" smtClean="0">
              <a:latin typeface="Arial" charset="0"/>
              <a:ea typeface="ＭＳ Ｐゴシック" pitchFamily="34" charset="-128"/>
            </a:endParaRPr>
          </a:p>
          <a:p>
            <a:endParaRPr lang="en-US" b="0" baseline="0" dirty="0" smtClean="0">
              <a:latin typeface="Arial" charset="0"/>
              <a:ea typeface="ＭＳ Ｐゴシック" pitchFamily="34" charset="-128"/>
            </a:endParaRPr>
          </a:p>
          <a:p>
            <a:endParaRPr lang="en-US" b="0" baseline="0" dirty="0" smtClean="0">
              <a:latin typeface="Arial" charset="0"/>
              <a:ea typeface="ＭＳ Ｐゴシック" pitchFamily="34" charset="-128"/>
            </a:endParaRPr>
          </a:p>
          <a:p>
            <a:endParaRPr lang="en-US" b="0" dirty="0" smtClean="0">
              <a:latin typeface="Arial" charset="0"/>
              <a:ea typeface="ＭＳ Ｐゴシック" pitchFamily="34" charset="-128"/>
            </a:endParaRPr>
          </a:p>
          <a:p>
            <a:endParaRPr lang="en-US" b="1" dirty="0" smtClean="0">
              <a:latin typeface="Arial" charset="0"/>
              <a:ea typeface="ＭＳ Ｐゴシック" pitchFamily="34" charset="-128"/>
            </a:endParaRPr>
          </a:p>
          <a:p>
            <a:r>
              <a:rPr lang="en-US" b="1" dirty="0">
                <a:latin typeface="Arial" charset="0"/>
                <a:ea typeface="ＭＳ Ｐゴシック" pitchFamily="34" charset="-128"/>
              </a:rPr>
              <a:t>Presenters: You might want to hide this slide and use it if questions come up about the Confirmation Page. </a:t>
            </a:r>
          </a:p>
          <a:p>
            <a:endParaRPr lang="en-US" b="1" dirty="0" smtClean="0">
              <a:latin typeface="Arial" charset="0"/>
              <a:ea typeface="ＭＳ Ｐゴシック" pitchFamily="34" charset="-128"/>
            </a:endParaRPr>
          </a:p>
          <a:p>
            <a:endParaRPr lang="en-US" b="1" dirty="0" smtClean="0">
              <a:latin typeface="Arial" charset="0"/>
              <a:ea typeface="ＭＳ Ｐゴシック" pitchFamily="34"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34481022"/>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4" name="Rectangle 2"/>
          <p:cNvSpPr>
            <a:spLocks noGrp="1" noRot="1" noChangeAspect="1" noChangeArrowheads="1" noTextEdit="1"/>
          </p:cNvSpPr>
          <p:nvPr>
            <p:ph type="sldImg"/>
          </p:nvPr>
        </p:nvSpPr>
        <p:spPr>
          <a:xfrm>
            <a:off x="2078038" y="317500"/>
            <a:ext cx="2751137" cy="2063750"/>
          </a:xfrm>
          <a:ln cap="flat"/>
        </p:spPr>
      </p:sp>
      <p:sp>
        <p:nvSpPr>
          <p:cNvPr id="163845" name="Rectangle 3"/>
          <p:cNvSpPr>
            <a:spLocks noGrp="1" noChangeArrowheads="1"/>
          </p:cNvSpPr>
          <p:nvPr>
            <p:ph type="body" idx="1"/>
          </p:nvPr>
        </p:nvSpPr>
        <p:spPr>
          <a:xfrm>
            <a:off x="545130" y="2788445"/>
            <a:ext cx="6114237" cy="6038408"/>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p>
            <a:pPr eaLnBrk="1" hangingPunct="1"/>
            <a:r>
              <a:rPr lang="en-US" b="1" dirty="0" smtClean="0">
                <a:latin typeface="Arial" charset="0"/>
                <a:ea typeface="ＭＳ Ｐゴシック" pitchFamily="34" charset="-128"/>
              </a:rPr>
              <a:t>Special Circumstances</a:t>
            </a:r>
          </a:p>
          <a:p>
            <a:pPr eaLnBrk="1" hangingPunct="1"/>
            <a:endParaRPr lang="en-US" b="1" dirty="0" smtClean="0">
              <a:latin typeface="Arial" charset="0"/>
              <a:ea typeface="ＭＳ Ｐゴシック" pitchFamily="34" charset="-128"/>
            </a:endParaRPr>
          </a:p>
          <a:p>
            <a:pPr eaLnBrk="1" hangingPunct="1"/>
            <a:r>
              <a:rPr lang="en-US" sz="1100" dirty="0">
                <a:latin typeface="Arial" charset="0"/>
                <a:ea typeface="ＭＳ Ｐゴシック" pitchFamily="34" charset="-128"/>
              </a:rPr>
              <a:t>Many families have special circumstances not reflected by the questions on the FAFSA.  Families are encouraged to contact the Financial Aid Office at each of the schools to which they are applying for admission and financial aid if there are significant changes in their circumstances such as:</a:t>
            </a:r>
          </a:p>
          <a:p>
            <a:pPr marL="686486" lvl="1" indent="-227781">
              <a:spcBef>
                <a:spcPct val="10000"/>
              </a:spcBef>
              <a:buFont typeface="Symbol" pitchFamily="18" charset="2"/>
              <a:buChar char="-"/>
            </a:pPr>
            <a:r>
              <a:rPr lang="en-US" sz="1100" dirty="0">
                <a:latin typeface="Arial" charset="0"/>
                <a:ea typeface="ＭＳ Ｐゴシック" pitchFamily="34" charset="-128"/>
              </a:rPr>
              <a:t>A loss or reduction in parent or student income or assets</a:t>
            </a:r>
          </a:p>
          <a:p>
            <a:pPr marL="686486" lvl="1" indent="-227781">
              <a:spcBef>
                <a:spcPct val="10000"/>
              </a:spcBef>
              <a:buFont typeface="Symbol" pitchFamily="18" charset="2"/>
              <a:buChar char="-"/>
            </a:pPr>
            <a:r>
              <a:rPr lang="en-US" sz="1100" dirty="0">
                <a:latin typeface="Arial" charset="0"/>
                <a:ea typeface="ＭＳ Ｐゴシック" pitchFamily="34" charset="-128"/>
              </a:rPr>
              <a:t>A death or serious illness</a:t>
            </a:r>
          </a:p>
          <a:p>
            <a:pPr marL="686486" lvl="1" indent="-227781">
              <a:spcBef>
                <a:spcPct val="10000"/>
              </a:spcBef>
              <a:buFont typeface="Symbol" pitchFamily="18" charset="2"/>
              <a:buChar char="-"/>
            </a:pPr>
            <a:r>
              <a:rPr lang="en-US" sz="1100" dirty="0">
                <a:latin typeface="Arial" charset="0"/>
                <a:ea typeface="ＭＳ Ｐゴシック" pitchFamily="34" charset="-128"/>
              </a:rPr>
              <a:t>Natural disasters that affect parent income or assets – this is especially true for any family adversely affected by the recent California wind storms, wildfires, floods, or mudslides</a:t>
            </a:r>
          </a:p>
          <a:p>
            <a:pPr marL="686486" lvl="1" indent="-227781">
              <a:spcBef>
                <a:spcPct val="10000"/>
              </a:spcBef>
              <a:buFont typeface="Symbol" pitchFamily="18" charset="2"/>
              <a:buChar char="-"/>
            </a:pPr>
            <a:r>
              <a:rPr lang="en-US" sz="1100" dirty="0">
                <a:latin typeface="Arial" charset="0"/>
                <a:ea typeface="ＭＳ Ｐゴシック" pitchFamily="34" charset="-128"/>
              </a:rPr>
              <a:t>Unusual medical or dental expenses not covered by insurance</a:t>
            </a:r>
          </a:p>
          <a:p>
            <a:pPr marL="686486" lvl="1" indent="-227781">
              <a:spcBef>
                <a:spcPct val="10000"/>
              </a:spcBef>
              <a:buFont typeface="Symbol" pitchFamily="18" charset="2"/>
              <a:buChar char="-"/>
            </a:pPr>
            <a:r>
              <a:rPr lang="en-US" sz="1100" dirty="0">
                <a:latin typeface="Arial" charset="0"/>
                <a:ea typeface="ＭＳ Ｐゴシック" pitchFamily="34" charset="-128"/>
              </a:rPr>
              <a:t>Reduction in child support or Social Security benefits</a:t>
            </a:r>
          </a:p>
          <a:p>
            <a:pPr marL="686486" lvl="1" indent="-227781">
              <a:spcBef>
                <a:spcPct val="10000"/>
              </a:spcBef>
              <a:buFont typeface="Symbol" pitchFamily="18" charset="2"/>
              <a:buChar char="-"/>
            </a:pPr>
            <a:r>
              <a:rPr lang="en-US" sz="1100" dirty="0">
                <a:latin typeface="Arial" charset="0"/>
                <a:ea typeface="ＭＳ Ｐゴシック" pitchFamily="34" charset="-128"/>
              </a:rPr>
              <a:t>Financial responsibility for elderly grandparents, or</a:t>
            </a:r>
          </a:p>
          <a:p>
            <a:pPr marL="686486" lvl="1" indent="-227781">
              <a:spcBef>
                <a:spcPct val="10000"/>
              </a:spcBef>
              <a:buFont typeface="Symbol" pitchFamily="18" charset="2"/>
              <a:buChar char="-"/>
            </a:pPr>
            <a:r>
              <a:rPr lang="en-US" sz="1100" dirty="0">
                <a:latin typeface="Arial" charset="0"/>
                <a:ea typeface="ＭＳ Ｐゴシック" pitchFamily="34" charset="-128"/>
              </a:rPr>
              <a:t>Any other unusual circumstances that affect a family’s ability to contribute to higher education.</a:t>
            </a:r>
          </a:p>
          <a:p>
            <a:pPr eaLnBrk="1" hangingPunct="1">
              <a:spcBef>
                <a:spcPct val="10000"/>
              </a:spcBef>
            </a:pPr>
            <a:endParaRPr lang="en-US" sz="1100" dirty="0">
              <a:latin typeface="Arial" charset="0"/>
              <a:ea typeface="ＭＳ Ｐゴシック" pitchFamily="34" charset="-128"/>
            </a:endParaRPr>
          </a:p>
          <a:p>
            <a:pPr eaLnBrk="1" hangingPunct="1"/>
            <a:r>
              <a:rPr lang="en-US" sz="1100" dirty="0">
                <a:latin typeface="Arial" charset="0"/>
                <a:ea typeface="ＭＳ Ｐゴシック" pitchFamily="34" charset="-128"/>
              </a:rPr>
              <a:t>If the family feels there are special circumstances that may affect their ability to contribute to college, it is important that they present their case in a way that helps the financial aid office understand their unique challenges. Some schools will provide special forms to help the family provide the appropriate new information.  Families are encouraged to:</a:t>
            </a:r>
          </a:p>
          <a:p>
            <a:pPr marL="686486" lvl="1" indent="-227781">
              <a:buFont typeface="Symbol" pitchFamily="18" charset="2"/>
              <a:buChar char="-"/>
            </a:pPr>
            <a:r>
              <a:rPr lang="en-US" sz="1100" dirty="0">
                <a:latin typeface="Arial" charset="0"/>
                <a:ea typeface="ＭＳ Ｐゴシック" pitchFamily="34" charset="-128"/>
              </a:rPr>
              <a:t>Contact the financial aid office for guidance</a:t>
            </a:r>
          </a:p>
          <a:p>
            <a:pPr marL="686486" lvl="1" indent="-227781">
              <a:buFont typeface="Symbol" pitchFamily="18" charset="2"/>
              <a:buChar char="-"/>
            </a:pPr>
            <a:r>
              <a:rPr lang="en-US" sz="1100" dirty="0">
                <a:latin typeface="Arial" charset="0"/>
                <a:ea typeface="ＭＳ Ｐゴシック" pitchFamily="34" charset="-128"/>
              </a:rPr>
              <a:t>Write a detailed explanation of circumstances</a:t>
            </a:r>
          </a:p>
          <a:p>
            <a:pPr marL="1552054" lvl="3" indent="-177512">
              <a:buFont typeface="Symbol" pitchFamily="18" charset="2"/>
              <a:buChar char="&gt;"/>
            </a:pPr>
            <a:r>
              <a:rPr lang="en-US" sz="1100" dirty="0">
                <a:latin typeface="Arial" charset="0"/>
                <a:ea typeface="ＭＳ Ｐゴシック" pitchFamily="34" charset="-128"/>
              </a:rPr>
              <a:t>Include student’s name, college or university ID#, and date of birth</a:t>
            </a:r>
          </a:p>
          <a:p>
            <a:pPr marL="1552054" lvl="3" indent="-177512">
              <a:buFont typeface="Symbol" pitchFamily="18" charset="2"/>
              <a:buChar char="&gt;"/>
            </a:pPr>
            <a:r>
              <a:rPr lang="en-US" sz="1100" dirty="0">
                <a:latin typeface="Arial" charset="0"/>
                <a:ea typeface="ＭＳ Ｐゴシック" pitchFamily="34" charset="-128"/>
              </a:rPr>
              <a:t>Give specific financial details including the reasons why the circumstances affect the family’s ability to contribute</a:t>
            </a:r>
          </a:p>
          <a:p>
            <a:pPr marL="1552054" lvl="3" indent="-177512">
              <a:buFont typeface="Symbol" pitchFamily="18" charset="2"/>
              <a:buChar char="&gt;"/>
            </a:pPr>
            <a:r>
              <a:rPr lang="en-US" sz="1100" dirty="0">
                <a:latin typeface="Arial" charset="0"/>
                <a:ea typeface="ＭＳ Ｐゴシック" pitchFamily="34" charset="-128"/>
              </a:rPr>
              <a:t>Attach supporting documentation</a:t>
            </a:r>
          </a:p>
          <a:p>
            <a:pPr marL="1552054" lvl="3" indent="-177512">
              <a:buFont typeface="Symbol" pitchFamily="18" charset="2"/>
              <a:buChar char="&gt;"/>
            </a:pPr>
            <a:r>
              <a:rPr lang="en-US" sz="1100" dirty="0">
                <a:latin typeface="Arial" charset="0"/>
                <a:ea typeface="ＭＳ Ｐゴシック" pitchFamily="34" charset="-128"/>
              </a:rPr>
              <a:t>Send to the financial aid office at each school to which the student is applying for admission and financial aid</a:t>
            </a:r>
          </a:p>
          <a:p>
            <a:pPr marL="1552054" lvl="3" indent="-177512">
              <a:buBlip>
                <a:blip r:embed="rId3"/>
              </a:buBlip>
            </a:pPr>
            <a:endParaRPr lang="en-US" sz="1100" dirty="0">
              <a:latin typeface="Arial" charset="0"/>
              <a:ea typeface="ＭＳ Ｐゴシック" pitchFamily="34" charset="-128"/>
            </a:endParaRPr>
          </a:p>
          <a:p>
            <a:pPr eaLnBrk="1" hangingPunct="1"/>
            <a:r>
              <a:rPr lang="en-US" sz="1100" dirty="0">
                <a:latin typeface="Arial" charset="0"/>
                <a:ea typeface="ＭＳ Ｐゴシック" pitchFamily="34" charset="-128"/>
              </a:rPr>
              <a:t>Each financial aid office will make its own decision about the effect the special circumstances have on a student’s need.  Not all aid offices will be able to provide additional funds if there are special circumstances, but they might be able to suggest other options.</a:t>
            </a:r>
          </a:p>
          <a:p>
            <a:pPr eaLnBrk="1" hangingPunct="1"/>
            <a:endParaRPr lang="en-US" sz="1100" dirty="0">
              <a:latin typeface="Arial" charset="0"/>
              <a:ea typeface="ＭＳ Ｐゴシック" pitchFamily="34" charset="-128"/>
            </a:endParaRPr>
          </a:p>
          <a:p>
            <a:pPr marL="686486" lvl="1" indent="-227781">
              <a:spcBef>
                <a:spcPct val="10000"/>
              </a:spcBef>
            </a:pPr>
            <a:endParaRPr lang="en-US" sz="1100" dirty="0">
              <a:latin typeface="Arial" charset="0"/>
              <a:ea typeface="ＭＳ Ｐゴシック" pitchFamily="34" charset="-128"/>
            </a:endParaRPr>
          </a:p>
          <a:p>
            <a:pPr marL="686486" lvl="1" indent="-227781">
              <a:spcBef>
                <a:spcPct val="10000"/>
              </a:spcBef>
            </a:pPr>
            <a:endParaRPr lang="en-US" dirty="0" smtClean="0">
              <a:ea typeface="ＭＳ Ｐゴシック" pitchFamily="34" charset="-128"/>
            </a:endParaRPr>
          </a:p>
        </p:txBody>
      </p:sp>
      <p:sp>
        <p:nvSpPr>
          <p:cNvPr id="163846" name="Text Box 4"/>
          <p:cNvSpPr txBox="1">
            <a:spLocks noChangeArrowheads="1"/>
          </p:cNvSpPr>
          <p:nvPr/>
        </p:nvSpPr>
        <p:spPr bwMode="auto">
          <a:xfrm>
            <a:off x="2164903" y="8471681"/>
            <a:ext cx="2660142" cy="275727"/>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12700" cap="sq">
                <a:solidFill>
                  <a:srgbClr val="000000"/>
                </a:solidFill>
                <a:miter lim="800000"/>
                <a:headEnd type="none" w="sm" len="sm"/>
                <a:tailEnd type="none" w="sm" len="sm"/>
              </a14:hiddenLine>
            </a:ext>
          </a:extLst>
        </p:spPr>
        <p:txBody>
          <a:bodyPr lIns="91590" tIns="45794" rIns="91590" bIns="45794">
            <a:spAutoFit/>
          </a:bodyPr>
          <a:lstStyle>
            <a:lvl1pPr eaLnBrk="0" hangingPunct="0">
              <a:defRPr sz="1200" b="1">
                <a:solidFill>
                  <a:schemeClr val="tx1"/>
                </a:solidFill>
                <a:latin typeface="Times New Roman" pitchFamily="18" charset="0"/>
                <a:ea typeface="ＭＳ Ｐゴシック" pitchFamily="34" charset="-128"/>
              </a:defRPr>
            </a:lvl1pPr>
            <a:lvl2pPr marL="742950" indent="-285750" eaLnBrk="0" hangingPunct="0">
              <a:defRPr sz="1200" b="1">
                <a:solidFill>
                  <a:schemeClr val="tx1"/>
                </a:solidFill>
                <a:latin typeface="Times New Roman" pitchFamily="18" charset="0"/>
                <a:ea typeface="ＭＳ Ｐゴシック" pitchFamily="34" charset="-128"/>
              </a:defRPr>
            </a:lvl2pPr>
            <a:lvl3pPr marL="1143000" indent="-228600" eaLnBrk="0" hangingPunct="0">
              <a:defRPr sz="1200" b="1">
                <a:solidFill>
                  <a:schemeClr val="tx1"/>
                </a:solidFill>
                <a:latin typeface="Times New Roman" pitchFamily="18" charset="0"/>
                <a:ea typeface="ＭＳ Ｐゴシック" pitchFamily="34" charset="-128"/>
              </a:defRPr>
            </a:lvl3pPr>
            <a:lvl4pPr marL="1600200" indent="-228600" eaLnBrk="0" hangingPunct="0">
              <a:defRPr sz="1200" b="1">
                <a:solidFill>
                  <a:schemeClr val="tx1"/>
                </a:solidFill>
                <a:latin typeface="Times New Roman" pitchFamily="18" charset="0"/>
                <a:ea typeface="ＭＳ Ｐゴシック" pitchFamily="34" charset="-128"/>
              </a:defRPr>
            </a:lvl4pPr>
            <a:lvl5pPr marL="2057400" indent="-228600" eaLnBrk="0" hangingPunct="0">
              <a:defRPr sz="12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pPr algn="ctr" eaLnBrk="1" hangingPunct="1"/>
            <a:endParaRPr lang="en-US" b="0" dirty="0">
              <a:latin typeface="Arial" charset="0"/>
            </a:endParaRPr>
          </a:p>
        </p:txBody>
      </p:sp>
      <p:sp>
        <p:nvSpPr>
          <p:cNvPr id="7" name="Slide Number Placeholder 3"/>
          <p:cNvSpPr>
            <a:spLocks noGrp="1"/>
          </p:cNvSpPr>
          <p:nvPr>
            <p:ph type="sldNum" sz="quarter" idx="5"/>
          </p:nvPr>
        </p:nvSpPr>
        <p:spPr>
          <a:xfrm>
            <a:off x="3970039" y="8828459"/>
            <a:ext cx="3037152" cy="464741"/>
          </a:xfrm>
        </p:spPr>
        <p:txBody>
          <a:bodyPr/>
          <a:lstStyle/>
          <a:p>
            <a:fld id="{E4F7C1AA-E7FB-4A72-B313-88B65E5D5A98}" type="slidenum">
              <a:rPr lang="en-US">
                <a:latin typeface="Times New Roman" pitchFamily="18" charset="0"/>
                <a:cs typeface="Times New Roman" pitchFamily="18" charset="0"/>
              </a:rPr>
              <a:pPr/>
              <a:t>34</a:t>
            </a:fld>
            <a:endParaRPr lang="en-US" dirty="0">
              <a:latin typeface="Times New Roman" pitchFamily="18" charset="0"/>
              <a:cs typeface="Times New Roman"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67001184"/>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E37A5B8C-5131-420F-90D7-C362A31A80C0}" type="slidenum">
              <a:rPr lang="en-US" b="0"/>
              <a:pPr/>
              <a:t>35</a:t>
            </a:fld>
            <a:endParaRPr lang="en-US" b="0" dirty="0"/>
          </a:p>
        </p:txBody>
      </p:sp>
      <p:sp>
        <p:nvSpPr>
          <p:cNvPr id="164868" name="Rectangle 2"/>
          <p:cNvSpPr>
            <a:spLocks noGrp="1" noRot="1" noChangeAspect="1" noChangeArrowheads="1" noTextEdit="1"/>
          </p:cNvSpPr>
          <p:nvPr>
            <p:ph type="sldImg"/>
          </p:nvPr>
        </p:nvSpPr>
        <p:spPr>
          <a:xfrm>
            <a:off x="1735138" y="307975"/>
            <a:ext cx="3498850" cy="2625725"/>
          </a:xfrm>
          <a:ln cap="flat"/>
        </p:spPr>
      </p:sp>
      <p:sp>
        <p:nvSpPr>
          <p:cNvPr id="164869" name="Text Box 3"/>
          <p:cNvSpPr txBox="1">
            <a:spLocks noChangeArrowheads="1"/>
          </p:cNvSpPr>
          <p:nvPr/>
        </p:nvSpPr>
        <p:spPr bwMode="auto">
          <a:xfrm>
            <a:off x="614729" y="3257975"/>
            <a:ext cx="185623" cy="279987"/>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3175">
                <a:solidFill>
                  <a:srgbClr val="000000"/>
                </a:solidFill>
                <a:miter lim="800000"/>
                <a:headEnd/>
                <a:tailEnd/>
              </a14:hiddenLine>
            </a:ext>
          </a:extLst>
        </p:spPr>
        <p:txBody>
          <a:bodyPr wrap="none" lIns="91574" tIns="45785" rIns="91574" bIns="45785">
            <a:spAutoFit/>
          </a:bodyPr>
          <a:lstStyle>
            <a:lvl1pPr eaLnBrk="0" hangingPunct="0">
              <a:defRPr sz="1200" b="1">
                <a:solidFill>
                  <a:schemeClr val="tx1"/>
                </a:solidFill>
                <a:latin typeface="Times New Roman" pitchFamily="18" charset="0"/>
                <a:ea typeface="ＭＳ Ｐゴシック" pitchFamily="34" charset="-128"/>
              </a:defRPr>
            </a:lvl1pPr>
            <a:lvl2pPr marL="742950" indent="-285750" eaLnBrk="0" hangingPunct="0">
              <a:defRPr sz="1200" b="1">
                <a:solidFill>
                  <a:schemeClr val="tx1"/>
                </a:solidFill>
                <a:latin typeface="Times New Roman" pitchFamily="18" charset="0"/>
                <a:ea typeface="ＭＳ Ｐゴシック" pitchFamily="34" charset="-128"/>
              </a:defRPr>
            </a:lvl2pPr>
            <a:lvl3pPr marL="1143000" indent="-228600" eaLnBrk="0" hangingPunct="0">
              <a:defRPr sz="1200" b="1">
                <a:solidFill>
                  <a:schemeClr val="tx1"/>
                </a:solidFill>
                <a:latin typeface="Times New Roman" pitchFamily="18" charset="0"/>
                <a:ea typeface="ＭＳ Ｐゴシック" pitchFamily="34" charset="-128"/>
              </a:defRPr>
            </a:lvl3pPr>
            <a:lvl4pPr marL="1600200" indent="-228600" eaLnBrk="0" hangingPunct="0">
              <a:defRPr sz="1200" b="1">
                <a:solidFill>
                  <a:schemeClr val="tx1"/>
                </a:solidFill>
                <a:latin typeface="Times New Roman" pitchFamily="18" charset="0"/>
                <a:ea typeface="ＭＳ Ｐゴシック" pitchFamily="34" charset="-128"/>
              </a:defRPr>
            </a:lvl4pPr>
            <a:lvl5pPr marL="2057400" indent="-228600" eaLnBrk="0" hangingPunct="0">
              <a:defRPr sz="12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endParaRPr lang="en-US" b="0" dirty="0"/>
          </a:p>
        </p:txBody>
      </p:sp>
      <p:sp>
        <p:nvSpPr>
          <p:cNvPr id="164870" name="Rectangle 4"/>
          <p:cNvSpPr>
            <a:spLocks noGrp="1" noChangeArrowheads="1"/>
          </p:cNvSpPr>
          <p:nvPr>
            <p:ph type="body" idx="1"/>
          </p:nvPr>
        </p:nvSpPr>
        <p:spPr>
          <a:xfrm>
            <a:off x="778757" y="3485555"/>
            <a:ext cx="5607050" cy="4182666"/>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en-US" dirty="0" smtClean="0">
              <a:latin typeface="Arial" charset="0"/>
              <a:ea typeface="ＭＳ Ｐゴシック" pitchFamily="34" charset="-128"/>
            </a:endParaRPr>
          </a:p>
          <a:p>
            <a:pPr eaLnBrk="1" hangingPunct="1"/>
            <a:r>
              <a:rPr lang="en-US" b="1" dirty="0" smtClean="0">
                <a:latin typeface="Arial" charset="0"/>
                <a:ea typeface="ＭＳ Ｐゴシック" pitchFamily="34" charset="-128"/>
              </a:rPr>
              <a:t>Application Filing Tips</a:t>
            </a:r>
          </a:p>
          <a:p>
            <a:pPr eaLnBrk="1" hangingPunct="1"/>
            <a:endParaRPr lang="en-US" b="1" dirty="0" smtClean="0">
              <a:latin typeface="Arial" charset="0"/>
              <a:ea typeface="ＭＳ Ｐゴシック" pitchFamily="34" charset="-128"/>
            </a:endParaRPr>
          </a:p>
          <a:p>
            <a:pPr eaLnBrk="1" hangingPunct="1"/>
            <a:r>
              <a:rPr lang="en-US" dirty="0" smtClean="0">
                <a:latin typeface="Arial" charset="0"/>
                <a:ea typeface="ＭＳ Ｐゴシック" pitchFamily="34" charset="-128"/>
              </a:rPr>
              <a:t>Let’s review some application filing tips for the FAFSA on the Web:</a:t>
            </a:r>
          </a:p>
          <a:p>
            <a:pPr marL="571809" lvl="1" indent="-113105">
              <a:buFont typeface="Symbol" pitchFamily="18" charset="2"/>
              <a:buChar char="-"/>
            </a:pPr>
            <a:r>
              <a:rPr lang="en-US" dirty="0" smtClean="0">
                <a:latin typeface="Arial" charset="0"/>
                <a:ea typeface="ＭＳ Ｐゴシック" pitchFamily="34" charset="-128"/>
              </a:rPr>
              <a:t>Gather necessary documents ahead of time so that completing the application is faster and easier;</a:t>
            </a:r>
          </a:p>
          <a:p>
            <a:pPr marL="571809" lvl="1" indent="-113105">
              <a:buFont typeface="Symbol" pitchFamily="18" charset="2"/>
              <a:buChar char="-"/>
            </a:pPr>
            <a:endParaRPr lang="en-US" sz="400" dirty="0">
              <a:latin typeface="Arial" charset="0"/>
              <a:ea typeface="ＭＳ Ｐゴシック" pitchFamily="34" charset="-128"/>
            </a:endParaRPr>
          </a:p>
          <a:p>
            <a:pPr marL="571809" lvl="1" indent="-113105">
              <a:buFont typeface="Symbol" pitchFamily="18" charset="2"/>
              <a:buChar char="-"/>
            </a:pPr>
            <a:r>
              <a:rPr lang="en-US" dirty="0" smtClean="0">
                <a:latin typeface="Arial" charset="0"/>
                <a:ea typeface="ＭＳ Ｐゴシック" pitchFamily="34" charset="-128"/>
              </a:rPr>
              <a:t>Complete the 2015-16 FAFSA on the Web by going to </a:t>
            </a:r>
            <a:r>
              <a:rPr lang="en-US" b="1" dirty="0" smtClean="0">
                <a:latin typeface="Arial" charset="0"/>
                <a:ea typeface="ＭＳ Ｐゴシック" pitchFamily="34" charset="-128"/>
              </a:rPr>
              <a:t>www.fafsa.ed.gov.;</a:t>
            </a:r>
            <a:br>
              <a:rPr lang="en-US" b="1" dirty="0" smtClean="0">
                <a:latin typeface="Arial" charset="0"/>
                <a:ea typeface="ＭＳ Ｐゴシック" pitchFamily="34" charset="-128"/>
              </a:rPr>
            </a:br>
            <a:endParaRPr lang="en-US" sz="400" b="1" dirty="0">
              <a:latin typeface="Arial" charset="0"/>
              <a:ea typeface="ＭＳ Ｐゴシック" pitchFamily="34" charset="-128"/>
            </a:endParaRPr>
          </a:p>
          <a:p>
            <a:pPr marL="571809" lvl="1" indent="-113105">
              <a:buFont typeface="Symbol" pitchFamily="18" charset="2"/>
              <a:buChar char="-"/>
            </a:pPr>
            <a:r>
              <a:rPr lang="en-US" dirty="0" smtClean="0">
                <a:latin typeface="Arial" charset="0"/>
                <a:ea typeface="ＭＳ Ｐゴシック" pitchFamily="34" charset="-128"/>
              </a:rPr>
              <a:t>Allow ample time to complete the FAFSA for submission by published deadline(s).  Don’t wait until the day the application is due. Assume that the electronic deadline is East Coast time, not California time;</a:t>
            </a:r>
            <a:br>
              <a:rPr lang="en-US" dirty="0" smtClean="0">
                <a:latin typeface="Arial" charset="0"/>
                <a:ea typeface="ＭＳ Ｐゴシック" pitchFamily="34" charset="-128"/>
              </a:rPr>
            </a:br>
            <a:endParaRPr lang="en-US" sz="400" dirty="0">
              <a:latin typeface="Arial" charset="0"/>
              <a:ea typeface="ＭＳ Ｐゴシック" pitchFamily="34" charset="-128"/>
            </a:endParaRPr>
          </a:p>
          <a:p>
            <a:pPr marL="571809" lvl="1" indent="-113105">
              <a:buFont typeface="Symbol" pitchFamily="18" charset="2"/>
              <a:buChar char="-"/>
            </a:pPr>
            <a:r>
              <a:rPr lang="en-US" dirty="0" smtClean="0">
                <a:latin typeface="Arial" charset="0"/>
                <a:ea typeface="ＭＳ Ｐゴシック" pitchFamily="34" charset="-128"/>
              </a:rPr>
              <a:t>Check the FOTW for accuracy prior to submission;</a:t>
            </a:r>
          </a:p>
          <a:p>
            <a:pPr marL="571809" lvl="1" indent="-113105">
              <a:buFont typeface="Symbol" pitchFamily="18" charset="2"/>
              <a:buChar char="-"/>
            </a:pPr>
            <a:endParaRPr lang="en-US" sz="400" dirty="0">
              <a:latin typeface="Arial" charset="0"/>
              <a:ea typeface="ＭＳ Ｐゴシック" pitchFamily="34" charset="-128"/>
            </a:endParaRPr>
          </a:p>
          <a:p>
            <a:pPr marL="571809" lvl="1" indent="-113105">
              <a:buFont typeface="Symbol" pitchFamily="18" charset="2"/>
              <a:buChar char="-"/>
            </a:pPr>
            <a:r>
              <a:rPr lang="en-US" dirty="0" smtClean="0">
                <a:latin typeface="Arial" charset="0"/>
                <a:ea typeface="ＭＳ Ｐゴシック" pitchFamily="34" charset="-128"/>
              </a:rPr>
              <a:t>Save your work often. We all know how frustrating it is to work on something electronically and lose it because we have not saved it;</a:t>
            </a:r>
            <a:br>
              <a:rPr lang="en-US" dirty="0" smtClean="0">
                <a:latin typeface="Arial" charset="0"/>
                <a:ea typeface="ＭＳ Ｐゴシック" pitchFamily="34" charset="-128"/>
              </a:rPr>
            </a:br>
            <a:endParaRPr lang="en-US" sz="400" dirty="0">
              <a:latin typeface="Arial" charset="0"/>
              <a:ea typeface="ＭＳ Ｐゴシック" pitchFamily="34" charset="-128"/>
            </a:endParaRPr>
          </a:p>
          <a:p>
            <a:pPr marL="571809" lvl="1" indent="-113105">
              <a:buFont typeface="Symbol" pitchFamily="18" charset="2"/>
              <a:buChar char="-"/>
            </a:pPr>
            <a:r>
              <a:rPr lang="en-US" dirty="0" smtClean="0">
                <a:latin typeface="Arial" charset="0"/>
                <a:ea typeface="ＭＳ Ｐゴシック" pitchFamily="34" charset="-128"/>
              </a:rPr>
              <a:t>Sign the application using the student’s and one custodial parent’s PINs;</a:t>
            </a:r>
            <a:br>
              <a:rPr lang="en-US" dirty="0" smtClean="0">
                <a:latin typeface="Arial" charset="0"/>
                <a:ea typeface="ＭＳ Ｐゴシック" pitchFamily="34" charset="-128"/>
              </a:rPr>
            </a:br>
            <a:endParaRPr lang="en-US" sz="400" dirty="0">
              <a:latin typeface="Arial" charset="0"/>
              <a:ea typeface="ＭＳ Ｐゴシック" pitchFamily="34" charset="-128"/>
            </a:endParaRPr>
          </a:p>
          <a:p>
            <a:pPr marL="571809" lvl="1" indent="-113105">
              <a:buFont typeface="Symbol" pitchFamily="18" charset="2"/>
              <a:buChar char="-"/>
            </a:pPr>
            <a:r>
              <a:rPr lang="en-US" dirty="0" smtClean="0">
                <a:latin typeface="Arial" charset="0"/>
                <a:ea typeface="ＭＳ Ｐゴシック" pitchFamily="34" charset="-128"/>
              </a:rPr>
              <a:t>Print out a copy of the FOTW before submitting data electronically; and</a:t>
            </a:r>
            <a:br>
              <a:rPr lang="en-US" dirty="0" smtClean="0">
                <a:latin typeface="Arial" charset="0"/>
                <a:ea typeface="ＭＳ Ｐゴシック" pitchFamily="34" charset="-128"/>
              </a:rPr>
            </a:br>
            <a:endParaRPr lang="en-US" sz="400" dirty="0">
              <a:latin typeface="Arial" charset="0"/>
              <a:ea typeface="ＭＳ Ｐゴシック" pitchFamily="34" charset="-128"/>
            </a:endParaRPr>
          </a:p>
          <a:p>
            <a:pPr marL="571809" lvl="1" indent="-113105">
              <a:buFont typeface="Symbol" pitchFamily="18" charset="2"/>
              <a:buChar char="-"/>
            </a:pPr>
            <a:r>
              <a:rPr lang="en-US" dirty="0" smtClean="0">
                <a:latin typeface="Arial" charset="0"/>
                <a:ea typeface="ＭＳ Ｐゴシック" pitchFamily="34" charset="-128"/>
              </a:rPr>
              <a:t>Print and keep a copy of the Submission Confirmation Page and Student Aid Report (SAR) or SAR Acknowledgement for your financial aid file.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69098264"/>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0B9E0EB2-CC2D-4C46-BE1D-F6EB0D309563}" type="slidenum">
              <a:rPr lang="en-US" b="0"/>
              <a:pPr/>
              <a:t>36</a:t>
            </a:fld>
            <a:endParaRPr lang="en-US" b="0" dirty="0"/>
          </a:p>
        </p:txBody>
      </p:sp>
      <p:sp>
        <p:nvSpPr>
          <p:cNvPr id="166916" name="Rectangle 2"/>
          <p:cNvSpPr>
            <a:spLocks noGrp="1" noRot="1" noChangeAspect="1" noChangeArrowheads="1" noTextEdit="1"/>
          </p:cNvSpPr>
          <p:nvPr>
            <p:ph type="sldImg"/>
          </p:nvPr>
        </p:nvSpPr>
        <p:spPr>
          <a:xfrm>
            <a:off x="1809750" y="260350"/>
            <a:ext cx="3575050" cy="2682875"/>
          </a:xfrm>
          <a:ln cap="flat"/>
        </p:spPr>
      </p:sp>
      <p:sp>
        <p:nvSpPr>
          <p:cNvPr id="166917" name="Rectangle 3"/>
          <p:cNvSpPr>
            <a:spLocks noGrp="1" noChangeArrowheads="1"/>
          </p:cNvSpPr>
          <p:nvPr>
            <p:ph type="body" idx="1"/>
          </p:nvPr>
        </p:nvSpPr>
        <p:spPr>
          <a:xfrm>
            <a:off x="778757" y="3136055"/>
            <a:ext cx="5840153" cy="5751659"/>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normAutofit/>
          </a:bodyPr>
          <a:lstStyle/>
          <a:p>
            <a:pPr eaLnBrk="1" hangingPunct="1">
              <a:lnSpc>
                <a:spcPct val="90000"/>
              </a:lnSpc>
            </a:pPr>
            <a:r>
              <a:rPr lang="en-US" b="1" dirty="0" smtClean="0">
                <a:latin typeface="Arial" charset="0"/>
                <a:ea typeface="ＭＳ Ｐゴシック" pitchFamily="34" charset="-128"/>
              </a:rPr>
              <a:t>What Happens Next</a:t>
            </a:r>
          </a:p>
          <a:p>
            <a:pPr eaLnBrk="1" hangingPunct="1">
              <a:lnSpc>
                <a:spcPct val="90000"/>
              </a:lnSpc>
            </a:pPr>
            <a:endParaRPr lang="en-US" b="1" dirty="0" smtClean="0">
              <a:latin typeface="Arial" charset="0"/>
              <a:ea typeface="ＭＳ Ｐゴシック" pitchFamily="34" charset="-128"/>
            </a:endParaRPr>
          </a:p>
          <a:p>
            <a:pPr eaLnBrk="1" hangingPunct="1">
              <a:lnSpc>
                <a:spcPct val="90000"/>
              </a:lnSpc>
            </a:pPr>
            <a:r>
              <a:rPr lang="en-US" sz="1100" dirty="0">
                <a:latin typeface="Arial" charset="0"/>
                <a:ea typeface="ＭＳ Ｐゴシック" pitchFamily="34" charset="-128"/>
              </a:rPr>
              <a:t>Shortly after completing the FOTW, the student should receive a Student Aid Report (SAR) from the federal processor.  The SAR summarizes the information the family provided on the FAFSA. Each school listed on the SAR will also receive the information electronically.  If the student does not receive the SAR within two weeks, he/she should contact the federal processor to check on the status of the FAFSA. Call 1-800-4-FED AID (that’s 1-800-433-3243) or check on the status of your FAFSA by going to FAFSA.gov using the student PIN.</a:t>
            </a:r>
          </a:p>
          <a:p>
            <a:pPr eaLnBrk="1" hangingPunct="1">
              <a:lnSpc>
                <a:spcPct val="90000"/>
              </a:lnSpc>
            </a:pPr>
            <a:endParaRPr lang="en-US" sz="800" dirty="0">
              <a:latin typeface="Arial" charset="0"/>
              <a:ea typeface="ＭＳ Ｐゴシック" pitchFamily="34" charset="-128"/>
            </a:endParaRPr>
          </a:p>
          <a:p>
            <a:pPr eaLnBrk="1" hangingPunct="1">
              <a:lnSpc>
                <a:spcPct val="90000"/>
              </a:lnSpc>
            </a:pPr>
            <a:r>
              <a:rPr lang="en-US" sz="1100" dirty="0">
                <a:latin typeface="Arial" charset="0"/>
                <a:ea typeface="ＭＳ Ｐゴシック" pitchFamily="34" charset="-128"/>
              </a:rPr>
              <a:t>When the California Student Aid Commission evaluates the student’s FAFSA and Cal Grant GPA Verification Form, the student will receive a California Aid Report (CAR) that will provide the student with information about his/her Cal Grant </a:t>
            </a:r>
            <a:r>
              <a:rPr lang="en-US" sz="1100" dirty="0" smtClean="0">
                <a:latin typeface="Arial" charset="0"/>
                <a:ea typeface="ＭＳ Ｐゴシック" pitchFamily="34" charset="-128"/>
              </a:rPr>
              <a:t>eligibility.</a:t>
            </a:r>
          </a:p>
          <a:p>
            <a:pPr eaLnBrk="1" hangingPunct="1">
              <a:lnSpc>
                <a:spcPct val="90000"/>
              </a:lnSpc>
            </a:pPr>
            <a:endParaRPr lang="en-US" sz="1100" dirty="0">
              <a:latin typeface="Arial" charset="0"/>
              <a:ea typeface="ＭＳ Ｐゴシック" pitchFamily="34" charset="-128"/>
            </a:endParaRPr>
          </a:p>
          <a:p>
            <a:pPr eaLnBrk="1" hangingPunct="1">
              <a:lnSpc>
                <a:spcPct val="90000"/>
              </a:lnSpc>
            </a:pPr>
            <a:r>
              <a:rPr lang="en-US" sz="1100" strike="noStrike" dirty="0" smtClean="0">
                <a:latin typeface="Arial" charset="0"/>
                <a:ea typeface="ＭＳ Ｐゴシック" pitchFamily="34" charset="-128"/>
              </a:rPr>
              <a:t>S</a:t>
            </a:r>
            <a:r>
              <a:rPr lang="en-US" sz="1100" dirty="0" smtClean="0">
                <a:latin typeface="Arial" charset="0"/>
                <a:ea typeface="ＭＳ Ｐゴシック" pitchFamily="34" charset="-128"/>
              </a:rPr>
              <a:t>tudents who complete the CA Dream Act Application will </a:t>
            </a:r>
            <a:r>
              <a:rPr lang="en-US" sz="1100" dirty="0">
                <a:latin typeface="Arial" charset="0"/>
                <a:ea typeface="ＭＳ Ｐゴシック" pitchFamily="34" charset="-128"/>
              </a:rPr>
              <a:t>be able to view their CalSAR immediately upon submitting their </a:t>
            </a:r>
            <a:r>
              <a:rPr lang="en-US" sz="1100" strike="sngStrike" dirty="0">
                <a:latin typeface="Arial" charset="0"/>
                <a:ea typeface="ＭＳ Ｐゴシック" pitchFamily="34" charset="-128"/>
              </a:rPr>
              <a:t>a</a:t>
            </a:r>
            <a:r>
              <a:rPr lang="en-US" sz="1100" dirty="0" smtClean="0">
                <a:latin typeface="Arial" charset="0"/>
                <a:ea typeface="ＭＳ Ｐゴシック" pitchFamily="34" charset="-128"/>
              </a:rPr>
              <a:t>pplication</a:t>
            </a:r>
            <a:r>
              <a:rPr lang="en-US" sz="1100" dirty="0">
                <a:latin typeface="Arial" charset="0"/>
                <a:ea typeface="ＭＳ Ｐゴシック" pitchFamily="34" charset="-128"/>
              </a:rPr>
              <a:t>.</a:t>
            </a:r>
          </a:p>
          <a:p>
            <a:pPr eaLnBrk="1" hangingPunct="1">
              <a:lnSpc>
                <a:spcPct val="90000"/>
              </a:lnSpc>
            </a:pPr>
            <a:endParaRPr lang="en-US" sz="800" dirty="0">
              <a:latin typeface="Arial" charset="0"/>
              <a:ea typeface="ＭＳ Ｐゴシック" pitchFamily="34" charset="-128"/>
            </a:endParaRPr>
          </a:p>
          <a:p>
            <a:pPr>
              <a:lnSpc>
                <a:spcPct val="90000"/>
              </a:lnSpc>
            </a:pPr>
            <a:r>
              <a:rPr lang="en-US" sz="1100" dirty="0">
                <a:latin typeface="Arial" charset="0"/>
                <a:ea typeface="ＭＳ Ｐゴシック" pitchFamily="34" charset="-128"/>
              </a:rPr>
              <a:t>Once each school receives the electronic SAR and all other required financial aid forms, and confirms the student’s admission status, the financial aid office will determine the student’s financial aid eligibility. Some schools may request that the student submit income documentation such as student and parent </a:t>
            </a:r>
            <a:r>
              <a:rPr lang="en-US" sz="1100" dirty="0" smtClean="0">
                <a:latin typeface="Arial" charset="0"/>
                <a:ea typeface="ＭＳ Ｐゴシック" pitchFamily="34" charset="-128"/>
              </a:rPr>
              <a:t>2014 </a:t>
            </a:r>
            <a:r>
              <a:rPr lang="en-US" sz="1100" dirty="0">
                <a:latin typeface="Arial" charset="0"/>
                <a:ea typeface="ＭＳ Ｐゴシック" pitchFamily="34" charset="-128"/>
              </a:rPr>
              <a:t>federal income tax returns (including W-2s and all schedules and attachments) or </a:t>
            </a:r>
            <a:r>
              <a:rPr lang="en-US" sz="1100" dirty="0" smtClean="0">
                <a:latin typeface="Arial" charset="0"/>
                <a:ea typeface="ＭＳ Ｐゴシック" pitchFamily="34" charset="-128"/>
              </a:rPr>
              <a:t>2014 </a:t>
            </a:r>
            <a:r>
              <a:rPr lang="en-US" sz="1100" dirty="0">
                <a:latin typeface="Arial" charset="0"/>
                <a:ea typeface="ＭＳ Ｐゴシック" pitchFamily="34" charset="-128"/>
              </a:rPr>
              <a:t>Federal IRS Tax Transcripts, before sending the student a final determination of eligibility. The school will use these and any other requested information to verify the accuracy of the data provided on the FAFSA.  Schools understand that many families have used estimated data.</a:t>
            </a:r>
          </a:p>
          <a:p>
            <a:pPr eaLnBrk="1" hangingPunct="1">
              <a:lnSpc>
                <a:spcPct val="90000"/>
              </a:lnSpc>
            </a:pPr>
            <a:endParaRPr lang="en-US" sz="800" dirty="0">
              <a:latin typeface="Arial" charset="0"/>
              <a:ea typeface="ＭＳ Ｐゴシック" pitchFamily="34" charset="-128"/>
            </a:endParaRPr>
          </a:p>
          <a:p>
            <a:pPr eaLnBrk="1" hangingPunct="1">
              <a:lnSpc>
                <a:spcPct val="90000"/>
              </a:lnSpc>
            </a:pPr>
            <a:r>
              <a:rPr lang="en-US" sz="1100" dirty="0">
                <a:latin typeface="Arial" charset="0"/>
                <a:ea typeface="ＭＳ Ｐゴシック" pitchFamily="34" charset="-128"/>
              </a:rPr>
              <a:t>A financial aid notification (commonly referred to as an award letter) describing the amounts and sources of aid the student has been awarded will be prepared for the student when the student’s financial aid application is complete. Most schools will wait until the student has been accepted for admission to notify him or her about financial aid eligibility.  Some schools will mail a paper notification to the student; others may provide the award letter electronically.</a:t>
            </a:r>
          </a:p>
          <a:p>
            <a:pPr eaLnBrk="1" hangingPunct="1">
              <a:lnSpc>
                <a:spcPct val="90000"/>
              </a:lnSpc>
            </a:pPr>
            <a:endParaRPr lang="en-US" sz="800" dirty="0">
              <a:latin typeface="Arial" charset="0"/>
              <a:ea typeface="ＭＳ Ｐゴシック" pitchFamily="34" charset="-128"/>
            </a:endParaRPr>
          </a:p>
          <a:p>
            <a:pPr eaLnBrk="1" hangingPunct="1">
              <a:lnSpc>
                <a:spcPct val="90000"/>
              </a:lnSpc>
            </a:pPr>
            <a:r>
              <a:rPr lang="en-US" sz="1100" dirty="0">
                <a:latin typeface="Arial" charset="0"/>
                <a:ea typeface="ＭＳ Ｐゴシック" pitchFamily="34" charset="-128"/>
              </a:rPr>
              <a:t>In some cases, the student will be required to sign and return a copy of the financial aid notification, indicating whether he/she accepts or declines each source of aid.</a:t>
            </a:r>
          </a:p>
          <a:p>
            <a:pPr eaLnBrk="1" hangingPunct="1">
              <a:lnSpc>
                <a:spcPct val="90000"/>
              </a:lnSpc>
            </a:pPr>
            <a:endParaRPr lang="en-US" sz="800" dirty="0">
              <a:latin typeface="Arial" charset="0"/>
              <a:ea typeface="ＭＳ Ｐゴシック" pitchFamily="34" charset="-128"/>
            </a:endParaRPr>
          </a:p>
          <a:p>
            <a:pPr eaLnBrk="1" hangingPunct="1">
              <a:lnSpc>
                <a:spcPct val="90000"/>
              </a:lnSpc>
            </a:pPr>
            <a:r>
              <a:rPr lang="en-US" sz="1100" dirty="0">
                <a:latin typeface="Arial" charset="0"/>
                <a:ea typeface="ＭＳ Ｐゴシック" pitchFamily="34" charset="-128"/>
              </a:rPr>
              <a:t>If family circumstances change after the student completes the FAFSA and other required financial aid documents</a:t>
            </a:r>
            <a:r>
              <a:rPr lang="en-US" dirty="0" smtClean="0">
                <a:latin typeface="Arial" charset="0"/>
                <a:ea typeface="ＭＳ Ｐゴシック" pitchFamily="34" charset="-128"/>
              </a:rPr>
              <a:t>, </a:t>
            </a:r>
            <a:r>
              <a:rPr lang="en-US" sz="1100" dirty="0">
                <a:latin typeface="Arial" charset="0"/>
                <a:ea typeface="ＭＳ Ｐゴシック" pitchFamily="34" charset="-128"/>
              </a:rPr>
              <a:t>make sure to contact the financial aid office at each school as soon as possible.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69911676"/>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5F81560F-0099-4ED8-A316-AFDD2104F713}" type="slidenum">
              <a:rPr lang="en-US" b="0"/>
              <a:pPr/>
              <a:t>37</a:t>
            </a:fld>
            <a:endParaRPr lang="en-US" b="0" dirty="0"/>
          </a:p>
        </p:txBody>
      </p:sp>
      <p:sp>
        <p:nvSpPr>
          <p:cNvPr id="168964" name="Rectangle 2"/>
          <p:cNvSpPr>
            <a:spLocks noGrp="1" noRot="1" noChangeAspect="1" noChangeArrowheads="1" noTextEdit="1"/>
          </p:cNvSpPr>
          <p:nvPr>
            <p:ph type="sldImg"/>
          </p:nvPr>
        </p:nvSpPr>
        <p:spPr>
          <a:xfrm>
            <a:off x="1192213" y="690563"/>
            <a:ext cx="4624387" cy="3468687"/>
          </a:xfrm>
          <a:ln cap="flat"/>
        </p:spPr>
      </p:sp>
      <p:sp>
        <p:nvSpPr>
          <p:cNvPr id="168965" name="Rectangle 3"/>
          <p:cNvSpPr>
            <a:spLocks noGrp="1" noChangeArrowheads="1"/>
          </p:cNvSpPr>
          <p:nvPr>
            <p:ph type="body" idx="1"/>
          </p:nvPr>
        </p:nvSpPr>
        <p:spPr>
          <a:xfrm>
            <a:off x="924448" y="4260190"/>
            <a:ext cx="5502657" cy="4569883"/>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lIns="90581" tIns="45292" rIns="90581" bIns="45292">
            <a:normAutofit fontScale="92500" lnSpcReduction="10000"/>
          </a:bodyPr>
          <a:lstStyle/>
          <a:p>
            <a:pPr>
              <a:lnSpc>
                <a:spcPct val="90000"/>
              </a:lnSpc>
            </a:pPr>
            <a:r>
              <a:rPr lang="en-US" b="1" dirty="0" smtClean="0">
                <a:latin typeface="Arial" charset="0"/>
                <a:ea typeface="ＭＳ Ｐゴシック" pitchFamily="34" charset="-128"/>
                <a:cs typeface="Arial" charset="0"/>
              </a:rPr>
              <a:t>Federal Verification</a:t>
            </a:r>
          </a:p>
          <a:p>
            <a:pPr>
              <a:lnSpc>
                <a:spcPct val="90000"/>
              </a:lnSpc>
            </a:pPr>
            <a:endParaRPr lang="en-US" b="1" dirty="0" smtClean="0">
              <a:latin typeface="Arial" charset="0"/>
              <a:ea typeface="ＭＳ Ｐゴシック" pitchFamily="34" charset="-128"/>
              <a:cs typeface="Arial" charset="0"/>
            </a:endParaRPr>
          </a:p>
          <a:p>
            <a:pPr>
              <a:lnSpc>
                <a:spcPct val="90000"/>
              </a:lnSpc>
            </a:pPr>
            <a:r>
              <a:rPr lang="en-US" dirty="0" smtClean="0">
                <a:latin typeface="Arial" charset="0"/>
                <a:ea typeface="ＭＳ Ｐゴシック" pitchFamily="34" charset="-128"/>
                <a:cs typeface="Arial" charset="0"/>
              </a:rPr>
              <a:t>In order to assure that information provided by students and parents is accurate, the U.S. Department of Education requires colleges and universities to verify the accuracy of financial and other demographic information provided on the FAFSA. Verification of FAFSA data helps colleges and universities accurately and equitably determine the types and amounts of federal funding students will receive.  Students whose FAFSA data is chosen for Verification will see an asterisk next to the EFC on their SAR.</a:t>
            </a:r>
          </a:p>
          <a:p>
            <a:pPr>
              <a:lnSpc>
                <a:spcPct val="90000"/>
              </a:lnSpc>
            </a:pPr>
            <a:endParaRPr lang="en-US" sz="800" dirty="0">
              <a:latin typeface="Arial" charset="0"/>
              <a:ea typeface="ＭＳ Ｐゴシック" pitchFamily="34" charset="-128"/>
              <a:cs typeface="Arial" charset="0"/>
            </a:endParaRPr>
          </a:p>
          <a:p>
            <a:pPr>
              <a:lnSpc>
                <a:spcPct val="90000"/>
              </a:lnSpc>
            </a:pPr>
            <a:r>
              <a:rPr lang="en-US" dirty="0" smtClean="0">
                <a:latin typeface="Arial" charset="0"/>
                <a:ea typeface="ＭＳ Ｐゴシック" pitchFamily="34" charset="-128"/>
                <a:cs typeface="Arial" charset="0"/>
              </a:rPr>
              <a:t>If selected for verification, the tax information of federal tax filers will be verified through</a:t>
            </a:r>
          </a:p>
          <a:p>
            <a:pPr lvl="1">
              <a:lnSpc>
                <a:spcPct val="90000"/>
              </a:lnSpc>
            </a:pPr>
            <a:r>
              <a:rPr lang="en-US" dirty="0" smtClean="0">
                <a:latin typeface="Arial" charset="0"/>
                <a:ea typeface="ＭＳ Ｐゴシック" pitchFamily="34" charset="-128"/>
                <a:cs typeface="Arial" charset="0"/>
              </a:rPr>
              <a:t>The IRS Data Retrieval Process, or</a:t>
            </a:r>
          </a:p>
          <a:p>
            <a:pPr lvl="1">
              <a:lnSpc>
                <a:spcPct val="90000"/>
              </a:lnSpc>
            </a:pPr>
            <a:r>
              <a:rPr lang="en-US" dirty="0" smtClean="0">
                <a:latin typeface="Arial" charset="0"/>
                <a:ea typeface="ＭＳ Ｐゴシック" pitchFamily="34" charset="-128"/>
                <a:cs typeface="Arial" charset="0"/>
              </a:rPr>
              <a:t>IRS Tax Transcripts if requested by the college or university.</a:t>
            </a:r>
          </a:p>
          <a:p>
            <a:pPr lvl="1">
              <a:lnSpc>
                <a:spcPct val="90000"/>
              </a:lnSpc>
            </a:pPr>
            <a:endParaRPr lang="en-US" dirty="0" smtClean="0">
              <a:latin typeface="Arial" charset="0"/>
              <a:ea typeface="ＭＳ Ｐゴシック" pitchFamily="34" charset="-128"/>
              <a:cs typeface="Arial" charset="0"/>
            </a:endParaRPr>
          </a:p>
          <a:p>
            <a:pPr>
              <a:lnSpc>
                <a:spcPct val="90000"/>
              </a:lnSpc>
            </a:pPr>
            <a:r>
              <a:rPr lang="en-US" dirty="0" smtClean="0">
                <a:latin typeface="Arial" charset="0"/>
                <a:ea typeface="ＭＳ Ｐゴシック" pitchFamily="34" charset="-128"/>
                <a:cs typeface="Arial" charset="0"/>
              </a:rPr>
              <a:t>Federal Tax Transcripts are available free of charge at:</a:t>
            </a:r>
          </a:p>
          <a:p>
            <a:pPr>
              <a:lnSpc>
                <a:spcPct val="90000"/>
              </a:lnSpc>
            </a:pPr>
            <a:r>
              <a:rPr lang="en-US" dirty="0" smtClean="0">
                <a:latin typeface="Arial" charset="0"/>
                <a:ea typeface="ＭＳ Ｐゴシック" pitchFamily="34" charset="-128"/>
                <a:cs typeface="Arial" charset="0"/>
              </a:rPr>
              <a:t>	</a:t>
            </a:r>
            <a:r>
              <a:rPr lang="en-US" dirty="0" smtClean="0">
                <a:latin typeface="Arial" charset="0"/>
                <a:ea typeface="ＭＳ Ｐゴシック" pitchFamily="34" charset="-128"/>
                <a:cs typeface="Arial" charset="0"/>
                <a:hlinkClick r:id="rId3"/>
              </a:rPr>
              <a:t>www.irs.gov/individuals/order-a-transcript</a:t>
            </a:r>
            <a:endParaRPr lang="en-US" dirty="0" smtClean="0">
              <a:latin typeface="Arial" charset="0"/>
              <a:ea typeface="ＭＳ Ｐゴシック" pitchFamily="34" charset="-128"/>
              <a:cs typeface="Arial" charset="0"/>
            </a:endParaRPr>
          </a:p>
          <a:p>
            <a:pPr>
              <a:lnSpc>
                <a:spcPct val="90000"/>
              </a:lnSpc>
            </a:pPr>
            <a:r>
              <a:rPr lang="en-US" dirty="0" smtClean="0">
                <a:latin typeface="Arial" charset="0"/>
                <a:ea typeface="ＭＳ Ｐゴシック" pitchFamily="34" charset="-128"/>
                <a:cs typeface="Arial" charset="0"/>
              </a:rPr>
              <a:t>	or by calling 1-800-908-9946.</a:t>
            </a:r>
          </a:p>
          <a:p>
            <a:pPr lvl="1">
              <a:lnSpc>
                <a:spcPct val="90000"/>
              </a:lnSpc>
            </a:pPr>
            <a:endParaRPr lang="en-US" sz="800" dirty="0">
              <a:latin typeface="Arial" charset="0"/>
              <a:ea typeface="ＭＳ Ｐゴシック" pitchFamily="34" charset="-128"/>
              <a:cs typeface="Arial" charset="0"/>
            </a:endParaRPr>
          </a:p>
          <a:p>
            <a:pPr>
              <a:lnSpc>
                <a:spcPct val="90000"/>
              </a:lnSpc>
            </a:pPr>
            <a:r>
              <a:rPr lang="en-US" dirty="0" smtClean="0">
                <a:latin typeface="Arial" charset="0"/>
                <a:ea typeface="ＭＳ Ｐゴシック" pitchFamily="34" charset="-128"/>
                <a:cs typeface="Arial" charset="0"/>
              </a:rPr>
              <a:t>Non-Tax filers selected for verification may be asked to provide</a:t>
            </a:r>
          </a:p>
          <a:p>
            <a:pPr lvl="1">
              <a:lnSpc>
                <a:spcPct val="90000"/>
              </a:lnSpc>
            </a:pPr>
            <a:r>
              <a:rPr lang="en-US" dirty="0" smtClean="0">
                <a:latin typeface="Arial" charset="0"/>
                <a:ea typeface="ＭＳ Ｐゴシック" pitchFamily="34" charset="-128"/>
                <a:cs typeface="Arial" charset="0"/>
              </a:rPr>
              <a:t>Signed statements confirming that they did not file a 2014 federal tax return and were not required by IRS to do so; and </a:t>
            </a:r>
          </a:p>
          <a:p>
            <a:pPr lvl="1">
              <a:lnSpc>
                <a:spcPct val="90000"/>
              </a:lnSpc>
            </a:pPr>
            <a:r>
              <a:rPr lang="en-US" dirty="0" smtClean="0">
                <a:latin typeface="Arial" charset="0"/>
                <a:ea typeface="ＭＳ Ｐゴシック" pitchFamily="34" charset="-128"/>
                <a:cs typeface="Arial" charset="0"/>
              </a:rPr>
              <a:t>Copies of W-2s or other documentation from each employer, if any income was earned from work.</a:t>
            </a:r>
          </a:p>
          <a:p>
            <a:pPr>
              <a:lnSpc>
                <a:spcPct val="90000"/>
              </a:lnSpc>
            </a:pPr>
            <a:endParaRPr lang="en-US" sz="800" dirty="0">
              <a:latin typeface="Arial" charset="0"/>
              <a:ea typeface="ＭＳ Ｐゴシック" pitchFamily="34" charset="-128"/>
              <a:cs typeface="Arial" charset="0"/>
            </a:endParaRPr>
          </a:p>
          <a:p>
            <a:pPr>
              <a:lnSpc>
                <a:spcPct val="90000"/>
              </a:lnSpc>
            </a:pPr>
            <a:r>
              <a:rPr lang="en-US" dirty="0" smtClean="0">
                <a:latin typeface="Arial" charset="0"/>
                <a:ea typeface="ＭＳ Ｐゴシック" pitchFamily="34" charset="-128"/>
                <a:cs typeface="Arial" charset="0"/>
              </a:rPr>
              <a:t>All selected aid applicants will also be asked to verify certain demographic data listed such as</a:t>
            </a:r>
          </a:p>
          <a:p>
            <a:pPr lvl="1">
              <a:lnSpc>
                <a:spcPct val="90000"/>
              </a:lnSpc>
            </a:pPr>
            <a:r>
              <a:rPr lang="en-US" dirty="0" smtClean="0">
                <a:latin typeface="Arial" charset="0"/>
                <a:ea typeface="ＭＳ Ｐゴシック" pitchFamily="34" charset="-128"/>
                <a:cs typeface="Arial" charset="0"/>
              </a:rPr>
              <a:t>Household size and number in college,</a:t>
            </a:r>
          </a:p>
          <a:p>
            <a:pPr lvl="1">
              <a:lnSpc>
                <a:spcPct val="90000"/>
              </a:lnSpc>
            </a:pPr>
            <a:r>
              <a:rPr lang="en-US" dirty="0" smtClean="0">
                <a:latin typeface="Arial" charset="0"/>
                <a:ea typeface="ＭＳ Ｐゴシック" pitchFamily="34" charset="-128"/>
                <a:cs typeface="Arial" charset="0"/>
              </a:rPr>
              <a:t>Child Support paid and SNAP, if reported on the FAFSA</a:t>
            </a:r>
          </a:p>
          <a:p>
            <a:pPr lvl="1">
              <a:lnSpc>
                <a:spcPct val="90000"/>
              </a:lnSpc>
            </a:pPr>
            <a:r>
              <a:rPr lang="en-US" dirty="0" smtClean="0">
                <a:latin typeface="Arial" charset="0"/>
                <a:ea typeface="ＭＳ Ｐゴシック" pitchFamily="34" charset="-128"/>
                <a:cs typeface="Arial" charset="0"/>
              </a:rPr>
              <a:t>Enrollment History for transfer students</a:t>
            </a:r>
          </a:p>
          <a:p>
            <a:pPr lvl="1">
              <a:lnSpc>
                <a:spcPct val="90000"/>
              </a:lnSpc>
            </a:pPr>
            <a:r>
              <a:rPr lang="en-US" dirty="0" smtClean="0">
                <a:latin typeface="Arial" charset="0"/>
                <a:ea typeface="ＭＳ Ｐゴシック" pitchFamily="34" charset="-128"/>
                <a:cs typeface="Arial" charset="0"/>
              </a:rPr>
              <a:t>Identity Confirmation.</a:t>
            </a:r>
          </a:p>
          <a:p>
            <a:pPr lvl="1">
              <a:lnSpc>
                <a:spcPct val="90000"/>
              </a:lnSpc>
            </a:pPr>
            <a:endParaRPr lang="en-US" sz="800" dirty="0">
              <a:latin typeface="Arial" charset="0"/>
              <a:ea typeface="ＭＳ Ｐゴシック" pitchFamily="34" charset="-128"/>
              <a:cs typeface="Arial" charset="0"/>
            </a:endParaRPr>
          </a:p>
          <a:p>
            <a:pPr>
              <a:lnSpc>
                <a:spcPct val="90000"/>
              </a:lnSpc>
            </a:pPr>
            <a:r>
              <a:rPr lang="en-US" dirty="0" smtClean="0">
                <a:latin typeface="Arial" charset="0"/>
                <a:ea typeface="ＭＳ Ｐゴシック" pitchFamily="34" charset="-128"/>
                <a:cs typeface="Arial" charset="0"/>
              </a:rPr>
              <a:t>Some colleges and universities may require the verification of additional information for determining eligibility for state and their own student aid funds.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56762318"/>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AD9E738E-9A0D-4FF6-A44D-CDB7C0871342}" type="slidenum">
              <a:rPr lang="en-US" b="0"/>
              <a:pPr/>
              <a:t>38</a:t>
            </a:fld>
            <a:endParaRPr lang="en-US" b="0" dirty="0"/>
          </a:p>
        </p:txBody>
      </p:sp>
      <p:sp>
        <p:nvSpPr>
          <p:cNvPr id="169988" name="Rectangle 2"/>
          <p:cNvSpPr>
            <a:spLocks noGrp="1" noRot="1" noChangeAspect="1" noChangeArrowheads="1" noTextEdit="1"/>
          </p:cNvSpPr>
          <p:nvPr>
            <p:ph type="sldImg"/>
          </p:nvPr>
        </p:nvSpPr>
        <p:spPr>
          <a:solidFill>
            <a:srgbClr val="FFFFFF"/>
          </a:solidFill>
          <a:ln/>
        </p:spPr>
      </p:sp>
      <p:sp>
        <p:nvSpPr>
          <p:cNvPr id="169989" name="Rectangle 3"/>
          <p:cNvSpPr>
            <a:spLocks noGrp="1" noChangeArrowheads="1"/>
          </p:cNvSpPr>
          <p:nvPr>
            <p:ph type="body" idx="1"/>
          </p:nvPr>
        </p:nvSpPr>
        <p:spPr>
          <a:xfrm>
            <a:off x="778757" y="4492494"/>
            <a:ext cx="5763116" cy="4145698"/>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p>
            <a:r>
              <a:rPr lang="en-US" b="1" dirty="0" smtClean="0">
                <a:latin typeface="Arial" charset="0"/>
                <a:ea typeface="ＭＳ Ｐゴシック" pitchFamily="34" charset="-128"/>
                <a:cs typeface="Arial" charset="0"/>
              </a:rPr>
              <a:t>Check Your Cal Grant</a:t>
            </a:r>
          </a:p>
          <a:p>
            <a:endParaRPr lang="en-US" b="1" dirty="0" smtClean="0">
              <a:latin typeface="Arial" charset="0"/>
              <a:ea typeface="ＭＳ Ｐゴシック" pitchFamily="34" charset="-128"/>
              <a:cs typeface="Arial" charset="0"/>
            </a:endParaRPr>
          </a:p>
          <a:p>
            <a:r>
              <a:rPr lang="en-US" dirty="0" smtClean="0">
                <a:latin typeface="Arial" charset="0"/>
                <a:ea typeface="ＭＳ Ｐゴシック" pitchFamily="34" charset="-128"/>
                <a:cs typeface="Arial" charset="0"/>
              </a:rPr>
              <a:t>Students are encouraged to open a WebGrants account to manage their             Cal Grant.  After doing so, they can</a:t>
            </a:r>
          </a:p>
          <a:p>
            <a:r>
              <a:rPr lang="en-US" dirty="0" smtClean="0">
                <a:latin typeface="Arial" charset="0"/>
                <a:ea typeface="ＭＳ Ｐゴシック" pitchFamily="34" charset="-128"/>
                <a:cs typeface="Arial" charset="0"/>
              </a:rPr>
              <a:t>            - Check their Cal Grant application and award status 24/7 </a:t>
            </a:r>
          </a:p>
          <a:p>
            <a:r>
              <a:rPr lang="en-US" dirty="0" smtClean="0">
                <a:latin typeface="Arial" charset="0"/>
                <a:ea typeface="ＭＳ Ｐゴシック" pitchFamily="34" charset="-128"/>
                <a:cs typeface="Arial" charset="0"/>
              </a:rPr>
              <a:t>            - Confirm their high school graduation as is required to receive Cal Grant    	payment</a:t>
            </a:r>
          </a:p>
          <a:p>
            <a:pPr lvl="1">
              <a:buFont typeface="Wingdings" pitchFamily="2" charset="2"/>
              <a:buNone/>
            </a:pPr>
            <a:r>
              <a:rPr lang="en-US" dirty="0" smtClean="0">
                <a:latin typeface="Arial" charset="0"/>
                <a:ea typeface="ＭＳ Ｐゴシック" pitchFamily="34" charset="-128"/>
                <a:cs typeface="Arial" charset="0"/>
              </a:rPr>
              <a:t> - Make changes to their Cal Grant school choices </a:t>
            </a:r>
          </a:p>
          <a:p>
            <a:pPr lvl="1">
              <a:buFont typeface="Wingdings" pitchFamily="2" charset="2"/>
              <a:buNone/>
            </a:pPr>
            <a:r>
              <a:rPr lang="en-US" dirty="0" smtClean="0">
                <a:latin typeface="Arial" charset="0"/>
                <a:ea typeface="ＭＳ Ｐゴシック" pitchFamily="34" charset="-128"/>
                <a:cs typeface="Arial" charset="0"/>
              </a:rPr>
              <a:t> - View how much their Cal Grant may be worth at different California 	colleges and universities as well as </a:t>
            </a:r>
          </a:p>
          <a:p>
            <a:pPr lvl="1">
              <a:buFont typeface="Wingdings" pitchFamily="2" charset="2"/>
              <a:buNone/>
            </a:pPr>
            <a:r>
              <a:rPr lang="en-US" dirty="0" smtClean="0">
                <a:latin typeface="Arial" charset="0"/>
                <a:ea typeface="ＭＳ Ｐゴシック" pitchFamily="34" charset="-128"/>
                <a:cs typeface="Arial" charset="0"/>
              </a:rPr>
              <a:t> - View their Cal Grant payment history </a:t>
            </a:r>
          </a:p>
          <a:p>
            <a:pPr lvl="1">
              <a:buFont typeface="Wingdings" pitchFamily="2" charset="2"/>
              <a:buNone/>
            </a:pPr>
            <a:endParaRPr lang="en-US" dirty="0" smtClean="0">
              <a:latin typeface="Arial" charset="0"/>
              <a:ea typeface="ＭＳ Ｐゴシック" pitchFamily="34" charset="-128"/>
              <a:cs typeface="Arial" charset="0"/>
            </a:endParaRPr>
          </a:p>
          <a:p>
            <a:r>
              <a:rPr lang="en-US" dirty="0" smtClean="0">
                <a:latin typeface="Arial" charset="0"/>
                <a:ea typeface="ＭＳ Ｐゴシック" pitchFamily="34" charset="-128"/>
                <a:cs typeface="Arial" charset="0"/>
              </a:rPr>
              <a:t>In addition, they can click on links to other financial aid information and web sites.</a:t>
            </a:r>
          </a:p>
          <a:p>
            <a:r>
              <a:rPr lang="en-US" dirty="0" smtClean="0">
                <a:latin typeface="Arial" charset="0"/>
                <a:ea typeface="ＭＳ Ｐゴシック" pitchFamily="34" charset="-128"/>
                <a:cs typeface="Arial" charset="0"/>
              </a:rPr>
              <a:t>	</a:t>
            </a:r>
          </a:p>
          <a:p>
            <a:r>
              <a:rPr lang="en-US" dirty="0" smtClean="0">
                <a:latin typeface="Arial" charset="0"/>
                <a:ea typeface="ＭＳ Ｐゴシック" pitchFamily="34" charset="-128"/>
                <a:cs typeface="Arial" charset="0"/>
              </a:rPr>
              <a:t>Students can create a WebGrants account at: </a:t>
            </a:r>
            <a:r>
              <a:rPr lang="en-US" b="1" dirty="0" smtClean="0">
                <a:solidFill>
                  <a:srgbClr val="000099"/>
                </a:solidFill>
                <a:latin typeface="Arial" charset="0"/>
                <a:ea typeface="ＭＳ Ｐゴシック" pitchFamily="34" charset="-128"/>
                <a:cs typeface="Arial" charset="0"/>
              </a:rPr>
              <a:t>webgrants4students.org </a:t>
            </a:r>
          </a:p>
          <a:p>
            <a:r>
              <a:rPr lang="en-US" dirty="0" smtClean="0">
                <a:ea typeface="ＭＳ Ｐゴシック" pitchFamily="34" charset="-128"/>
              </a:rPr>
              <a:t/>
            </a:r>
            <a:br>
              <a:rPr lang="en-US" dirty="0" smtClean="0">
                <a:ea typeface="ＭＳ Ｐゴシック" pitchFamily="34" charset="-128"/>
              </a:rPr>
            </a:br>
            <a:endParaRPr lang="en-US" dirty="0" smtClean="0">
              <a:latin typeface="Arial" charset="0"/>
              <a:ea typeface="ＭＳ Ｐゴシック" pitchFamily="34"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12646710"/>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6" name="Rectangle 2"/>
          <p:cNvSpPr>
            <a:spLocks noGrp="1" noRot="1" noChangeAspect="1" noChangeArrowheads="1" noTextEdit="1"/>
          </p:cNvSpPr>
          <p:nvPr>
            <p:ph type="sldImg"/>
          </p:nvPr>
        </p:nvSpPr>
        <p:spPr>
          <a:ln/>
        </p:spPr>
      </p:sp>
      <p:sp>
        <p:nvSpPr>
          <p:cNvPr id="172037" name="Rectangle 3"/>
          <p:cNvSpPr>
            <a:spLocks noGrp="1" noChangeArrowheads="1"/>
          </p:cNvSpPr>
          <p:nvPr>
            <p:ph type="body" idx="1"/>
          </p:nvPr>
        </p:nvSpPr>
        <p:spPr>
          <a:xfrm>
            <a:off x="778757" y="4647408"/>
            <a:ext cx="5763116" cy="4180860"/>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p>
            <a:pPr marL="113105" indent="-113105">
              <a:lnSpc>
                <a:spcPct val="90000"/>
              </a:lnSpc>
              <a:spcBef>
                <a:spcPct val="50000"/>
              </a:spcBef>
              <a:buSzPct val="120000"/>
            </a:pPr>
            <a:r>
              <a:rPr lang="en-US" b="1" dirty="0" smtClean="0">
                <a:latin typeface="Arial" charset="0"/>
                <a:ea typeface="ＭＳ Ｐゴシック" pitchFamily="34" charset="-128"/>
              </a:rPr>
              <a:t>If You Need Help at Any Time</a:t>
            </a:r>
          </a:p>
          <a:p>
            <a:pPr marL="113105" indent="-113105">
              <a:lnSpc>
                <a:spcPct val="90000"/>
              </a:lnSpc>
              <a:spcBef>
                <a:spcPct val="50000"/>
              </a:spcBef>
              <a:buSzPct val="120000"/>
            </a:pPr>
            <a:r>
              <a:rPr lang="en-US" dirty="0" smtClean="0">
                <a:latin typeface="Arial" charset="0"/>
                <a:ea typeface="ＭＳ Ｐゴシック" pitchFamily="34" charset="-128"/>
              </a:rPr>
              <a:t>  The U.S. Department of Education is always willing to provide assistance to students and families completing the FAFSA and to answer questions relating to federal financial aid.</a:t>
            </a:r>
          </a:p>
          <a:p>
            <a:pPr marL="113105" indent="-113105">
              <a:lnSpc>
                <a:spcPct val="90000"/>
              </a:lnSpc>
              <a:spcBef>
                <a:spcPct val="50000"/>
              </a:spcBef>
              <a:buSzPct val="120000"/>
            </a:pPr>
            <a:r>
              <a:rPr lang="en-US" dirty="0" smtClean="0">
                <a:latin typeface="Arial" charset="0"/>
                <a:ea typeface="ＭＳ Ｐゴシック" pitchFamily="34" charset="-128"/>
              </a:rPr>
              <a:t>	The FOTW has help buttons right on the electronic form as you go through the application.</a:t>
            </a:r>
          </a:p>
          <a:p>
            <a:pPr marL="113105" indent="-113105">
              <a:lnSpc>
                <a:spcPct val="90000"/>
              </a:lnSpc>
              <a:spcBef>
                <a:spcPct val="50000"/>
              </a:spcBef>
              <a:buSzPct val="120000"/>
            </a:pPr>
            <a:r>
              <a:rPr lang="en-US" dirty="0" smtClean="0">
                <a:latin typeface="Arial" charset="0"/>
                <a:ea typeface="ＭＳ Ｐゴシック" pitchFamily="34" charset="-128"/>
              </a:rPr>
              <a:t>	In addition, you can use the following:</a:t>
            </a:r>
          </a:p>
          <a:p>
            <a:pPr lvl="1">
              <a:spcBef>
                <a:spcPct val="25000"/>
              </a:spcBef>
              <a:buSzPct val="130000"/>
              <a:buFont typeface="Arial" charset="0"/>
              <a:buChar char="•"/>
            </a:pPr>
            <a:r>
              <a:rPr lang="en-US" b="1" dirty="0" smtClean="0">
                <a:latin typeface="Arial" charset="0"/>
                <a:ea typeface="ＭＳ Ｐゴシック" pitchFamily="34" charset="-128"/>
                <a:cs typeface="Arial" charset="0"/>
              </a:rPr>
              <a:t> </a:t>
            </a:r>
            <a:r>
              <a:rPr lang="en-US" dirty="0" smtClean="0">
                <a:latin typeface="Arial" charset="0"/>
                <a:ea typeface="ＭＳ Ｐゴシック" pitchFamily="34" charset="-128"/>
                <a:cs typeface="Arial" charset="0"/>
              </a:rPr>
              <a:t>FAFSA on the Web – Live Help;</a:t>
            </a:r>
          </a:p>
          <a:p>
            <a:pPr lvl="1">
              <a:spcBef>
                <a:spcPct val="25000"/>
              </a:spcBef>
              <a:buSzPct val="130000"/>
              <a:buFont typeface="Arial" charset="0"/>
              <a:buChar char="•"/>
            </a:pPr>
            <a:r>
              <a:rPr lang="en-US" dirty="0" smtClean="0">
                <a:latin typeface="Arial" charset="0"/>
                <a:ea typeface="ＭＳ Ｐゴシック" pitchFamily="34" charset="-128"/>
                <a:cs typeface="Arial" charset="0"/>
              </a:rPr>
              <a:t> Phone 1-800-4-FED-AID  (that’s 1-800-433-3243); or</a:t>
            </a:r>
          </a:p>
          <a:p>
            <a:pPr lvl="1">
              <a:spcBef>
                <a:spcPct val="25000"/>
              </a:spcBef>
              <a:buSzPct val="130000"/>
              <a:buFont typeface="Arial" charset="0"/>
              <a:buChar char="•"/>
            </a:pPr>
            <a:r>
              <a:rPr lang="en-US" dirty="0" smtClean="0">
                <a:latin typeface="Arial" charset="0"/>
                <a:ea typeface="ＭＳ Ｐゴシック" pitchFamily="34" charset="-128"/>
                <a:cs typeface="Arial" charset="0"/>
              </a:rPr>
              <a:t> E-mail the U.S. Department of Education at:</a:t>
            </a:r>
          </a:p>
          <a:p>
            <a:pPr marL="113105" indent="-113105">
              <a:spcBef>
                <a:spcPct val="25000"/>
              </a:spcBef>
              <a:buSzPct val="130000"/>
            </a:pPr>
            <a:r>
              <a:rPr lang="en-US" dirty="0" smtClean="0">
                <a:latin typeface="Arial" charset="0"/>
                <a:ea typeface="ＭＳ Ｐゴシック" pitchFamily="34" charset="-128"/>
                <a:cs typeface="Arial" charset="0"/>
              </a:rPr>
              <a:t>	                     FederalStudentAidCustomerService@ed.gov </a:t>
            </a:r>
          </a:p>
          <a:p>
            <a:pPr marL="113105" indent="-113105">
              <a:lnSpc>
                <a:spcPct val="90000"/>
              </a:lnSpc>
              <a:spcBef>
                <a:spcPct val="50000"/>
              </a:spcBef>
              <a:buSzPct val="120000"/>
            </a:pPr>
            <a:endParaRPr lang="en-US" dirty="0" smtClean="0">
              <a:latin typeface="Arial" charset="0"/>
              <a:ea typeface="ＭＳ Ｐゴシック" pitchFamily="34" charset="-128"/>
            </a:endParaRPr>
          </a:p>
        </p:txBody>
      </p:sp>
      <p:sp>
        <p:nvSpPr>
          <p:cNvPr id="6" name="Slide Number Placeholder 3"/>
          <p:cNvSpPr>
            <a:spLocks noGrp="1"/>
          </p:cNvSpPr>
          <p:nvPr>
            <p:ph type="sldNum" sz="quarter" idx="5"/>
          </p:nvPr>
        </p:nvSpPr>
        <p:spPr>
          <a:xfrm>
            <a:off x="3970039" y="8828459"/>
            <a:ext cx="3037152" cy="464741"/>
          </a:xfrm>
        </p:spPr>
        <p:txBody>
          <a:bodyPr/>
          <a:lstStyle/>
          <a:p>
            <a:fld id="{E4F7C1AA-E7FB-4A72-B313-88B65E5D5A98}" type="slidenum">
              <a:rPr lang="en-US">
                <a:latin typeface="Times New Roman" pitchFamily="18" charset="0"/>
                <a:cs typeface="Times New Roman" pitchFamily="18" charset="0"/>
              </a:rPr>
              <a:pPr/>
              <a:t>39</a:t>
            </a:fld>
            <a:endParaRPr lang="en-US" dirty="0">
              <a:latin typeface="Times New Roman" pitchFamily="18" charset="0"/>
              <a:cs typeface="Times New Roman"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2403448"/>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1" name="Rectangle 3074"/>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9092" name="Rectangle 3075"/>
          <p:cNvSpPr>
            <a:spLocks noGrp="1" noChangeArrowheads="1"/>
          </p:cNvSpPr>
          <p:nvPr>
            <p:ph type="body" idx="1"/>
          </p:nvPr>
        </p:nvSpPr>
        <p:spPr bwMode="auto">
          <a:xfrm>
            <a:off x="933902" y="4418418"/>
            <a:ext cx="5141014" cy="4190964"/>
          </a:xfrm>
          <a:noFill/>
        </p:spPr>
        <p:txBody>
          <a:bodyPr wrap="square" numCol="1" anchor="t" anchorCtr="0" compatLnSpc="1">
            <a:prstTxWarp prst="textNoShape">
              <a:avLst/>
            </a:prstTxWarp>
          </a:bodyPr>
          <a:lstStyle/>
          <a:p>
            <a:r>
              <a:rPr lang="en-US" b="1" dirty="0">
                <a:latin typeface="Arial" pitchFamily="34" charset="0"/>
                <a:ea typeface="ＭＳ Ｐゴシック" pitchFamily="34" charset="-128"/>
                <a:cs typeface="Arial" pitchFamily="34" charset="0"/>
              </a:rPr>
              <a:t>Questions and </a:t>
            </a:r>
            <a:r>
              <a:rPr lang="en-US" b="1" dirty="0" smtClean="0">
                <a:latin typeface="Arial" pitchFamily="34" charset="0"/>
                <a:ea typeface="ＭＳ Ｐゴシック" pitchFamily="34" charset="-128"/>
                <a:cs typeface="Arial" pitchFamily="34" charset="0"/>
              </a:rPr>
              <a:t>Answers</a:t>
            </a:r>
          </a:p>
          <a:p>
            <a:endParaRPr lang="en-US" b="1" dirty="0">
              <a:latin typeface="Arial" pitchFamily="34" charset="0"/>
              <a:ea typeface="ＭＳ Ｐゴシック" pitchFamily="34" charset="-128"/>
              <a:cs typeface="Arial" pitchFamily="34" charset="0"/>
            </a:endParaRPr>
          </a:p>
          <a:p>
            <a:r>
              <a:rPr lang="en-US" dirty="0">
                <a:latin typeface="Arial" pitchFamily="34" charset="0"/>
                <a:ea typeface="ＭＳ Ｐゴシック" pitchFamily="34" charset="-128"/>
                <a:cs typeface="Arial" pitchFamily="34" charset="0"/>
              </a:rPr>
              <a:t>We hope you have found this workshop helpful.</a:t>
            </a:r>
          </a:p>
          <a:p>
            <a:endParaRPr lang="en-US" dirty="0">
              <a:latin typeface="Arial" pitchFamily="34" charset="0"/>
              <a:ea typeface="ＭＳ Ｐゴシック" pitchFamily="34" charset="-128"/>
              <a:cs typeface="Arial" pitchFamily="34" charset="0"/>
            </a:endParaRPr>
          </a:p>
          <a:p>
            <a:r>
              <a:rPr lang="en-US" dirty="0">
                <a:latin typeface="Arial" pitchFamily="34" charset="0"/>
                <a:ea typeface="ＭＳ Ｐゴシック" pitchFamily="34" charset="-128"/>
                <a:cs typeface="Arial" pitchFamily="34" charset="0"/>
              </a:rPr>
              <a:t>We will now be glad to answer any general questions you and your family might have.</a:t>
            </a:r>
          </a:p>
          <a:p>
            <a:endParaRPr lang="en-US" dirty="0">
              <a:latin typeface="Arial" pitchFamily="34" charset="0"/>
              <a:ea typeface="ＭＳ Ｐゴシック" pitchFamily="34" charset="-128"/>
              <a:cs typeface="Arial" pitchFamily="34" charset="0"/>
            </a:endParaRPr>
          </a:p>
          <a:p>
            <a:r>
              <a:rPr lang="en-US" dirty="0">
                <a:latin typeface="Arial" pitchFamily="34" charset="0"/>
                <a:ea typeface="ＭＳ Ｐゴシック" pitchFamily="34" charset="-128"/>
                <a:cs typeface="Arial" pitchFamily="34" charset="0"/>
              </a:rPr>
              <a:t>After a brief question and answer period, volunteers will be available to help you complete the </a:t>
            </a:r>
            <a:r>
              <a:rPr lang="en-US" dirty="0" smtClean="0">
                <a:latin typeface="Arial" pitchFamily="34" charset="0"/>
                <a:ea typeface="ＭＳ Ｐゴシック" pitchFamily="34" charset="-128"/>
                <a:cs typeface="Arial" pitchFamily="34" charset="0"/>
              </a:rPr>
              <a:t>2015-16 FAFSA </a:t>
            </a:r>
            <a:r>
              <a:rPr lang="en-US" dirty="0">
                <a:latin typeface="Arial" pitchFamily="34" charset="0"/>
                <a:ea typeface="ＭＳ Ｐゴシック" pitchFamily="34" charset="-128"/>
                <a:cs typeface="Arial" pitchFamily="34" charset="0"/>
              </a:rPr>
              <a:t>on the Web, the </a:t>
            </a:r>
            <a:r>
              <a:rPr lang="en-US" dirty="0" smtClean="0">
                <a:latin typeface="Arial" pitchFamily="34" charset="0"/>
                <a:ea typeface="ＭＳ Ｐゴシック" pitchFamily="34" charset="-128"/>
                <a:cs typeface="Arial" pitchFamily="34" charset="0"/>
              </a:rPr>
              <a:t>2015-16 Cal </a:t>
            </a:r>
            <a:r>
              <a:rPr lang="en-US" dirty="0">
                <a:latin typeface="Arial" pitchFamily="34" charset="0"/>
                <a:ea typeface="ＭＳ Ｐゴシック" pitchFamily="34" charset="-128"/>
                <a:cs typeface="Arial" pitchFamily="34" charset="0"/>
              </a:rPr>
              <a:t>Grant GPA Verification Forms, and answer any questions about other financial aid documents.</a:t>
            </a:r>
          </a:p>
          <a:p>
            <a:endParaRPr lang="en-US" dirty="0">
              <a:ea typeface="ＭＳ Ｐゴシック" pitchFamily="34" charset="-128"/>
            </a:endParaRPr>
          </a:p>
          <a:p>
            <a:endParaRPr lang="en-US" dirty="0" smtClean="0">
              <a:ea typeface="ＭＳ Ｐゴシック" pitchFamily="34" charset="-128"/>
            </a:endParaRPr>
          </a:p>
        </p:txBody>
      </p:sp>
      <p:sp>
        <p:nvSpPr>
          <p:cNvPr id="5" name="Slide Number Placeholder 3"/>
          <p:cNvSpPr>
            <a:spLocks noGrp="1"/>
          </p:cNvSpPr>
          <p:nvPr>
            <p:ph type="sldNum" sz="quarter" idx="5"/>
          </p:nvPr>
        </p:nvSpPr>
        <p:spPr>
          <a:xfrm>
            <a:off x="3970039" y="8828459"/>
            <a:ext cx="3037152" cy="464741"/>
          </a:xfrm>
        </p:spPr>
        <p:txBody>
          <a:bodyPr/>
          <a:lstStyle/>
          <a:p>
            <a:fld id="{E4F7C1AA-E7FB-4A72-B313-88B65E5D5A98}" type="slidenum">
              <a:rPr lang="en-US">
                <a:latin typeface="Times New Roman" pitchFamily="18" charset="0"/>
                <a:cs typeface="Times New Roman" pitchFamily="18" charset="0"/>
              </a:rPr>
              <a:pPr/>
              <a:t>40</a:t>
            </a:fld>
            <a:endParaRPr lang="en-US" dirty="0">
              <a:latin typeface="Times New Roman" pitchFamily="18" charset="0"/>
              <a:cs typeface="Times New Roman"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53539447"/>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2" name="Rectangle 2"/>
          <p:cNvSpPr>
            <a:spLocks noGrp="1" noRot="1" noChangeAspect="1" noChangeArrowheads="1" noTextEdit="1"/>
          </p:cNvSpPr>
          <p:nvPr>
            <p:ph type="sldImg"/>
          </p:nvPr>
        </p:nvSpPr>
        <p:spPr>
          <a:xfrm>
            <a:off x="1822450" y="388938"/>
            <a:ext cx="3317875" cy="2489200"/>
          </a:xfrm>
          <a:ln/>
        </p:spPr>
      </p:sp>
      <p:sp>
        <p:nvSpPr>
          <p:cNvPr id="94213" name="Rectangle 3"/>
          <p:cNvSpPr>
            <a:spLocks noGrp="1" noChangeArrowheads="1"/>
          </p:cNvSpPr>
          <p:nvPr>
            <p:ph type="body" idx="1"/>
          </p:nvPr>
        </p:nvSpPr>
        <p:spPr>
          <a:xfrm>
            <a:off x="700882" y="3253184"/>
            <a:ext cx="5607050" cy="4182666"/>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p>
            <a:pPr eaLnBrk="1" hangingPunct="1"/>
            <a:r>
              <a:rPr lang="en-US" b="1" dirty="0" smtClean="0">
                <a:latin typeface="Arial" charset="0"/>
                <a:ea typeface="ＭＳ Ｐゴシック" pitchFamily="34" charset="-128"/>
              </a:rPr>
              <a:t>Sources of Financial Aid</a:t>
            </a:r>
          </a:p>
          <a:p>
            <a:pPr eaLnBrk="1" hangingPunct="1"/>
            <a:endParaRPr lang="en-US" dirty="0" smtClean="0">
              <a:latin typeface="Arial" charset="0"/>
              <a:ea typeface="ＭＳ Ｐゴシック" pitchFamily="34" charset="-128"/>
            </a:endParaRPr>
          </a:p>
          <a:p>
            <a:pPr eaLnBrk="1" hangingPunct="1"/>
            <a:r>
              <a:rPr lang="en-US" dirty="0" smtClean="0">
                <a:latin typeface="Arial" charset="0"/>
                <a:ea typeface="ＭＳ Ｐゴシック" pitchFamily="34" charset="-128"/>
              </a:rPr>
              <a:t>By completing the financial aid applications and any other documents required by the colleges and universities to which the students are applying, they may be considered for funds from:</a:t>
            </a:r>
          </a:p>
          <a:p>
            <a:pPr eaLnBrk="1" hangingPunct="1"/>
            <a:r>
              <a:rPr lang="en-US" dirty="0" smtClean="0">
                <a:latin typeface="Arial" charset="0"/>
                <a:ea typeface="ＭＳ Ｐゴシック" pitchFamily="34" charset="-128"/>
              </a:rPr>
              <a:t>	- the federal government;</a:t>
            </a:r>
          </a:p>
          <a:p>
            <a:pPr eaLnBrk="1" hangingPunct="1"/>
            <a:r>
              <a:rPr lang="en-US" dirty="0" smtClean="0">
                <a:latin typeface="Arial" charset="0"/>
                <a:ea typeface="ＭＳ Ｐゴシック" pitchFamily="34" charset="-128"/>
              </a:rPr>
              <a:t>	- the state government; as well as</a:t>
            </a:r>
          </a:p>
          <a:p>
            <a:pPr eaLnBrk="1" hangingPunct="1"/>
            <a:r>
              <a:rPr lang="en-US" dirty="0" smtClean="0">
                <a:latin typeface="Arial" charset="0"/>
                <a:ea typeface="ＭＳ Ｐゴシック" pitchFamily="34" charset="-128"/>
              </a:rPr>
              <a:t>	- colleges and universities themselves.</a:t>
            </a:r>
          </a:p>
          <a:p>
            <a:pPr eaLnBrk="1" hangingPunct="1"/>
            <a:endParaRPr lang="en-US" dirty="0" smtClean="0">
              <a:latin typeface="Arial" charset="0"/>
              <a:ea typeface="ＭＳ Ｐゴシック" pitchFamily="34" charset="-128"/>
            </a:endParaRPr>
          </a:p>
          <a:p>
            <a:pPr eaLnBrk="1" hangingPunct="1"/>
            <a:r>
              <a:rPr lang="en-US" dirty="0" smtClean="0">
                <a:latin typeface="Arial" charset="0"/>
                <a:ea typeface="ＭＳ Ｐゴシック" pitchFamily="34" charset="-128"/>
              </a:rPr>
              <a:t>Private agencies, companies, foundations, and maybe even the students’ and parents’ employers provide scholarships for college. Though important, these sources provide less than 6% of the total financial aid awarded to students. Check with each of the private agencies, companies, and foundations to which the students wish to apply about application forms and deadlines. Web sites such as </a:t>
            </a:r>
            <a:r>
              <a:rPr lang="en-US" b="1" dirty="0" smtClean="0">
                <a:latin typeface="Arial" charset="0"/>
                <a:ea typeface="ＭＳ Ｐゴシック" pitchFamily="34" charset="-128"/>
              </a:rPr>
              <a:t>www.studentscholarshipsearch.com</a:t>
            </a:r>
            <a:r>
              <a:rPr lang="en-US" dirty="0" smtClean="0">
                <a:latin typeface="Arial" charset="0"/>
                <a:ea typeface="ＭＳ Ｐゴシック" pitchFamily="34" charset="-128"/>
              </a:rPr>
              <a:t>, </a:t>
            </a:r>
            <a:r>
              <a:rPr lang="en-US" b="1" dirty="0" smtClean="0">
                <a:latin typeface="Arial" charset="0"/>
                <a:ea typeface="ＭＳ Ｐゴシック" pitchFamily="34" charset="-128"/>
              </a:rPr>
              <a:t>www.fastweb.com </a:t>
            </a:r>
            <a:r>
              <a:rPr lang="en-US" dirty="0" smtClean="0">
                <a:latin typeface="Arial" charset="0"/>
                <a:ea typeface="ＭＳ Ｐゴシック" pitchFamily="34" charset="-128"/>
              </a:rPr>
              <a:t>and </a:t>
            </a:r>
            <a:r>
              <a:rPr lang="en-US" b="1" dirty="0" smtClean="0">
                <a:latin typeface="Arial" charset="0"/>
                <a:ea typeface="ＭＳ Ｐゴシック" pitchFamily="34" charset="-128"/>
              </a:rPr>
              <a:t>www.finaid.org </a:t>
            </a:r>
            <a:r>
              <a:rPr lang="en-US" dirty="0" smtClean="0">
                <a:latin typeface="Arial" charset="0"/>
                <a:ea typeface="ＭＳ Ｐゴシック" pitchFamily="34" charset="-128"/>
              </a:rPr>
              <a:t>are good resources for such scholarships.</a:t>
            </a:r>
          </a:p>
          <a:p>
            <a:pPr eaLnBrk="1" hangingPunct="1"/>
            <a:r>
              <a:rPr lang="en-US" dirty="0" smtClean="0">
                <a:latin typeface="Arial" charset="0"/>
                <a:ea typeface="ＭＳ Ｐゴシック" pitchFamily="34" charset="-128"/>
              </a:rPr>
              <a:t>	</a:t>
            </a:r>
          </a:p>
        </p:txBody>
      </p:sp>
      <p:sp>
        <p:nvSpPr>
          <p:cNvPr id="7" name="Slide Number Placeholder 3"/>
          <p:cNvSpPr>
            <a:spLocks noGrp="1"/>
          </p:cNvSpPr>
          <p:nvPr>
            <p:ph type="sldNum" sz="quarter" idx="5"/>
          </p:nvPr>
        </p:nvSpPr>
        <p:spPr>
          <a:xfrm>
            <a:off x="3970039" y="8828459"/>
            <a:ext cx="3037152" cy="464741"/>
          </a:xfrm>
        </p:spPr>
        <p:txBody>
          <a:bodyPr/>
          <a:lstStyle/>
          <a:p>
            <a:fld id="{E4F7C1AA-E7FB-4A72-B313-88B65E5D5A98}" type="slidenum">
              <a:rPr lang="en-US">
                <a:latin typeface="Times New Roman" pitchFamily="18" charset="0"/>
                <a:cs typeface="Times New Roman" pitchFamily="18" charset="0"/>
              </a:rPr>
              <a:pPr/>
              <a:t>5</a:t>
            </a:fld>
            <a:endParaRPr lang="en-US" dirty="0">
              <a:latin typeface="Times New Roman" pitchFamily="18" charset="0"/>
              <a:cs typeface="Times New Roman"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77149311"/>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648477CB-5553-401D-979D-A7DD40448F6B}" type="slidenum">
              <a:rPr lang="en-US" b="0"/>
              <a:pPr/>
              <a:t>7</a:t>
            </a:fld>
            <a:endParaRPr lang="en-US" b="0" dirty="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456406" y="4337581"/>
            <a:ext cx="5996324" cy="4724863"/>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normAutofit lnSpcReduction="10000"/>
          </a:bodyPr>
          <a:lstStyle/>
          <a:p>
            <a:r>
              <a:rPr lang="en-US" sz="800" b="1" dirty="0">
                <a:latin typeface="Arial" pitchFamily="34" charset="0"/>
                <a:ea typeface="ＭＳ Ｐゴシック" pitchFamily="34" charset="-128"/>
                <a:cs typeface="Arial" pitchFamily="34" charset="0"/>
              </a:rPr>
              <a:t>Cal Grants</a:t>
            </a:r>
          </a:p>
          <a:p>
            <a:endParaRPr lang="en-US" sz="800" dirty="0">
              <a:latin typeface="Arial" pitchFamily="34" charset="0"/>
              <a:ea typeface="ＭＳ Ｐゴシック" pitchFamily="34" charset="-128"/>
              <a:cs typeface="Arial" pitchFamily="34" charset="0"/>
            </a:endParaRPr>
          </a:p>
          <a:p>
            <a:r>
              <a:rPr lang="en-US" sz="800" dirty="0">
                <a:latin typeface="Arial" pitchFamily="34" charset="0"/>
                <a:ea typeface="ＭＳ Ｐゴシック" pitchFamily="34" charset="-128"/>
                <a:cs typeface="Arial" pitchFamily="34" charset="0"/>
              </a:rPr>
              <a:t>Let’s talk about Cal Grants – an important source of grant funds provided by the State of California for California students. Students planning to attend a California college or university may be eligible to receive one of the following Cal Grants.  High school Grade Point Average (usually referred to as the GPA) is an important eligibility criterion for these grants. The Cal Grant GPA is calculated using grades from sophomore and junior years of high school and any summer grades after each of those years.  Awarded grants may be renewed if </a:t>
            </a:r>
            <a:r>
              <a:rPr lang="en-US" sz="800" dirty="0" smtClean="0">
                <a:latin typeface="Arial" pitchFamily="34" charset="0"/>
                <a:ea typeface="ＭＳ Ｐゴシック" pitchFamily="34" charset="-128"/>
                <a:cs typeface="Arial" pitchFamily="34" charset="0"/>
              </a:rPr>
              <a:t>students </a:t>
            </a:r>
            <a:r>
              <a:rPr lang="en-US" sz="800" dirty="0">
                <a:latin typeface="Arial" pitchFamily="34" charset="0"/>
                <a:ea typeface="ＭＳ Ｐゴシック" pitchFamily="34" charset="-128"/>
                <a:cs typeface="Arial" pitchFamily="34" charset="0"/>
              </a:rPr>
              <a:t>and their families continue </a:t>
            </a:r>
            <a:r>
              <a:rPr lang="en-US" sz="800" dirty="0" smtClean="0">
                <a:latin typeface="Arial" pitchFamily="34" charset="0"/>
                <a:ea typeface="ＭＳ Ｐゴシック" pitchFamily="34" charset="-128"/>
                <a:cs typeface="Arial" pitchFamily="34" charset="0"/>
              </a:rPr>
              <a:t>to meet all eligibility </a:t>
            </a:r>
            <a:r>
              <a:rPr lang="en-US" sz="800" dirty="0">
                <a:latin typeface="Arial" pitchFamily="34" charset="0"/>
                <a:ea typeface="ＭＳ Ｐゴシック" pitchFamily="34" charset="-128"/>
                <a:cs typeface="Arial" pitchFamily="34" charset="0"/>
              </a:rPr>
              <a:t>requirements.</a:t>
            </a:r>
          </a:p>
          <a:p>
            <a:endParaRPr lang="en-US" sz="800" dirty="0">
              <a:latin typeface="Arial" pitchFamily="34" charset="0"/>
              <a:ea typeface="ＭＳ Ｐゴシック" pitchFamily="34" charset="-128"/>
              <a:cs typeface="Arial" pitchFamily="34" charset="0"/>
            </a:endParaRPr>
          </a:p>
          <a:p>
            <a:r>
              <a:rPr lang="en-US" sz="800" dirty="0">
                <a:latin typeface="Arial" pitchFamily="34" charset="0"/>
                <a:ea typeface="ＭＳ Ｐゴシック" pitchFamily="34" charset="-128"/>
                <a:cs typeface="Arial" pitchFamily="34" charset="0"/>
              </a:rPr>
              <a:t>Please note: for purposes of the Cal Grant A and B Entitlement Awards, a “recent high school graduate” is defined as a student who is applying for a Cal Grant within 18 months of high school graduation.</a:t>
            </a:r>
          </a:p>
          <a:p>
            <a:endParaRPr lang="en-US" sz="800" dirty="0">
              <a:latin typeface="Arial" pitchFamily="34" charset="0"/>
              <a:ea typeface="ＭＳ Ｐゴシック" pitchFamily="34" charset="-128"/>
              <a:cs typeface="Arial" pitchFamily="34" charset="0"/>
            </a:endParaRPr>
          </a:p>
          <a:p>
            <a:pPr marL="1372971" lvl="1" indent="-915838"/>
            <a:r>
              <a:rPr lang="en-US" sz="800" b="1" dirty="0">
                <a:latin typeface="Arial" pitchFamily="34" charset="0"/>
                <a:ea typeface="ＭＳ Ｐゴシック" pitchFamily="34" charset="-128"/>
                <a:cs typeface="Arial" pitchFamily="34" charset="0"/>
              </a:rPr>
              <a:t>Cal Grant A</a:t>
            </a:r>
            <a:r>
              <a:rPr lang="en-US" sz="800" dirty="0">
                <a:latin typeface="Arial" pitchFamily="34" charset="0"/>
                <a:ea typeface="ＭＳ Ｐゴシック" pitchFamily="34" charset="-128"/>
                <a:cs typeface="Arial" pitchFamily="34" charset="0"/>
              </a:rPr>
              <a:t>  - To be eligible, students need a minimum 3.0 GPA  - that is a B average on a 4.0 </a:t>
            </a:r>
            <a:r>
              <a:rPr lang="en-US" sz="800" dirty="0" smtClean="0">
                <a:latin typeface="Arial" pitchFamily="34" charset="0"/>
                <a:ea typeface="ＭＳ Ｐゴシック" pitchFamily="34" charset="-128"/>
                <a:cs typeface="Arial" pitchFamily="34" charset="0"/>
              </a:rPr>
              <a:t>scale. Their </a:t>
            </a:r>
            <a:r>
              <a:rPr lang="en-US" sz="800" dirty="0">
                <a:latin typeface="Arial" pitchFamily="34" charset="0"/>
                <a:ea typeface="ＭＳ Ｐゴシック" pitchFamily="34" charset="-128"/>
                <a:cs typeface="Arial" pitchFamily="34" charset="0"/>
              </a:rPr>
              <a:t>families must </a:t>
            </a:r>
            <a:r>
              <a:rPr lang="en-US" sz="800" dirty="0" smtClean="0">
                <a:latin typeface="Arial" pitchFamily="34" charset="0"/>
                <a:ea typeface="ＭＳ Ｐゴシック" pitchFamily="34" charset="-128"/>
                <a:cs typeface="Arial" pitchFamily="34" charset="0"/>
              </a:rPr>
              <a:t>have </a:t>
            </a:r>
            <a:r>
              <a:rPr lang="en-US" sz="800" dirty="0">
                <a:latin typeface="Arial" pitchFamily="34" charset="0"/>
                <a:ea typeface="ＭＳ Ｐゴシック" pitchFamily="34" charset="-128"/>
                <a:cs typeface="Arial" pitchFamily="34" charset="0"/>
              </a:rPr>
              <a:t>income and assets that are lower than the state-established ceilings and </a:t>
            </a:r>
            <a:r>
              <a:rPr lang="en-US" sz="800" dirty="0" smtClean="0">
                <a:latin typeface="Arial" pitchFamily="34" charset="0"/>
                <a:ea typeface="ＭＳ Ｐゴシック" pitchFamily="34" charset="-128"/>
                <a:cs typeface="Arial" pitchFamily="34" charset="0"/>
              </a:rPr>
              <a:t>must </a:t>
            </a:r>
            <a:r>
              <a:rPr lang="en-US" sz="800" dirty="0">
                <a:latin typeface="Arial" pitchFamily="34" charset="0"/>
                <a:ea typeface="ＭＳ Ｐゴシック" pitchFamily="34" charset="-128"/>
                <a:cs typeface="Arial" pitchFamily="34" charset="0"/>
              </a:rPr>
              <a:t>demonstrate financial need of at least $1,500 at the college they plan to </a:t>
            </a:r>
            <a:r>
              <a:rPr lang="en-US" sz="800" dirty="0" smtClean="0">
                <a:latin typeface="Arial" pitchFamily="34" charset="0"/>
                <a:ea typeface="ＭＳ Ｐゴシック" pitchFamily="34" charset="-128"/>
                <a:cs typeface="Arial" pitchFamily="34" charset="0"/>
              </a:rPr>
              <a:t>attend. </a:t>
            </a:r>
            <a:r>
              <a:rPr lang="en-US" sz="800" dirty="0">
                <a:latin typeface="Arial" pitchFamily="34" charset="0"/>
                <a:ea typeface="ＭＳ Ｐゴシック" pitchFamily="34" charset="-128"/>
                <a:cs typeface="Arial" pitchFamily="34" charset="0"/>
              </a:rPr>
              <a:t>This grant currently covers system-wide fees at the California State University and University of California campuses and up to $9,084 of tuition and fees at independent California colleges and universities. </a:t>
            </a:r>
          </a:p>
          <a:p>
            <a:pPr marL="1372971" lvl="1" indent="-915838"/>
            <a:r>
              <a:rPr lang="en-US" sz="800" b="1" dirty="0">
                <a:latin typeface="Arial" pitchFamily="34" charset="0"/>
                <a:ea typeface="ＭＳ Ｐゴシック" pitchFamily="34" charset="-128"/>
                <a:cs typeface="Arial" pitchFamily="34" charset="0"/>
              </a:rPr>
              <a:t>Cal Grant B</a:t>
            </a:r>
            <a:r>
              <a:rPr lang="en-US" sz="800" dirty="0">
                <a:latin typeface="Arial" pitchFamily="34" charset="0"/>
                <a:ea typeface="ＭＳ Ｐゴシック" pitchFamily="34" charset="-128"/>
                <a:cs typeface="Arial" pitchFamily="34" charset="0"/>
              </a:rPr>
              <a:t> -  This grant is for students who have a minimum  2.0 GPA  - that is a C </a:t>
            </a:r>
            <a:r>
              <a:rPr lang="en-US" sz="800" dirty="0" smtClean="0">
                <a:latin typeface="Arial" pitchFamily="34" charset="0"/>
                <a:ea typeface="ＭＳ Ｐゴシック" pitchFamily="34" charset="-128"/>
                <a:cs typeface="Arial" pitchFamily="34" charset="0"/>
              </a:rPr>
              <a:t>average.  The students must come from low income disadvantaged families, meet state income and asset ceilings and demonstrate financial </a:t>
            </a:r>
            <a:r>
              <a:rPr lang="en-US" sz="800" dirty="0">
                <a:latin typeface="Arial" pitchFamily="34" charset="0"/>
                <a:ea typeface="ＭＳ Ｐゴシック" pitchFamily="34" charset="-128"/>
                <a:cs typeface="Arial" pitchFamily="34" charset="0"/>
              </a:rPr>
              <a:t>need of at least $</a:t>
            </a:r>
            <a:r>
              <a:rPr lang="en-US" sz="800" dirty="0" smtClean="0">
                <a:latin typeface="Arial" pitchFamily="34" charset="0"/>
                <a:ea typeface="ＭＳ Ｐゴシック" pitchFamily="34" charset="-128"/>
                <a:cs typeface="Arial" pitchFamily="34" charset="0"/>
              </a:rPr>
              <a:t>700. This </a:t>
            </a:r>
            <a:r>
              <a:rPr lang="en-US" sz="800" dirty="0">
                <a:latin typeface="Arial" pitchFamily="34" charset="0"/>
                <a:ea typeface="ＭＳ Ｐゴシック" pitchFamily="34" charset="-128"/>
                <a:cs typeface="Arial" pitchFamily="34" charset="0"/>
              </a:rPr>
              <a:t>grant provides a small stipend of about $</a:t>
            </a:r>
            <a:r>
              <a:rPr lang="en-US" sz="800" dirty="0" smtClean="0">
                <a:latin typeface="Arial" pitchFamily="34" charset="0"/>
                <a:ea typeface="ＭＳ Ｐゴシック" pitchFamily="34" charset="-128"/>
                <a:cs typeface="Arial" pitchFamily="34" charset="0"/>
              </a:rPr>
              <a:t>1,648 </a:t>
            </a:r>
            <a:r>
              <a:rPr lang="en-US" sz="800" dirty="0">
                <a:latin typeface="Arial" pitchFamily="34" charset="0"/>
                <a:ea typeface="ＭＳ Ｐゴシック" pitchFamily="34" charset="-128"/>
                <a:cs typeface="Arial" pitchFamily="34" charset="0"/>
              </a:rPr>
              <a:t>per year for up to four years to help with living expenses at all schools. In addition, the grant covers system-wide fees at California public 4-year institutions and up to $9,084 of tuition and fees at independent 4-year California schools. Students attending for-profit career colleges currently receive grants between </a:t>
            </a:r>
            <a:r>
              <a:rPr lang="en-US" sz="800" dirty="0" smtClean="0">
                <a:latin typeface="Arial" pitchFamily="34" charset="0"/>
                <a:ea typeface="ＭＳ Ｐゴシック" pitchFamily="34" charset="-128"/>
                <a:cs typeface="Arial" pitchFamily="34" charset="0"/>
              </a:rPr>
              <a:t>$4,000 </a:t>
            </a:r>
            <a:r>
              <a:rPr lang="en-US" sz="800" dirty="0">
                <a:latin typeface="Arial" pitchFamily="34" charset="0"/>
                <a:ea typeface="ＭＳ Ｐゴシック" pitchFamily="34" charset="-128"/>
                <a:cs typeface="Arial" pitchFamily="34" charset="0"/>
              </a:rPr>
              <a:t>and $9,084 per </a:t>
            </a:r>
            <a:r>
              <a:rPr lang="en-US" sz="800" dirty="0" smtClean="0">
                <a:latin typeface="Arial" pitchFamily="34" charset="0"/>
                <a:ea typeface="ＭＳ Ｐゴシック" pitchFamily="34" charset="-128"/>
                <a:cs typeface="Arial" pitchFamily="34" charset="0"/>
              </a:rPr>
              <a:t>year. In </a:t>
            </a:r>
            <a:r>
              <a:rPr lang="en-US" sz="800" dirty="0">
                <a:latin typeface="Arial" pitchFamily="34" charset="0"/>
                <a:ea typeface="ＭＳ Ｐゴシック" pitchFamily="34" charset="-128"/>
                <a:cs typeface="Arial" pitchFamily="34" charset="0"/>
              </a:rPr>
              <a:t>most cases, the tuition and fee portion of the Cal Grant B is available to students in their 2</a:t>
            </a:r>
            <a:r>
              <a:rPr lang="en-US" sz="800" baseline="30000" dirty="0">
                <a:latin typeface="Arial" pitchFamily="34" charset="0"/>
                <a:ea typeface="ＭＳ Ｐゴシック" pitchFamily="34" charset="-128"/>
                <a:cs typeface="Arial" pitchFamily="34" charset="0"/>
              </a:rPr>
              <a:t>nd</a:t>
            </a:r>
            <a:r>
              <a:rPr lang="en-US" sz="800" dirty="0">
                <a:latin typeface="Arial" pitchFamily="34" charset="0"/>
                <a:ea typeface="ＭＳ Ｐゴシック" pitchFamily="34" charset="-128"/>
                <a:cs typeface="Arial" pitchFamily="34" charset="0"/>
              </a:rPr>
              <a:t> through 4</a:t>
            </a:r>
            <a:r>
              <a:rPr lang="en-US" sz="800" baseline="30000" dirty="0">
                <a:latin typeface="Arial" pitchFamily="34" charset="0"/>
                <a:ea typeface="ＭＳ Ｐゴシック" pitchFamily="34" charset="-128"/>
                <a:cs typeface="Arial" pitchFamily="34" charset="0"/>
              </a:rPr>
              <a:t>th</a:t>
            </a:r>
            <a:r>
              <a:rPr lang="en-US" sz="800" dirty="0">
                <a:latin typeface="Arial" pitchFamily="34" charset="0"/>
                <a:ea typeface="ＭＳ Ｐゴシック" pitchFamily="34" charset="-128"/>
                <a:cs typeface="Arial" pitchFamily="34" charset="0"/>
              </a:rPr>
              <a:t> years only. </a:t>
            </a:r>
          </a:p>
          <a:p>
            <a:pPr marL="1372971" lvl="1" indent="-915838"/>
            <a:endParaRPr lang="en-US" sz="800" dirty="0">
              <a:latin typeface="Arial" pitchFamily="34" charset="0"/>
              <a:ea typeface="ＭＳ Ｐゴシック" pitchFamily="34" charset="-128"/>
              <a:cs typeface="Arial" pitchFamily="34" charset="0"/>
            </a:endParaRPr>
          </a:p>
          <a:p>
            <a:pPr marL="1372971" lvl="1" indent="-915838"/>
            <a:r>
              <a:rPr lang="en-US" sz="800" b="1" dirty="0">
                <a:latin typeface="Arial" pitchFamily="34" charset="0"/>
                <a:ea typeface="ＭＳ Ｐゴシック" pitchFamily="34" charset="-128"/>
                <a:cs typeface="Arial" pitchFamily="34" charset="0"/>
              </a:rPr>
              <a:t>Cal Grant C</a:t>
            </a:r>
            <a:r>
              <a:rPr lang="en-US" sz="800" dirty="0">
                <a:latin typeface="Arial" pitchFamily="34" charset="0"/>
                <a:ea typeface="ＭＳ Ｐゴシック" pitchFamily="34" charset="-128"/>
                <a:cs typeface="Arial" pitchFamily="34" charset="0"/>
              </a:rPr>
              <a:t> - This grant is for students from low income families attending occupational or vocational schools including community college programs of less than 24 months in length. The Cal Grant C may renewable for one additional year if student and family continue to meet state-established income and asset ceilings.</a:t>
            </a:r>
          </a:p>
          <a:p>
            <a:r>
              <a:rPr lang="en-US" sz="800" dirty="0">
                <a:solidFill>
                  <a:srgbClr val="C0504D"/>
                </a:solidFill>
                <a:latin typeface="Arial" pitchFamily="34" charset="0"/>
                <a:cs typeface="Arial" pitchFamily="34" charset="0"/>
              </a:rPr>
              <a:t>		</a:t>
            </a:r>
          </a:p>
          <a:p>
            <a:r>
              <a:rPr lang="en-US" sz="800" dirty="0">
                <a:solidFill>
                  <a:srgbClr val="C0504D"/>
                </a:solidFill>
                <a:latin typeface="Arial" pitchFamily="34" charset="0"/>
                <a:cs typeface="Arial" pitchFamily="34" charset="0"/>
              </a:rPr>
              <a:t>	</a:t>
            </a:r>
            <a:r>
              <a:rPr lang="en-US" sz="800" dirty="0">
                <a:latin typeface="Arial" pitchFamily="34" charset="0"/>
                <a:cs typeface="Arial" pitchFamily="34" charset="0"/>
              </a:rPr>
              <a:t>        Priority for Cal Grant C is now given based on Occupational Goals that meet two of the following:</a:t>
            </a:r>
          </a:p>
          <a:p>
            <a:r>
              <a:rPr lang="en-US" sz="800" dirty="0">
                <a:latin typeface="Arial" pitchFamily="34" charset="0"/>
                <a:cs typeface="Arial" pitchFamily="34" charset="0"/>
              </a:rPr>
              <a:t>	      	</a:t>
            </a:r>
          </a:p>
          <a:p>
            <a:r>
              <a:rPr lang="en-US" sz="800" dirty="0">
                <a:latin typeface="Arial" pitchFamily="34" charset="0"/>
                <a:cs typeface="Arial" pitchFamily="34" charset="0"/>
              </a:rPr>
              <a:t>		high employment </a:t>
            </a:r>
            <a:r>
              <a:rPr lang="en-US" sz="800" dirty="0" smtClean="0">
                <a:latin typeface="Arial" pitchFamily="34" charset="0"/>
                <a:cs typeface="Arial" pitchFamily="34" charset="0"/>
              </a:rPr>
              <a:t>need;</a:t>
            </a:r>
            <a:endParaRPr lang="en-US" sz="800" dirty="0">
              <a:latin typeface="Arial" pitchFamily="34" charset="0"/>
              <a:cs typeface="Arial" pitchFamily="34" charset="0"/>
            </a:endParaRPr>
          </a:p>
          <a:p>
            <a:r>
              <a:rPr lang="en-US" sz="800" dirty="0">
                <a:latin typeface="Arial" pitchFamily="34" charset="0"/>
                <a:cs typeface="Arial" pitchFamily="34" charset="0"/>
              </a:rPr>
              <a:t>		high employment growth; </a:t>
            </a:r>
            <a:r>
              <a:rPr lang="en-US" sz="800" dirty="0" smtClean="0">
                <a:latin typeface="Arial" pitchFamily="34" charset="0"/>
                <a:cs typeface="Arial" pitchFamily="34" charset="0"/>
              </a:rPr>
              <a:t>and</a:t>
            </a:r>
            <a:endParaRPr lang="en-US" sz="800" dirty="0">
              <a:latin typeface="Arial" pitchFamily="34" charset="0"/>
              <a:cs typeface="Arial" pitchFamily="34" charset="0"/>
            </a:endParaRPr>
          </a:p>
          <a:p>
            <a:r>
              <a:rPr lang="en-US" sz="800" dirty="0">
                <a:latin typeface="Arial" pitchFamily="34" charset="0"/>
                <a:cs typeface="Arial" pitchFamily="34" charset="0"/>
              </a:rPr>
              <a:t>		</a:t>
            </a:r>
            <a:r>
              <a:rPr lang="en-US" sz="800" dirty="0" smtClean="0">
                <a:latin typeface="Arial" pitchFamily="34" charset="0"/>
                <a:cs typeface="Arial" pitchFamily="34" charset="0"/>
              </a:rPr>
              <a:t>high </a:t>
            </a:r>
            <a:r>
              <a:rPr lang="en-US" sz="800" dirty="0">
                <a:latin typeface="Arial" pitchFamily="34" charset="0"/>
                <a:cs typeface="Arial" pitchFamily="34" charset="0"/>
              </a:rPr>
              <a:t>wages.</a:t>
            </a:r>
          </a:p>
          <a:p>
            <a:pPr marL="1372971" lvl="1" indent="-915838"/>
            <a:endParaRPr lang="en-US" sz="800" dirty="0">
              <a:solidFill>
                <a:srgbClr val="C0504D"/>
              </a:solidFill>
              <a:latin typeface="Arial" pitchFamily="34" charset="0"/>
              <a:ea typeface="ＭＳ Ｐゴシック" pitchFamily="34" charset="-128"/>
              <a:cs typeface="Arial" pitchFamily="34" charset="0"/>
            </a:endParaRPr>
          </a:p>
          <a:p>
            <a:pPr marL="1372971" lvl="1" indent="-915838"/>
            <a:r>
              <a:rPr lang="en-US" sz="800" dirty="0">
                <a:solidFill>
                  <a:srgbClr val="C0504D"/>
                </a:solidFill>
                <a:latin typeface="Arial" pitchFamily="34" charset="0"/>
                <a:ea typeface="ＭＳ Ｐゴシック" pitchFamily="34" charset="-128"/>
                <a:cs typeface="Arial" pitchFamily="34" charset="0"/>
              </a:rPr>
              <a:t>. </a:t>
            </a:r>
          </a:p>
          <a:p>
            <a:pPr eaLnBrk="1" hangingPunct="1">
              <a:buFont typeface="Symbol" pitchFamily="18" charset="2"/>
              <a:buNone/>
            </a:pPr>
            <a:endParaRPr lang="en-US" sz="800" dirty="0">
              <a:solidFill>
                <a:srgbClr val="C0504D"/>
              </a:solidFill>
              <a:latin typeface="Arial" pitchFamily="34" charset="0"/>
              <a:ea typeface="ＭＳ Ｐゴシック" pitchFamily="34" charset="-128"/>
              <a:cs typeface="Arial"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36726097"/>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60" name="Rectangle 2"/>
          <p:cNvSpPr>
            <a:spLocks noGrp="1" noRot="1" noChangeAspect="1" noChangeArrowheads="1" noTextEdit="1"/>
          </p:cNvSpPr>
          <p:nvPr>
            <p:ph type="sldImg"/>
          </p:nvPr>
        </p:nvSpPr>
        <p:spPr>
          <a:solidFill>
            <a:srgbClr val="FFFFFF"/>
          </a:solidFill>
          <a:ln/>
        </p:spPr>
      </p:sp>
      <p:sp>
        <p:nvSpPr>
          <p:cNvPr id="96261" name="Rectangle 3"/>
          <p:cNvSpPr>
            <a:spLocks noGrp="1" noChangeArrowheads="1"/>
          </p:cNvSpPr>
          <p:nvPr>
            <p:ph type="body" idx="1"/>
          </p:nvPr>
        </p:nvSpPr>
        <p:spPr>
          <a:xfrm>
            <a:off x="545551" y="4452005"/>
            <a:ext cx="5996324" cy="4300612"/>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p>
            <a:pPr eaLnBrk="1" hangingPunct="1"/>
            <a:r>
              <a:rPr lang="en-US" b="1" dirty="0" smtClean="0">
                <a:latin typeface="Arial" charset="0"/>
                <a:ea typeface="ＭＳ Ｐゴシック" pitchFamily="34" charset="-128"/>
              </a:rPr>
              <a:t>Additional Cal Grant Requirements</a:t>
            </a:r>
          </a:p>
          <a:p>
            <a:pPr eaLnBrk="1" hangingPunct="1"/>
            <a:endParaRPr lang="en-US" dirty="0" smtClean="0">
              <a:latin typeface="Arial" charset="0"/>
              <a:ea typeface="ＭＳ Ｐゴシック" pitchFamily="34" charset="-128"/>
            </a:endParaRPr>
          </a:p>
          <a:p>
            <a:pPr eaLnBrk="1" hangingPunct="1"/>
            <a:r>
              <a:rPr lang="en-US" dirty="0" smtClean="0">
                <a:latin typeface="Arial" charset="0"/>
                <a:ea typeface="ＭＳ Ｐゴシック" pitchFamily="34" charset="-128"/>
              </a:rPr>
              <a:t>To be eligible for a Cal Grant, the student must also:</a:t>
            </a:r>
          </a:p>
          <a:p>
            <a:pPr marL="634646" lvl="1" indent="-177512">
              <a:spcBef>
                <a:spcPct val="70000"/>
              </a:spcBef>
              <a:buFontTx/>
              <a:buChar char="•"/>
            </a:pPr>
            <a:r>
              <a:rPr lang="en-US" dirty="0" smtClean="0">
                <a:latin typeface="Arial" charset="0"/>
                <a:ea typeface="ＭＳ Ｐゴシック" pitchFamily="34" charset="-128"/>
              </a:rPr>
              <a:t>be a U.S. citizen or eligible noncitizen as defined in the Free Application for Federal Student Aid (FAFSA). If a student qualifies under AB540, he/she may qualify for Cal Grant funding. This</a:t>
            </a:r>
            <a:r>
              <a:rPr lang="en-US" baseline="0" dirty="0" smtClean="0">
                <a:latin typeface="Arial" charset="0"/>
                <a:ea typeface="ＭＳ Ｐゴシック" pitchFamily="34" charset="-128"/>
              </a:rPr>
              <a:t> includes Deferred Action Childhood Arrivals (DACA) who are AB540 eligible.</a:t>
            </a:r>
          </a:p>
          <a:p>
            <a:pPr marL="457134" lvl="1" indent="0">
              <a:spcBef>
                <a:spcPct val="70000"/>
              </a:spcBef>
              <a:buFontTx/>
              <a:buNone/>
            </a:pPr>
            <a:r>
              <a:rPr lang="en-US" baseline="0" dirty="0" smtClean="0">
                <a:latin typeface="Arial" charset="0"/>
                <a:ea typeface="ＭＳ Ｐゴシック" pitchFamily="34" charset="-128"/>
              </a:rPr>
              <a:t> (</a:t>
            </a:r>
            <a:r>
              <a:rPr lang="en-US" dirty="0" smtClean="0">
                <a:latin typeface="Arial" charset="0"/>
                <a:ea typeface="ＭＳ Ｐゴシック" pitchFamily="34" charset="-128"/>
              </a:rPr>
              <a:t>We’ll </a:t>
            </a:r>
            <a:r>
              <a:rPr lang="en-US" dirty="0">
                <a:latin typeface="Arial" charset="0"/>
                <a:ea typeface="ＭＳ Ｐゴシック" pitchFamily="34" charset="-128"/>
              </a:rPr>
              <a:t>talk more about what this means later </a:t>
            </a:r>
            <a:r>
              <a:rPr lang="en-US" dirty="0" smtClean="0">
                <a:latin typeface="Arial" charset="0"/>
                <a:ea typeface="ＭＳ Ｐゴシック" pitchFamily="34" charset="-128"/>
              </a:rPr>
              <a:t>in the session as well as which application</a:t>
            </a:r>
            <a:r>
              <a:rPr lang="en-US" baseline="0" dirty="0" smtClean="0">
                <a:latin typeface="Arial" charset="0"/>
                <a:ea typeface="ＭＳ Ｐゴシック" pitchFamily="34" charset="-128"/>
              </a:rPr>
              <a:t> </a:t>
            </a:r>
            <a:r>
              <a:rPr lang="en-US" dirty="0" smtClean="0">
                <a:latin typeface="Arial" charset="0"/>
                <a:ea typeface="ＭＳ Ｐゴシック" pitchFamily="34" charset="-128"/>
              </a:rPr>
              <a:t>the students should complete);</a:t>
            </a:r>
          </a:p>
          <a:p>
            <a:pPr marL="634646" lvl="1" indent="-177512">
              <a:spcBef>
                <a:spcPct val="70000"/>
              </a:spcBef>
              <a:buFontTx/>
              <a:buChar char="•"/>
            </a:pPr>
            <a:r>
              <a:rPr lang="en-US" dirty="0" smtClean="0">
                <a:latin typeface="Arial" charset="0"/>
                <a:ea typeface="ＭＳ Ｐゴシック" pitchFamily="34" charset="-128"/>
              </a:rPr>
              <a:t>be a California resident; and</a:t>
            </a:r>
          </a:p>
          <a:p>
            <a:pPr marL="634646" lvl="1" indent="-177512">
              <a:spcBef>
                <a:spcPct val="70000"/>
              </a:spcBef>
              <a:buFontTx/>
              <a:buChar char="•"/>
            </a:pPr>
            <a:r>
              <a:rPr lang="en-US" dirty="0" smtClean="0">
                <a:latin typeface="Arial" charset="0"/>
                <a:ea typeface="ＭＳ Ｐゴシック" pitchFamily="34" charset="-128"/>
              </a:rPr>
              <a:t>attend an accredited California college or university at least half-time in the 2015-2016 academic year and each subsequent term the student is enrolled.</a:t>
            </a:r>
          </a:p>
        </p:txBody>
      </p:sp>
      <p:sp>
        <p:nvSpPr>
          <p:cNvPr id="6" name="Slide Number Placeholder 3"/>
          <p:cNvSpPr>
            <a:spLocks noGrp="1"/>
          </p:cNvSpPr>
          <p:nvPr>
            <p:ph type="sldNum" sz="quarter" idx="5"/>
          </p:nvPr>
        </p:nvSpPr>
        <p:spPr>
          <a:xfrm>
            <a:off x="3970039" y="8828459"/>
            <a:ext cx="3037152" cy="464741"/>
          </a:xfrm>
        </p:spPr>
        <p:txBody>
          <a:bodyPr/>
          <a:lstStyle/>
          <a:p>
            <a:fld id="{E4F7C1AA-E7FB-4A72-B313-88B65E5D5A98}" type="slidenum">
              <a:rPr lang="en-US">
                <a:latin typeface="Times New Roman" pitchFamily="18" charset="0"/>
                <a:cs typeface="Times New Roman" pitchFamily="18" charset="0"/>
              </a:rPr>
              <a:pPr/>
              <a:t>8</a:t>
            </a:fld>
            <a:endParaRPr lang="en-US" dirty="0">
              <a:latin typeface="Times New Roman" pitchFamily="18" charset="0"/>
              <a:cs typeface="Times New Roman"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56581078"/>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99C1DB11-DF90-41EF-AB41-D64DE4729352}" type="slidenum">
              <a:rPr lang="en-US" b="0"/>
              <a:pPr/>
              <a:t>9</a:t>
            </a:fld>
            <a:endParaRPr lang="en-US" b="0" dirty="0"/>
          </a:p>
        </p:txBody>
      </p:sp>
      <p:sp>
        <p:nvSpPr>
          <p:cNvPr id="98308" name="Rectangle 2"/>
          <p:cNvSpPr>
            <a:spLocks noGrp="1" noRot="1" noChangeAspect="1" noChangeArrowheads="1" noTextEdit="1"/>
          </p:cNvSpPr>
          <p:nvPr>
            <p:ph type="sldImg"/>
          </p:nvPr>
        </p:nvSpPr>
        <p:spPr>
          <a:xfrm>
            <a:off x="1165225" y="749300"/>
            <a:ext cx="4624388" cy="3470275"/>
          </a:xfrm>
          <a:ln/>
        </p:spPr>
      </p:sp>
      <p:sp>
        <p:nvSpPr>
          <p:cNvPr id="98309" name="Rectangle 3"/>
          <p:cNvSpPr>
            <a:spLocks noGrp="1" noChangeArrowheads="1"/>
          </p:cNvSpPr>
          <p:nvPr>
            <p:ph type="body" idx="1"/>
          </p:nvPr>
        </p:nvSpPr>
        <p:spPr>
          <a:xfrm>
            <a:off x="344313" y="4399995"/>
            <a:ext cx="6472696" cy="4428464"/>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normAutofit fontScale="85000" lnSpcReduction="20000"/>
          </a:bodyPr>
          <a:lstStyle/>
          <a:p>
            <a:pPr eaLnBrk="1" hangingPunct="1"/>
            <a:r>
              <a:rPr lang="en-US" b="1" dirty="0" smtClean="0">
                <a:latin typeface="Arial" charset="0"/>
                <a:ea typeface="ＭＳ Ｐゴシック" pitchFamily="34" charset="-128"/>
              </a:rPr>
              <a:t>Cal Grant Application Requirements</a:t>
            </a:r>
          </a:p>
          <a:p>
            <a:pPr eaLnBrk="1" hangingPunct="1"/>
            <a:endParaRPr lang="en-US" b="1" dirty="0" smtClean="0">
              <a:latin typeface="Arial" charset="0"/>
              <a:ea typeface="ＭＳ Ｐゴシック" pitchFamily="34" charset="-128"/>
            </a:endParaRPr>
          </a:p>
          <a:p>
            <a:pPr eaLnBrk="1" hangingPunct="1"/>
            <a:r>
              <a:rPr lang="en-US" dirty="0" smtClean="0">
                <a:latin typeface="Arial" charset="0"/>
                <a:ea typeface="ＭＳ Ｐゴシック" pitchFamily="34" charset="-128"/>
              </a:rPr>
              <a:t>In order for a student to be considered for a first-time 2015-2016 Cal Grant, the California Student Aid Commission (CSAC) requires that he/she submit </a:t>
            </a:r>
            <a:r>
              <a:rPr lang="en-US" b="1" dirty="0" smtClean="0">
                <a:latin typeface="Arial" charset="0"/>
                <a:ea typeface="ＭＳ Ｐゴシック" pitchFamily="34" charset="-128"/>
              </a:rPr>
              <a:t>both</a:t>
            </a:r>
            <a:r>
              <a:rPr lang="en-US" dirty="0" smtClean="0">
                <a:latin typeface="Arial" charset="0"/>
                <a:ea typeface="ＭＳ Ｐゴシック" pitchFamily="34" charset="-128"/>
              </a:rPr>
              <a:t> the Free Application for Federal Student Aid </a:t>
            </a:r>
            <a:r>
              <a:rPr lang="en-US" b="1" dirty="0" smtClean="0">
                <a:latin typeface="Arial" charset="0"/>
                <a:ea typeface="ＭＳ Ｐゴシック" pitchFamily="34" charset="-128"/>
              </a:rPr>
              <a:t>and</a:t>
            </a:r>
            <a:r>
              <a:rPr lang="en-US" dirty="0" smtClean="0">
                <a:latin typeface="Arial" charset="0"/>
                <a:ea typeface="ＭＳ Ｐゴシック" pitchFamily="34" charset="-128"/>
              </a:rPr>
              <a:t> the Cal Grant GPA Verification Form by March 2, 2015. </a:t>
            </a:r>
            <a:r>
              <a:rPr lang="en-US" baseline="0" dirty="0" smtClean="0">
                <a:latin typeface="Arial" charset="0"/>
                <a:ea typeface="ＭＳ Ｐゴシック" pitchFamily="34" charset="-128"/>
              </a:rPr>
              <a:t>We encourage all applicants for federal and state aid to file as soon as possible after January 1, 2015.</a:t>
            </a:r>
          </a:p>
          <a:p>
            <a:pPr eaLnBrk="1" hangingPunct="1"/>
            <a:endParaRPr lang="en-US" sz="600" baseline="0" dirty="0" smtClean="0">
              <a:latin typeface="Arial" charset="0"/>
              <a:ea typeface="ＭＳ Ｐゴシック" pitchFamily="34" charset="-128"/>
            </a:endParaRPr>
          </a:p>
          <a:p>
            <a:pPr eaLnBrk="1" hangingPunct="1"/>
            <a:r>
              <a:rPr lang="en-US" dirty="0" smtClean="0">
                <a:latin typeface="Arial" charset="0"/>
                <a:ea typeface="ＭＳ Ｐゴシック" pitchFamily="34" charset="-128"/>
              </a:rPr>
              <a:t>Students who may be eligible for Cal Grants under AB540 should complete the California Dream Act application at </a:t>
            </a:r>
            <a:r>
              <a:rPr lang="en-US" b="1" dirty="0" smtClean="0">
                <a:solidFill>
                  <a:srgbClr val="000099"/>
                </a:solidFill>
                <a:latin typeface="Arial" charset="0"/>
                <a:ea typeface="ＭＳ Ｐゴシック" pitchFamily="34" charset="-128"/>
              </a:rPr>
              <a:t>www.caldreamact.org</a:t>
            </a:r>
            <a:r>
              <a:rPr lang="en-US" b="1" dirty="0" smtClean="0">
                <a:latin typeface="Arial" charset="0"/>
                <a:ea typeface="ＭＳ Ｐゴシック" pitchFamily="34" charset="-128"/>
              </a:rPr>
              <a:t> </a:t>
            </a:r>
            <a:r>
              <a:rPr lang="en-US" dirty="0" smtClean="0">
                <a:latin typeface="Arial" charset="0"/>
                <a:ea typeface="ＭＳ Ｐゴシック" pitchFamily="34" charset="-128"/>
              </a:rPr>
              <a:t>instead of the FAFSA.  This includes</a:t>
            </a:r>
            <a:r>
              <a:rPr lang="en-US" baseline="0" dirty="0" smtClean="0">
                <a:latin typeface="Arial" charset="0"/>
                <a:ea typeface="ＭＳ Ｐゴシック" pitchFamily="34" charset="-128"/>
              </a:rPr>
              <a:t> AB540 eligible DACA students. </a:t>
            </a:r>
            <a:r>
              <a:rPr lang="en-US" dirty="0" smtClean="0">
                <a:latin typeface="Arial" charset="0"/>
                <a:ea typeface="ＭＳ Ｐゴシック" pitchFamily="34" charset="-128"/>
              </a:rPr>
              <a:t>The Cal Grant GPA Verification Form is also required.</a:t>
            </a:r>
          </a:p>
          <a:p>
            <a:pPr eaLnBrk="1" hangingPunct="1"/>
            <a:endParaRPr lang="en-US" sz="600" dirty="0" smtClean="0">
              <a:latin typeface="Arial" charset="0"/>
              <a:ea typeface="ＭＳ Ｐゴシック" pitchFamily="34" charset="-128"/>
            </a:endParaRPr>
          </a:p>
          <a:p>
            <a:pPr eaLnBrk="1" hangingPunct="1"/>
            <a:r>
              <a:rPr lang="en-US" sz="1300" dirty="0" smtClean="0">
                <a:latin typeface="Arial" charset="0"/>
                <a:ea typeface="ＭＳ Ｐゴシック" pitchFamily="34" charset="-128"/>
              </a:rPr>
              <a:t>Students with</a:t>
            </a:r>
            <a:r>
              <a:rPr lang="en-US" sz="1300" baseline="0" dirty="0" smtClean="0">
                <a:latin typeface="Arial" charset="0"/>
                <a:ea typeface="ＭＳ Ｐゴシック" pitchFamily="34" charset="-128"/>
              </a:rPr>
              <a:t> a Deferred Action Childhood Arrivals (DACA) status who are not AB540 eligible should also complete the California Dream Act Application.  They should also check with the colleges and universities to which they apply to see if they should </a:t>
            </a:r>
            <a:r>
              <a:rPr lang="en-US" sz="1300" baseline="0" dirty="0" err="1" smtClean="0">
                <a:latin typeface="Arial" charset="0"/>
                <a:ea typeface="ＭＳ Ｐゴシック" pitchFamily="34" charset="-128"/>
              </a:rPr>
              <a:t>alomplete</a:t>
            </a:r>
            <a:r>
              <a:rPr lang="en-US" sz="1300" baseline="0" dirty="0" smtClean="0">
                <a:latin typeface="Arial" charset="0"/>
                <a:ea typeface="ＭＳ Ｐゴシック" pitchFamily="34" charset="-128"/>
              </a:rPr>
              <a:t> any other </a:t>
            </a:r>
            <a:r>
              <a:rPr lang="en-US" sz="1300" baseline="0" dirty="0" err="1" smtClean="0">
                <a:latin typeface="Arial" charset="0"/>
                <a:ea typeface="ＭＳ Ｐゴシック" pitchFamily="34" charset="-128"/>
              </a:rPr>
              <a:t>forms.the</a:t>
            </a:r>
            <a:r>
              <a:rPr lang="en-US" sz="1300" baseline="0" dirty="0" smtClean="0">
                <a:latin typeface="Arial" charset="0"/>
                <a:ea typeface="ＭＳ Ｐゴシック" pitchFamily="34" charset="-128"/>
              </a:rPr>
              <a:t> Free Application for Federal Student Aid (FAFSA or other forms), but should complete the California Dream Act Application first.</a:t>
            </a:r>
            <a:endParaRPr lang="en-US" sz="1300" dirty="0">
              <a:latin typeface="Arial" charset="0"/>
              <a:ea typeface="ＭＳ Ｐゴシック" pitchFamily="34" charset="-128"/>
            </a:endParaRPr>
          </a:p>
          <a:p>
            <a:pPr eaLnBrk="1" hangingPunct="1"/>
            <a:endParaRPr lang="en-US" dirty="0" smtClean="0">
              <a:latin typeface="Arial" charset="0"/>
              <a:ea typeface="ＭＳ Ｐゴシック" pitchFamily="34" charset="-128"/>
            </a:endParaRPr>
          </a:p>
          <a:p>
            <a:pPr eaLnBrk="1" hangingPunct="1"/>
            <a:r>
              <a:rPr lang="en-US" dirty="0" smtClean="0">
                <a:latin typeface="Arial" charset="0"/>
                <a:ea typeface="ＭＳ Ｐゴシック" pitchFamily="34" charset="-128"/>
              </a:rPr>
              <a:t>Most high schools submit student grade point averages directly to CSAC on behalf of their students.  Others require that students complete the student section of the Cal Grant GPA Verification Form.  (The student section of the form asks simple information such as the student’s name, address and Social Security Number). If the paper form is required, it is important to submit it as soon as possible to the high school counselor or registrar because it may take a few days to certify the student’s grade point average. The student can download a Cal Grant GPA Verification Form at: </a:t>
            </a:r>
            <a:r>
              <a:rPr lang="en-US" b="1" dirty="0" smtClean="0">
                <a:solidFill>
                  <a:srgbClr val="000099"/>
                </a:solidFill>
                <a:latin typeface="Arial" charset="0"/>
                <a:ea typeface="ＭＳ Ｐゴシック" pitchFamily="34" charset="-128"/>
              </a:rPr>
              <a:t>www.calgrants.org</a:t>
            </a:r>
            <a:r>
              <a:rPr lang="en-US" b="1" dirty="0" smtClean="0">
                <a:latin typeface="Arial" charset="0"/>
                <a:ea typeface="ＭＳ Ｐゴシック" pitchFamily="34" charset="-128"/>
              </a:rPr>
              <a:t>. </a:t>
            </a:r>
            <a:r>
              <a:rPr lang="en-US" dirty="0" smtClean="0">
                <a:latin typeface="Arial" charset="0"/>
                <a:ea typeface="ＭＳ Ｐゴシック" pitchFamily="34" charset="-128"/>
              </a:rPr>
              <a:t>The GPA Verification Form must be postmarked no later than </a:t>
            </a:r>
            <a:r>
              <a:rPr lang="en-US" b="1" dirty="0" smtClean="0">
                <a:latin typeface="Arial" charset="0"/>
                <a:ea typeface="ＭＳ Ｐゴシック" pitchFamily="34" charset="-128"/>
              </a:rPr>
              <a:t>March 2, 2015.</a:t>
            </a:r>
          </a:p>
          <a:p>
            <a:pPr eaLnBrk="1" hangingPunct="1"/>
            <a:endParaRPr lang="en-US" sz="600" b="1" dirty="0">
              <a:latin typeface="Arial" charset="0"/>
              <a:ea typeface="ＭＳ Ｐゴシック" pitchFamily="34" charset="-128"/>
            </a:endParaRPr>
          </a:p>
          <a:p>
            <a:pPr eaLnBrk="1" hangingPunct="1"/>
            <a:r>
              <a:rPr lang="en-US" dirty="0" smtClean="0">
                <a:latin typeface="Arial" charset="0"/>
                <a:ea typeface="ＭＳ Ｐゴシック" pitchFamily="34" charset="-128"/>
              </a:rPr>
              <a:t>Check with the student’s high school Counseling Office/Guidance Center to see if he/she needs to submit the paper Cal Grant GPA Verification Form or if the high school will submit the GPA electronically on the student’s behalf. If the high school submits the Cal Grant GPA Verification Form electronically, the student may have to authorize the release of his/her Social Security Number.</a:t>
            </a:r>
          </a:p>
          <a:p>
            <a:pPr eaLnBrk="1" hangingPunct="1"/>
            <a:endParaRPr lang="en-US" sz="600" dirty="0">
              <a:latin typeface="Arial" charset="0"/>
              <a:ea typeface="ＭＳ Ｐゴシック" pitchFamily="34" charset="-128"/>
            </a:endParaRPr>
          </a:p>
          <a:p>
            <a:pPr eaLnBrk="1" hangingPunct="1"/>
            <a:r>
              <a:rPr lang="en-US" dirty="0" smtClean="0">
                <a:latin typeface="Arial" charset="0"/>
                <a:ea typeface="ＭＳ Ｐゴシック" pitchFamily="34" charset="-128"/>
              </a:rPr>
              <a:t>We urge students to file these forms as soon as possible. Don’t wait for the March 2nd deadline and miss out on a valuable grant that, like other grants, does not have to be repaid.</a:t>
            </a:r>
          </a:p>
          <a:p>
            <a:pPr eaLnBrk="1" hangingPunct="1"/>
            <a:endParaRPr lang="en-US" dirty="0" smtClean="0">
              <a:latin typeface="Arial" charset="0"/>
              <a:ea typeface="ＭＳ Ｐゴシック" pitchFamily="34" charset="-128"/>
            </a:endParaRPr>
          </a:p>
          <a:p>
            <a:pPr eaLnBrk="1" hangingPunct="1"/>
            <a:r>
              <a:rPr lang="en-US" dirty="0" smtClean="0">
                <a:latin typeface="Arial" charset="0"/>
                <a:ea typeface="ＭＳ Ｐゴシック" pitchFamily="34" charset="-128"/>
              </a:rPr>
              <a:t>Students who have qualified and received a Cal Grant for the previous school year should complete the 2015-2016 FAFSA as soon as possible after January 1, 2015 and check with the financial aid office at the school they will attend for any other requirements.  The GPA Verification Form is not required.</a:t>
            </a:r>
            <a:endParaRPr lang="en-US" dirty="0">
              <a:latin typeface="Arial" charset="0"/>
              <a:ea typeface="ＭＳ Ｐゴシック" pitchFamily="34" charset="-128"/>
            </a:endParaRPr>
          </a:p>
          <a:p>
            <a:pPr eaLnBrk="1" hangingPunct="1"/>
            <a:endParaRPr lang="en-US" dirty="0" smtClean="0">
              <a:latin typeface="Arial" charset="0"/>
              <a:ea typeface="ＭＳ Ｐゴシック" pitchFamily="34"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61460360"/>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latin typeface="Arial" panose="020B0604020202020204" pitchFamily="34" charset="0"/>
                <a:cs typeface="Arial" panose="020B0604020202020204" pitchFamily="34" charset="0"/>
              </a:rPr>
              <a:t>The Middle Class Scholarship</a:t>
            </a: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he </a:t>
            </a:r>
            <a:r>
              <a:rPr lang="en-US" dirty="0">
                <a:latin typeface="Arial" panose="020B0604020202020204" pitchFamily="34" charset="0"/>
                <a:cs typeface="Arial" panose="020B0604020202020204" pitchFamily="34" charset="0"/>
              </a:rPr>
              <a:t>Middle Class Scholarship (MCS) </a:t>
            </a:r>
            <a:r>
              <a:rPr lang="en-US" dirty="0" smtClean="0">
                <a:latin typeface="Arial" panose="020B0604020202020204" pitchFamily="34" charset="0"/>
                <a:cs typeface="Arial" panose="020B0604020202020204" pitchFamily="34" charset="0"/>
              </a:rPr>
              <a:t>is designed to </a:t>
            </a:r>
            <a:r>
              <a:rPr lang="en-US" dirty="0">
                <a:latin typeface="Arial" panose="020B0604020202020204" pitchFamily="34" charset="0"/>
                <a:cs typeface="Arial" panose="020B0604020202020204" pitchFamily="34" charset="0"/>
              </a:rPr>
              <a:t>assist </a:t>
            </a:r>
            <a:r>
              <a:rPr lang="en-US" dirty="0" smtClean="0">
                <a:latin typeface="Arial" panose="020B0604020202020204" pitchFamily="34" charset="0"/>
                <a:cs typeface="Arial" panose="020B0604020202020204" pitchFamily="34" charset="0"/>
              </a:rPr>
              <a:t>California residents who are new </a:t>
            </a:r>
            <a:r>
              <a:rPr lang="en-US" dirty="0">
                <a:latin typeface="Arial" panose="020B0604020202020204" pitchFamily="34" charset="0"/>
                <a:cs typeface="Arial" panose="020B0604020202020204" pitchFamily="34" charset="0"/>
              </a:rPr>
              <a:t>and continuing UC and CSU undergraduate students with family incomes up to $150,000.</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a:t>
            </a:r>
            <a:r>
              <a:rPr lang="en-US" dirty="0" smtClean="0">
                <a:latin typeface="Arial" panose="020B0604020202020204" pitchFamily="34" charset="0"/>
                <a:cs typeface="Arial" panose="020B0604020202020204" pitchFamily="34" charset="0"/>
              </a:rPr>
              <a:t>apply for the MCS for 2015-16, students must submit, by </a:t>
            </a:r>
            <a:r>
              <a:rPr lang="en-US" dirty="0">
                <a:latin typeface="Arial" panose="020B0604020202020204" pitchFamily="34" charset="0"/>
                <a:cs typeface="Arial" panose="020B0604020202020204" pitchFamily="34" charset="0"/>
              </a:rPr>
              <a:t>March 2, </a:t>
            </a:r>
            <a:r>
              <a:rPr lang="en-US" dirty="0" smtClean="0">
                <a:latin typeface="Arial" panose="020B0604020202020204" pitchFamily="34" charset="0"/>
                <a:cs typeface="Arial" panose="020B0604020202020204" pitchFamily="34" charset="0"/>
              </a:rPr>
              <a:t>2015, the:</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2015-16 </a:t>
            </a:r>
            <a:r>
              <a:rPr lang="en-US" dirty="0">
                <a:latin typeface="Arial" panose="020B0604020202020204" pitchFamily="34" charset="0"/>
                <a:cs typeface="Arial" panose="020B0604020202020204" pitchFamily="34" charset="0"/>
              </a:rPr>
              <a:t>FAFSA</a:t>
            </a:r>
          </a:p>
          <a:p>
            <a:pPr lvl="1"/>
            <a:r>
              <a:rPr lang="en-US" dirty="0">
                <a:latin typeface="Arial" panose="020B0604020202020204" pitchFamily="34" charset="0"/>
                <a:cs typeface="Arial" panose="020B0604020202020204" pitchFamily="34" charset="0"/>
              </a:rPr>
              <a:t>- For </a:t>
            </a:r>
            <a:r>
              <a:rPr lang="en-US" dirty="0" smtClean="0">
                <a:latin typeface="Arial" panose="020B0604020202020204" pitchFamily="34" charset="0"/>
                <a:cs typeface="Arial" panose="020B0604020202020204" pitchFamily="34" charset="0"/>
              </a:rPr>
              <a:t>AB540 students</a:t>
            </a:r>
            <a:r>
              <a:rPr lang="en-US" dirty="0">
                <a:latin typeface="Arial" panose="020B0604020202020204" pitchFamily="34" charset="0"/>
                <a:cs typeface="Arial" panose="020B0604020202020204" pitchFamily="34" charset="0"/>
              </a:rPr>
              <a:t>, the </a:t>
            </a:r>
            <a:r>
              <a:rPr lang="en-US" dirty="0" smtClean="0">
                <a:latin typeface="Arial" panose="020B0604020202020204" pitchFamily="34" charset="0"/>
                <a:cs typeface="Arial" panose="020B0604020202020204" pitchFamily="34" charset="0"/>
              </a:rPr>
              <a:t>2015-16 </a:t>
            </a:r>
            <a:r>
              <a:rPr lang="en-US" dirty="0">
                <a:latin typeface="Arial" panose="020B0604020202020204" pitchFamily="34" charset="0"/>
                <a:cs typeface="Arial" panose="020B0604020202020204" pitchFamily="34" charset="0"/>
              </a:rPr>
              <a:t>California Dream Act </a:t>
            </a:r>
            <a:r>
              <a:rPr lang="en-US" dirty="0" smtClean="0">
                <a:latin typeface="Arial" panose="020B0604020202020204" pitchFamily="34" charset="0"/>
                <a:cs typeface="Arial" panose="020B0604020202020204" pitchFamily="34" charset="0"/>
              </a:rPr>
              <a:t>Application. This includes AB540 eligible DACA students</a:t>
            </a:r>
            <a:endParaRPr lang="en-US" dirty="0">
              <a:latin typeface="Arial" panose="020B0604020202020204" pitchFamily="34" charset="0"/>
              <a:cs typeface="Arial" panose="020B0604020202020204" pitchFamily="34" charset="0"/>
            </a:endParaRPr>
          </a:p>
          <a:p>
            <a:pPr marL="735892" lvl="1" indent="-283035">
              <a:buFontTx/>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MCS awards vary based on the number of eligible students, the institution, and state funding allocated.  In </a:t>
            </a:r>
            <a:r>
              <a:rPr lang="en-US" dirty="0" smtClean="0">
                <a:latin typeface="Arial" panose="020B0604020202020204" pitchFamily="34" charset="0"/>
                <a:cs typeface="Arial" panose="020B0604020202020204" pitchFamily="34" charset="0"/>
              </a:rPr>
              <a:t>2015-16, </a:t>
            </a:r>
            <a:r>
              <a:rPr lang="en-US" dirty="0">
                <a:latin typeface="Arial" panose="020B0604020202020204" pitchFamily="34" charset="0"/>
                <a:cs typeface="Arial" panose="020B0604020202020204" pitchFamily="34" charset="0"/>
              </a:rPr>
              <a:t>maximum awards </a:t>
            </a:r>
            <a:r>
              <a:rPr lang="en-US" dirty="0" smtClean="0">
                <a:latin typeface="Arial" panose="020B0604020202020204" pitchFamily="34" charset="0"/>
                <a:cs typeface="Arial" panose="020B0604020202020204" pitchFamily="34" charset="0"/>
              </a:rPr>
              <a:t>will range </a:t>
            </a:r>
            <a:r>
              <a:rPr lang="en-US" dirty="0">
                <a:latin typeface="Arial" panose="020B0604020202020204" pitchFamily="34" charset="0"/>
                <a:cs typeface="Arial" panose="020B0604020202020204" pitchFamily="34" charset="0"/>
              </a:rPr>
              <a:t>up to </a:t>
            </a:r>
            <a:r>
              <a:rPr lang="en-US" dirty="0" smtClean="0">
                <a:latin typeface="Arial" panose="020B0604020202020204" pitchFamily="34" charset="0"/>
                <a:cs typeface="Arial" panose="020B0604020202020204" pitchFamily="34" charset="0"/>
              </a:rPr>
              <a:t>$2,438.</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Amounts are determined after Federal Pell Grants, Cal Grants and institutional grants are awarded. </a:t>
            </a:r>
            <a:r>
              <a:rPr lang="en-US" dirty="0" smtClean="0">
                <a:latin typeface="Arial" panose="020B0604020202020204" pitchFamily="34" charset="0"/>
                <a:cs typeface="Arial" panose="020B0604020202020204" pitchFamily="34" charset="0"/>
              </a:rPr>
              <a:t>Students </a:t>
            </a:r>
            <a:r>
              <a:rPr lang="en-US" dirty="0">
                <a:latin typeface="Arial" panose="020B0604020202020204" pitchFamily="34" charset="0"/>
                <a:cs typeface="Arial" panose="020B0604020202020204" pitchFamily="34" charset="0"/>
              </a:rPr>
              <a:t>cannot receive both </a:t>
            </a:r>
            <a:r>
              <a:rPr lang="en-US" dirty="0" smtClean="0">
                <a:latin typeface="Arial" panose="020B0604020202020204" pitchFamily="34" charset="0"/>
                <a:cs typeface="Arial" panose="020B0604020202020204" pitchFamily="34" charset="0"/>
              </a:rPr>
              <a:t>federal and/or state grant </a:t>
            </a:r>
            <a:r>
              <a:rPr lang="en-US" dirty="0">
                <a:latin typeface="Arial" panose="020B0604020202020204" pitchFamily="34" charset="0"/>
                <a:cs typeface="Arial" panose="020B0604020202020204" pitchFamily="34" charset="0"/>
              </a:rPr>
              <a:t>aid and the </a:t>
            </a:r>
            <a:r>
              <a:rPr lang="en-US" dirty="0" smtClean="0">
                <a:latin typeface="Arial" panose="020B0604020202020204" pitchFamily="34" charset="0"/>
                <a:cs typeface="Arial" panose="020B0604020202020204" pitchFamily="34" charset="0"/>
              </a:rPr>
              <a:t>MCS.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Qualifying students will be notified by the California Student Aid Commission</a:t>
            </a:r>
            <a:r>
              <a:rPr lang="en-US" dirty="0" smtClean="0">
                <a:latin typeface="Arial" panose="020B0604020202020204" pitchFamily="34" charset="0"/>
                <a:cs typeface="Arial" panose="020B0604020202020204" pitchFamily="34" charset="0"/>
              </a:rPr>
              <a:t>. The Commission will also determine the maximum awards.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renewal, student must maintain a cumulative 2.0 GPA, continue to meet all eligibility requirements including completing the FAFSA or the California Dream Act application by the appropriate deadlines.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4F7C1AA-E7FB-4A72-B313-88B65E5D5A98}" type="slidenum">
              <a:rPr lang="en-US" smtClean="0"/>
              <a:pPr/>
              <a:t>10</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80935559"/>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865FD960-98AE-4E46-BC33-379F6E6B5BF3}" type="slidenum">
              <a:rPr lang="en-US" b="0"/>
              <a:pPr/>
              <a:t>11</a:t>
            </a:fld>
            <a:endParaRPr lang="en-US" b="0" dirty="0"/>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xfrm>
            <a:off x="1246011" y="4266406"/>
            <a:ext cx="5011296" cy="4802320"/>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lIns="92873" tIns="46437" rIns="92873" bIns="46437">
            <a:noAutofit/>
          </a:bodyPr>
          <a:lstStyle/>
          <a:p>
            <a:pPr>
              <a:lnSpc>
                <a:spcPts val="1426"/>
              </a:lnSpc>
            </a:pPr>
            <a:r>
              <a:rPr lang="en-US" b="1" dirty="0" smtClean="0">
                <a:latin typeface="Arial" charset="0"/>
                <a:ea typeface="ＭＳ Ｐゴシック" pitchFamily="34" charset="-128"/>
              </a:rPr>
              <a:t>Chaffee Grant</a:t>
            </a:r>
          </a:p>
          <a:p>
            <a:pPr>
              <a:lnSpc>
                <a:spcPts val="1426"/>
              </a:lnSpc>
            </a:pPr>
            <a:r>
              <a:rPr lang="en-US" dirty="0" smtClean="0">
                <a:latin typeface="Arial" charset="0"/>
                <a:ea typeface="ＭＳ Ｐゴシック" pitchFamily="34" charset="-128"/>
              </a:rPr>
              <a:t>If the student is a current or former foster youth, the California Chafee Grant may provide some additional financial aid for college. If you are the foster parent or know a foster youth, tell him/her about this special program for foster children.</a:t>
            </a:r>
          </a:p>
          <a:p>
            <a:pPr>
              <a:lnSpc>
                <a:spcPts val="1426"/>
              </a:lnSpc>
            </a:pPr>
            <a:endParaRPr lang="en-US" sz="6000" dirty="0">
              <a:latin typeface="Arial" charset="0"/>
              <a:ea typeface="ＭＳ Ｐゴシック" pitchFamily="34" charset="-128"/>
            </a:endParaRPr>
          </a:p>
          <a:p>
            <a:pPr>
              <a:lnSpc>
                <a:spcPts val="1426"/>
              </a:lnSpc>
            </a:pPr>
            <a:r>
              <a:rPr lang="en-US" dirty="0" smtClean="0">
                <a:latin typeface="Arial" charset="0"/>
                <a:ea typeface="ＭＳ Ｐゴシック" pitchFamily="34" charset="-128"/>
              </a:rPr>
              <a:t>The California Chafee Grant program provides up to $5,000 annually to current and former foster youth for college or vocational training at any accredited college in the U.S.  The continued availability of this grant is dependent on available funding.</a:t>
            </a:r>
          </a:p>
          <a:p>
            <a:pPr>
              <a:lnSpc>
                <a:spcPts val="1426"/>
              </a:lnSpc>
            </a:pPr>
            <a:endParaRPr lang="en-US" sz="6000" dirty="0">
              <a:latin typeface="Arial" charset="0"/>
              <a:ea typeface="ＭＳ Ｐゴシック" pitchFamily="34" charset="-128"/>
            </a:endParaRPr>
          </a:p>
          <a:p>
            <a:pPr>
              <a:lnSpc>
                <a:spcPts val="1426"/>
              </a:lnSpc>
            </a:pPr>
            <a:r>
              <a:rPr lang="en-US" dirty="0" smtClean="0">
                <a:latin typeface="Arial" charset="0"/>
                <a:ea typeface="ＭＳ Ｐゴシック" pitchFamily="34" charset="-128"/>
              </a:rPr>
              <a:t>To be eligible, foster youth must have been in California foster care on their 16th birthday and may not have reached their 22nd birthday before July 1, 2015.</a:t>
            </a:r>
          </a:p>
          <a:p>
            <a:pPr>
              <a:lnSpc>
                <a:spcPts val="1426"/>
              </a:lnSpc>
            </a:pPr>
            <a:endParaRPr lang="en-US" sz="600" dirty="0" smtClean="0">
              <a:latin typeface="Arial" charset="0"/>
              <a:ea typeface="ＭＳ Ｐゴシック" pitchFamily="34" charset="-128"/>
            </a:endParaRPr>
          </a:p>
          <a:p>
            <a:pPr>
              <a:lnSpc>
                <a:spcPts val="1426"/>
              </a:lnSpc>
            </a:pPr>
            <a:r>
              <a:rPr lang="en-US" dirty="0" smtClean="0">
                <a:latin typeface="Arial" charset="0"/>
                <a:ea typeface="ＭＳ Ｐゴシック" pitchFamily="34" charset="-128"/>
              </a:rPr>
              <a:t>Students are encouraged to apply during their senior year of high school.</a:t>
            </a:r>
          </a:p>
          <a:p>
            <a:pPr>
              <a:lnSpc>
                <a:spcPts val="1426"/>
              </a:lnSpc>
            </a:pPr>
            <a:endParaRPr lang="en-US" sz="600" dirty="0">
              <a:latin typeface="Arial" charset="0"/>
              <a:ea typeface="ＭＳ Ｐゴシック" pitchFamily="34" charset="-128"/>
            </a:endParaRPr>
          </a:p>
          <a:p>
            <a:pPr>
              <a:lnSpc>
                <a:spcPts val="1426"/>
              </a:lnSpc>
            </a:pPr>
            <a:r>
              <a:rPr lang="en-US" dirty="0" smtClean="0">
                <a:latin typeface="Arial" charset="0"/>
                <a:ea typeface="ＭＳ Ｐゴシック" pitchFamily="34" charset="-128"/>
              </a:rPr>
              <a:t>To apply, the foster youth must complete:</a:t>
            </a:r>
          </a:p>
          <a:p>
            <a:pPr lvl="1">
              <a:lnSpc>
                <a:spcPts val="1426"/>
              </a:lnSpc>
            </a:pPr>
            <a:r>
              <a:rPr lang="en-US" dirty="0" smtClean="0">
                <a:latin typeface="Arial" charset="0"/>
                <a:ea typeface="ＭＳ Ｐゴシック" pitchFamily="34" charset="-128"/>
              </a:rPr>
              <a:t>- 2015-16 FAFSA</a:t>
            </a:r>
          </a:p>
          <a:p>
            <a:pPr lvl="1">
              <a:lnSpc>
                <a:spcPts val="1426"/>
              </a:lnSpc>
            </a:pPr>
            <a:r>
              <a:rPr lang="en-US" dirty="0" smtClean="0">
                <a:latin typeface="Arial" charset="0"/>
                <a:ea typeface="ＭＳ Ｐゴシック" pitchFamily="34" charset="-128"/>
              </a:rPr>
              <a:t>- AB540 students should complete the California Dream Act Application.in place of the FAFSA. This includes AB540 eligible DACA students</a:t>
            </a:r>
          </a:p>
          <a:p>
            <a:pPr lvl="1">
              <a:lnSpc>
                <a:spcPts val="1426"/>
              </a:lnSpc>
            </a:pPr>
            <a:r>
              <a:rPr lang="en-US" dirty="0" smtClean="0">
                <a:latin typeface="Arial" charset="0"/>
                <a:ea typeface="ＭＳ Ｐゴシック" pitchFamily="34" charset="-128"/>
              </a:rPr>
              <a:t>- California Chafee Grant Program Application</a:t>
            </a:r>
          </a:p>
          <a:p>
            <a:pPr>
              <a:lnSpc>
                <a:spcPts val="1426"/>
              </a:lnSpc>
            </a:pPr>
            <a:r>
              <a:rPr lang="en-US" sz="600" dirty="0" smtClean="0">
                <a:latin typeface="Arial" charset="0"/>
                <a:ea typeface="ＭＳ Ｐゴシック" pitchFamily="34" charset="-128"/>
              </a:rPr>
              <a:t> </a:t>
            </a:r>
          </a:p>
          <a:p>
            <a:pPr>
              <a:lnSpc>
                <a:spcPts val="1426"/>
              </a:lnSpc>
            </a:pPr>
            <a:r>
              <a:rPr lang="en-US" dirty="0" smtClean="0">
                <a:latin typeface="Arial" charset="0"/>
                <a:ea typeface="ＭＳ Ｐゴシック" pitchFamily="34" charset="-128"/>
              </a:rPr>
              <a:t>To learn more about the Chafee Grant, go to</a:t>
            </a:r>
          </a:p>
          <a:p>
            <a:pPr algn="ctr">
              <a:lnSpc>
                <a:spcPts val="1426"/>
              </a:lnSpc>
            </a:pPr>
            <a:r>
              <a:rPr lang="en-US" b="1" dirty="0" smtClean="0">
                <a:solidFill>
                  <a:srgbClr val="000099"/>
                </a:solidFill>
                <a:latin typeface="Arial" charset="0"/>
                <a:ea typeface="ＭＳ Ｐゴシック" pitchFamily="34" charset="-128"/>
              </a:rPr>
              <a:t>www.chafee.csac.ca.gov</a:t>
            </a:r>
            <a:endParaRPr lang="en-US" dirty="0" smtClean="0">
              <a:latin typeface="Arial" charset="0"/>
              <a:ea typeface="ＭＳ Ｐゴシック" pitchFamily="34"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26288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9EEBA64-4993-4FD9-9A04-7C83760C6D33}" type="datetime1">
              <a:rPr lang="en-US" smtClean="0"/>
              <a:pPr/>
              <a:t>1/13/15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Rectangle 6"/>
          <p:cNvSpPr/>
          <p:nvPr/>
        </p:nvSpPr>
        <p:spPr>
          <a:xfrm>
            <a:off x="62931" y="1449303"/>
            <a:ext cx="9021537" cy="2055897"/>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3470868"/>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b="1" dirty="0">
                <a:solidFill>
                  <a:srgbClr val="FFFFFF"/>
                </a:solidFill>
              </a:defRPr>
            </a:lvl1pPr>
          </a:lstStyle>
          <a:p>
            <a:r>
              <a:rPr kumimoji="0" lang="en-US" smtClean="0"/>
              <a:t>Click to edit Master title style</a:t>
            </a:r>
            <a:endParaRPr kumimoji="0" lang="en-US"/>
          </a:p>
        </p:txBody>
      </p:sp>
      <p:pic>
        <p:nvPicPr>
          <p:cNvPr id="15" name="Picture 14" descr="Cash for College logo.gif"/>
          <p:cNvPicPr>
            <a:picLocks noChangeAspect="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5791200"/>
            <a:ext cx="2895600" cy="900561"/>
          </a:xfrm>
          <a:prstGeom prst="rect">
            <a:avLst/>
          </a:prstGeom>
          <a:effectLst>
            <a:outerShdw blurRad="50800" dist="38100" dir="2700000" sx="101000" sy="101000" algn="tl" rotWithShape="0">
              <a:srgbClr val="CC9900">
                <a:alpha val="81000"/>
              </a:srgbClr>
            </a:outerShdw>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7" name="Rounded Rectangle 6"/>
          <p:cNvSpPr/>
          <p:nvPr userDrawn="1"/>
        </p:nvSpPr>
        <p:spPr>
          <a:xfrm>
            <a:off x="0" y="62345"/>
            <a:ext cx="9144000" cy="1336964"/>
          </a:xfrm>
          <a:prstGeom prst="roundRect">
            <a:avLst>
              <a:gd name="adj" fmla="val 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57854" cy="1524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userDrawn="1"/>
        </p:nvSpPr>
        <p:spPr>
          <a:xfrm>
            <a:off x="0" y="1264021"/>
            <a:ext cx="9157854" cy="13774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152400"/>
            <a:ext cx="7772400" cy="1143000"/>
          </a:xfrm>
        </p:spPr>
        <p:txBody>
          <a:bodyPr/>
          <a:lstStyle>
            <a:lvl1pPr>
              <a:defRPr>
                <a:solidFill>
                  <a:schemeClr val="bg1"/>
                </a:solidFill>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p:txBody>
          <a:bodyPr/>
          <a:lstStyle/>
          <a:p>
            <a:endParaRPr lang="en-US" dirty="0"/>
          </a:p>
        </p:txBody>
      </p:sp>
      <p:sp>
        <p:nvSpPr>
          <p:cNvPr id="10" name="Date Placeholder 3"/>
          <p:cNvSpPr>
            <a:spLocks noGrp="1"/>
          </p:cNvSpPr>
          <p:nvPr>
            <p:ph type="dt" sz="half" idx="10"/>
          </p:nvPr>
        </p:nvSpPr>
        <p:spPr>
          <a:xfrm>
            <a:off x="6019800" y="6191250"/>
            <a:ext cx="2476500" cy="476250"/>
          </a:xfrm>
        </p:spPr>
        <p:txBody>
          <a:bodyPr/>
          <a:lstStyle/>
          <a:p>
            <a:fld id="{7F4EE482-ACF1-49D8-9B3E-C6E43E952AF9}" type="datetime1">
              <a:rPr lang="en-US" smtClean="0"/>
              <a:pPr/>
              <a:t>1/13/15</a:t>
            </a:fld>
            <a:endParaRPr lang="en-US" dirty="0"/>
          </a:p>
        </p:txBody>
      </p:sp>
      <p:sp>
        <p:nvSpPr>
          <p:cNvPr id="11" name="Slide Number Placeholder 5"/>
          <p:cNvSpPr>
            <a:spLocks noGrp="1"/>
          </p:cNvSpPr>
          <p:nvPr>
            <p:ph type="sldNum" sz="quarter" idx="12"/>
          </p:nvPr>
        </p:nvSpPr>
        <p:spPr>
          <a:xfrm>
            <a:off x="8534400" y="6210300"/>
            <a:ext cx="457200" cy="457200"/>
          </a:xfrm>
        </p:spPr>
        <p:txBody>
          <a:bodyPr/>
          <a:lstStyle/>
          <a:p>
            <a:fld id="{F5C9AA37-2014-48AA-870F-E2747E635E1C}" type="slidenum">
              <a:rPr lang="en-US" smtClean="0"/>
              <a:pPr/>
              <a:t>‹#›</a:t>
            </a:fld>
            <a:endParaRPr lang="en-US" dirty="0"/>
          </a:p>
        </p:txBody>
      </p:sp>
      <p:pic>
        <p:nvPicPr>
          <p:cNvPr id="12" name="Picture 11" descr="Cash for College logo.gif"/>
          <p:cNvPicPr>
            <a:picLocks noChangeAspect="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5791200"/>
            <a:ext cx="2895600" cy="900561"/>
          </a:xfrm>
          <a:prstGeom prst="rect">
            <a:avLst/>
          </a:prstGeom>
          <a:effectLst>
            <a:outerShdw blurRad="50800" dist="38100" dir="2700000" sx="101000" sy="101000" algn="tl" rotWithShape="0">
              <a:srgbClr val="CC9900">
                <a:alpha val="81000"/>
              </a:srgbClr>
            </a:outerShdw>
          </a:effec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p:txBody>
          <a:bodyPr/>
          <a:lstStyle/>
          <a:p>
            <a:endParaRPr lang="en-US" dirty="0"/>
          </a:p>
        </p:txBody>
      </p:sp>
      <p:sp>
        <p:nvSpPr>
          <p:cNvPr id="7" name="Date Placeholder 3"/>
          <p:cNvSpPr>
            <a:spLocks noGrp="1"/>
          </p:cNvSpPr>
          <p:nvPr>
            <p:ph type="dt" sz="half" idx="10"/>
          </p:nvPr>
        </p:nvSpPr>
        <p:spPr>
          <a:xfrm>
            <a:off x="6019800" y="6191250"/>
            <a:ext cx="2476500" cy="476250"/>
          </a:xfrm>
        </p:spPr>
        <p:txBody>
          <a:bodyPr/>
          <a:lstStyle/>
          <a:p>
            <a:fld id="{93F566A0-41F8-47A7-91E2-327D234B0F65}" type="datetime1">
              <a:rPr lang="en-US" smtClean="0"/>
              <a:pPr/>
              <a:t>1/13/15</a:t>
            </a:fld>
            <a:endParaRPr lang="en-US" dirty="0"/>
          </a:p>
        </p:txBody>
      </p:sp>
      <p:sp>
        <p:nvSpPr>
          <p:cNvPr id="8" name="Slide Number Placeholder 5"/>
          <p:cNvSpPr>
            <a:spLocks noGrp="1"/>
          </p:cNvSpPr>
          <p:nvPr>
            <p:ph type="sldNum" sz="quarter" idx="12"/>
          </p:nvPr>
        </p:nvSpPr>
        <p:spPr>
          <a:xfrm>
            <a:off x="8534400" y="6210300"/>
            <a:ext cx="457200" cy="457200"/>
          </a:xfrm>
        </p:spPr>
        <p:txBody>
          <a:bodyPr/>
          <a:lstStyle/>
          <a:p>
            <a:fld id="{F5C9AA37-2014-48AA-870F-E2747E635E1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4_Title Slide">
    <p:spTree>
      <p:nvGrpSpPr>
        <p:cNvPr id="1" name=""/>
        <p:cNvGrpSpPr/>
        <p:nvPr/>
      </p:nvGrpSpPr>
      <p:grpSpPr>
        <a:xfrm>
          <a:off x="0" y="0"/>
          <a:ext cx="0" cy="0"/>
          <a:chOff x="0" y="0"/>
          <a:chExt cx="0" cy="0"/>
        </a:xfrm>
      </p:grpSpPr>
      <p:sp>
        <p:nvSpPr>
          <p:cNvPr id="3075" name="Rectangle 3"/>
          <p:cNvSpPr>
            <a:spLocks noGrp="1" noChangeArrowheads="1"/>
          </p:cNvSpPr>
          <p:nvPr>
            <p:ph type="ctrTitle" sz="quarter"/>
          </p:nvPr>
        </p:nvSpPr>
        <p:spPr>
          <a:xfrm>
            <a:off x="684213" y="2876550"/>
            <a:ext cx="7772400" cy="1143000"/>
          </a:xfrm>
        </p:spPr>
        <p:txBody>
          <a:bodyPr/>
          <a:lstStyle>
            <a:lvl1pPr algn="ctr">
              <a:defRPr>
                <a:effectLst>
                  <a:outerShdw blurRad="139700" dist="50800" dir="5400000" algn="ctr" rotWithShape="0">
                    <a:srgbClr val="CC9900">
                      <a:alpha val="80000"/>
                    </a:srgbClr>
                  </a:outerShdw>
                </a:effectLst>
              </a:defRPr>
            </a:lvl1pPr>
          </a:lstStyle>
          <a:p>
            <a:r>
              <a:rPr lang="en-US" dirty="0"/>
              <a:t>Click to edit Master title style</a:t>
            </a:r>
          </a:p>
        </p:txBody>
      </p:sp>
      <p:sp>
        <p:nvSpPr>
          <p:cNvPr id="4" name="Rectangle 3"/>
          <p:cNvSpPr>
            <a:spLocks noGrp="1" noChangeArrowheads="1"/>
          </p:cNvSpPr>
          <p:nvPr>
            <p:ph type="dt" sz="quarter" idx="10"/>
          </p:nvPr>
        </p:nvSpPr>
        <p:spPr>
          <a:xfrm>
            <a:off x="381000" y="6248400"/>
            <a:ext cx="1905000" cy="457200"/>
          </a:xfrm>
        </p:spPr>
        <p:txBody>
          <a:bodyPr/>
          <a:lstStyle>
            <a:lvl1pPr>
              <a:defRPr smtClean="0"/>
            </a:lvl1pPr>
          </a:lstStyle>
          <a:p>
            <a:pPr>
              <a:defRPr/>
            </a:pPr>
            <a:fld id="{E53A01BA-7461-46FF-B1E6-8D6C46CFED1C}" type="datetime1">
              <a:rPr lang="en-US" smtClean="0"/>
              <a:pPr>
                <a:defRPr/>
              </a:pPr>
              <a:t>1/13/15</a:t>
            </a:fld>
            <a:endParaRPr lang="en-US" dirty="0"/>
          </a:p>
        </p:txBody>
      </p:sp>
      <p:sp>
        <p:nvSpPr>
          <p:cNvPr id="5" name="Rectangle 4"/>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26231475"/>
      </p:ext>
    </p:extLst>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5_Title Slide">
    <p:spTree>
      <p:nvGrpSpPr>
        <p:cNvPr id="1" name=""/>
        <p:cNvGrpSpPr/>
        <p:nvPr/>
      </p:nvGrpSpPr>
      <p:grpSpPr>
        <a:xfrm>
          <a:off x="0" y="0"/>
          <a:ext cx="0" cy="0"/>
          <a:chOff x="0" y="0"/>
          <a:chExt cx="0" cy="0"/>
        </a:xfrm>
      </p:grpSpPr>
      <p:sp>
        <p:nvSpPr>
          <p:cNvPr id="3075" name="Rectangle 3"/>
          <p:cNvSpPr>
            <a:spLocks noGrp="1" noChangeArrowheads="1"/>
          </p:cNvSpPr>
          <p:nvPr>
            <p:ph type="ctrTitle" sz="quarter"/>
          </p:nvPr>
        </p:nvSpPr>
        <p:spPr>
          <a:xfrm>
            <a:off x="684213" y="2876550"/>
            <a:ext cx="7772400" cy="1143000"/>
          </a:xfrm>
        </p:spPr>
        <p:txBody>
          <a:bodyPr/>
          <a:lstStyle>
            <a:lvl1pPr algn="ctr">
              <a:defRPr>
                <a:effectLst>
                  <a:outerShdw blurRad="139700" dist="50800" dir="5400000" algn="ctr" rotWithShape="0">
                    <a:srgbClr val="CC9900">
                      <a:alpha val="80000"/>
                    </a:srgbClr>
                  </a:outerShdw>
                </a:effectLst>
              </a:defRPr>
            </a:lvl1pPr>
          </a:lstStyle>
          <a:p>
            <a:r>
              <a:rPr lang="en-US" dirty="0"/>
              <a:t>Click to edit Master title style</a:t>
            </a:r>
          </a:p>
        </p:txBody>
      </p:sp>
      <p:sp>
        <p:nvSpPr>
          <p:cNvPr id="4" name="Rectangle 3"/>
          <p:cNvSpPr>
            <a:spLocks noGrp="1" noChangeArrowheads="1"/>
          </p:cNvSpPr>
          <p:nvPr>
            <p:ph type="dt" sz="quarter" idx="10"/>
          </p:nvPr>
        </p:nvSpPr>
        <p:spPr>
          <a:xfrm>
            <a:off x="381000" y="6248400"/>
            <a:ext cx="1905000" cy="457200"/>
          </a:xfrm>
        </p:spPr>
        <p:txBody>
          <a:bodyPr/>
          <a:lstStyle>
            <a:lvl1pPr>
              <a:defRPr smtClean="0"/>
            </a:lvl1pPr>
          </a:lstStyle>
          <a:p>
            <a:pPr>
              <a:defRPr/>
            </a:pPr>
            <a:fld id="{070AD77A-5340-47E1-A895-2C26FC6E540E}" type="datetime1">
              <a:rPr lang="en-US" smtClean="0"/>
              <a:pPr>
                <a:defRPr/>
              </a:pPr>
              <a:t>1/13/15</a:t>
            </a:fld>
            <a:endParaRPr lang="en-US" dirty="0"/>
          </a:p>
        </p:txBody>
      </p:sp>
      <p:sp>
        <p:nvSpPr>
          <p:cNvPr id="5" name="Rectangle 4"/>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26231475"/>
      </p:ext>
    </p:extLst>
  </p:cSld>
  <p:clrMapOvr>
    <a:masterClrMapping/>
  </p:clrMapOvr>
  <p:transition spd="slow">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6_Title Slide">
    <p:spTree>
      <p:nvGrpSpPr>
        <p:cNvPr id="1" name=""/>
        <p:cNvGrpSpPr/>
        <p:nvPr/>
      </p:nvGrpSpPr>
      <p:grpSpPr>
        <a:xfrm>
          <a:off x="0" y="0"/>
          <a:ext cx="0" cy="0"/>
          <a:chOff x="0" y="0"/>
          <a:chExt cx="0" cy="0"/>
        </a:xfrm>
      </p:grpSpPr>
      <p:sp>
        <p:nvSpPr>
          <p:cNvPr id="3075" name="Rectangle 3"/>
          <p:cNvSpPr>
            <a:spLocks noGrp="1" noChangeArrowheads="1"/>
          </p:cNvSpPr>
          <p:nvPr>
            <p:ph type="ctrTitle" sz="quarter"/>
          </p:nvPr>
        </p:nvSpPr>
        <p:spPr>
          <a:xfrm>
            <a:off x="684213" y="2876550"/>
            <a:ext cx="7772400" cy="1143000"/>
          </a:xfrm>
        </p:spPr>
        <p:txBody>
          <a:bodyPr/>
          <a:lstStyle>
            <a:lvl1pPr algn="ctr">
              <a:defRPr>
                <a:effectLst>
                  <a:outerShdw blurRad="139700" dist="50800" dir="5400000" algn="ctr" rotWithShape="0">
                    <a:srgbClr val="CC9900">
                      <a:alpha val="80000"/>
                    </a:srgbClr>
                  </a:outerShdw>
                </a:effectLst>
              </a:defRPr>
            </a:lvl1pPr>
          </a:lstStyle>
          <a:p>
            <a:r>
              <a:rPr lang="en-US" dirty="0"/>
              <a:t>Click to edit Master title style</a:t>
            </a:r>
          </a:p>
        </p:txBody>
      </p:sp>
      <p:sp>
        <p:nvSpPr>
          <p:cNvPr id="4" name="Rectangle 3"/>
          <p:cNvSpPr>
            <a:spLocks noGrp="1" noChangeArrowheads="1"/>
          </p:cNvSpPr>
          <p:nvPr>
            <p:ph type="dt" sz="quarter" idx="10"/>
          </p:nvPr>
        </p:nvSpPr>
        <p:spPr>
          <a:xfrm>
            <a:off x="381000" y="6248400"/>
            <a:ext cx="1905000" cy="457200"/>
          </a:xfrm>
        </p:spPr>
        <p:txBody>
          <a:bodyPr/>
          <a:lstStyle>
            <a:lvl1pPr>
              <a:defRPr smtClean="0"/>
            </a:lvl1pPr>
          </a:lstStyle>
          <a:p>
            <a:pPr>
              <a:defRPr/>
            </a:pPr>
            <a:fld id="{9E8400F2-047C-4BF8-966B-008D5E12A27C}" type="datetime1">
              <a:rPr lang="en-US" smtClean="0"/>
              <a:pPr>
                <a:defRPr/>
              </a:pPr>
              <a:t>1/13/15</a:t>
            </a:fld>
            <a:endParaRPr lang="en-US" dirty="0"/>
          </a:p>
        </p:txBody>
      </p:sp>
      <p:sp>
        <p:nvSpPr>
          <p:cNvPr id="5" name="Rectangle 4"/>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26231475"/>
      </p:ext>
    </p:extLst>
  </p:cSld>
  <p:clrMapOvr>
    <a:masterClrMapping/>
  </p:clrMapOvr>
  <p:transition spd="slow">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63268B0-04A2-457A-8488-6EE6381C3C18}" type="datetime1">
              <a:rPr lang="en-US" smtClean="0"/>
              <a:pPr/>
              <a:t>1/13/15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CF1E190-BAAB-4F8E-8553-1E36536BBAD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1431DE-486C-4347-8718-571413C15956}" type="datetime1">
              <a:rPr lang="en-US" smtClean="0"/>
              <a:pPr/>
              <a:t>1/13/15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CF1E190-BAAB-4F8E-8553-1E36536BBAD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BDDADF2-2917-4AC7-A540-7C8EC5F7ADC8}" type="datetime1">
              <a:rPr lang="en-US" smtClean="0"/>
              <a:pPr/>
              <a:t>1/13/15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CF1E190-BAAB-4F8E-8553-1E36536BBAD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237DDFF-69B2-4F4C-AB10-85C342D133C1}" type="datetime1">
              <a:rPr lang="en-US" smtClean="0"/>
              <a:pPr/>
              <a:t>1/13/15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8534400" y="6210300"/>
            <a:ext cx="457200" cy="457200"/>
          </a:xfrm>
          <a:solidFill>
            <a:srgbClr val="4F81BD"/>
          </a:solidFill>
        </p:spPr>
        <p:txBody>
          <a:bodyPr/>
          <a:lstStyle>
            <a:lvl1pPr>
              <a:defRPr>
                <a:solidFill>
                  <a:schemeClr val="bg1"/>
                </a:solidFill>
              </a:defRPr>
            </a:lvl1pPr>
          </a:lstStyle>
          <a:p>
            <a:fld id="{F5C9AA37-2014-48AA-870F-E2747E635E1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945A76A-A2E6-4ED5-9170-EB0882680841}" type="datetime1">
              <a:rPr lang="en-US" smtClean="0"/>
              <a:pPr/>
              <a:t>1/13/15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CF1E190-BAAB-4F8E-8553-1E36536BBAD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11" name="Rounded Rectangle 10"/>
          <p:cNvSpPr/>
          <p:nvPr userDrawn="1"/>
        </p:nvSpPr>
        <p:spPr>
          <a:xfrm>
            <a:off x="0" y="62345"/>
            <a:ext cx="9144000" cy="1336964"/>
          </a:xfrm>
          <a:prstGeom prst="roundRect">
            <a:avLst>
              <a:gd name="adj" fmla="val 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6019800" y="6191250"/>
            <a:ext cx="2476500" cy="476250"/>
          </a:xfrm>
        </p:spPr>
        <p:txBody>
          <a:bodyPr/>
          <a:lstStyle/>
          <a:p>
            <a:fld id="{3056B27B-792F-4567-B65D-ED69BD0C9316}" type="datetime1">
              <a:rPr lang="en-US" smtClean="0"/>
              <a:pPr/>
              <a:t>1/13/15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34400" y="6210300"/>
            <a:ext cx="457200" cy="457200"/>
          </a:xfrm>
        </p:spPr>
        <p:txBody>
          <a:bodyPr/>
          <a:lstStyle>
            <a:lvl1pPr>
              <a:defRPr>
                <a:solidFill>
                  <a:schemeClr val="bg1"/>
                </a:solidFill>
              </a:defRPr>
            </a:lvl1pPr>
          </a:lstStyle>
          <a:p>
            <a:fld id="{F5C9AA37-2014-48AA-870F-E2747E635E1C}" type="slidenum">
              <a:rPr lang="en-US" smtClean="0"/>
              <a:pPr/>
              <a:t>‹#›</a:t>
            </a:fld>
            <a:endParaRPr lang="en-US" dirty="0"/>
          </a:p>
        </p:txBody>
      </p:sp>
      <p:sp>
        <p:nvSpPr>
          <p:cNvPr id="8" name="Content Placeholder 7"/>
          <p:cNvSpPr>
            <a:spLocks noGrp="1"/>
          </p:cNvSpPr>
          <p:nvPr>
            <p:ph sz="quarter" idx="1"/>
          </p:nvPr>
        </p:nvSpPr>
        <p:spPr>
          <a:xfrm>
            <a:off x="533400" y="1676400"/>
            <a:ext cx="7772400" cy="4343400"/>
          </a:xfrm>
        </p:spPr>
        <p:txBody>
          <a:bodyPr vert="horz"/>
          <a:lstStyle>
            <a:lvl1pPr>
              <a:defRPr b="1">
                <a:latin typeface="Calibri" pitchFamily="34" charset="0"/>
                <a:cs typeface="Calibri" pitchFamily="34" charset="0"/>
              </a:defRPr>
            </a:lvl1pPr>
            <a:lvl2pPr>
              <a:buClr>
                <a:srgbClr val="CC9900"/>
              </a:buClr>
              <a:defRPr b="1">
                <a:latin typeface="Calibri" pitchFamily="34" charset="0"/>
                <a:cs typeface="Calibri" pitchFamily="34" charset="0"/>
              </a:defRPr>
            </a:lvl2pPr>
            <a:lvl3pPr>
              <a:defRPr b="1">
                <a:latin typeface="Calibri" pitchFamily="34" charset="0"/>
                <a:cs typeface="Calibri" pitchFamily="34" charset="0"/>
              </a:defRPr>
            </a:lvl3pPr>
            <a:lvl4pPr>
              <a:defRPr b="1">
                <a:latin typeface="Calibri" pitchFamily="34" charset="0"/>
                <a:cs typeface="Calibri" pitchFamily="34" charset="0"/>
              </a:defRPr>
            </a:lvl4pPr>
            <a:lvl5pPr>
              <a:defRPr b="1">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2" name="Rectangle 11"/>
          <p:cNvSpPr/>
          <p:nvPr userDrawn="1"/>
        </p:nvSpPr>
        <p:spPr>
          <a:xfrm>
            <a:off x="-75614" y="-6000"/>
            <a:ext cx="9219614" cy="15681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userDrawn="1"/>
        </p:nvSpPr>
        <p:spPr>
          <a:xfrm>
            <a:off x="0" y="0"/>
            <a:ext cx="9157854" cy="1524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userDrawn="1"/>
        </p:nvSpPr>
        <p:spPr>
          <a:xfrm>
            <a:off x="0" y="1310059"/>
            <a:ext cx="9157854" cy="13774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533400" y="152400"/>
            <a:ext cx="7772400" cy="1143000"/>
          </a:xfrm>
        </p:spPr>
        <p:txBody>
          <a:bodyPr>
            <a:normAutofit/>
          </a:bodyPr>
          <a:lstStyle>
            <a:lvl1pPr>
              <a:defRPr sz="4000" b="1">
                <a:solidFill>
                  <a:schemeClr val="bg1"/>
                </a:solidFill>
              </a:defRPr>
            </a:lvl1pPr>
          </a:lstStyle>
          <a:p>
            <a:r>
              <a:rPr kumimoji="0" lang="en-US" dirty="0" smtClean="0"/>
              <a:t>Click to edit Master title style</a:t>
            </a:r>
            <a:endParaRPr kumimoji="0" lang="en-US" dirty="0"/>
          </a:p>
        </p:txBody>
      </p:sp>
      <p:pic>
        <p:nvPicPr>
          <p:cNvPr id="16" name="Picture 15" descr="Cash for College logo.gif"/>
          <p:cNvPicPr>
            <a:picLocks noChangeAspect="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5791200"/>
            <a:ext cx="2895600" cy="900561"/>
          </a:xfrm>
          <a:prstGeom prst="rect">
            <a:avLst/>
          </a:prstGeom>
          <a:effectLst>
            <a:outerShdw blurRad="50800" dist="38100" dir="2700000" sx="101000" sy="101000" algn="tl" rotWithShape="0">
              <a:srgbClr val="CC9900">
                <a:alpha val="81000"/>
              </a:srgbClr>
            </a:outerShdw>
          </a:effectLst>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1D16F33-B8C9-47E8-8143-0C893E08C1D8}" type="datetime1">
              <a:rPr lang="en-US" smtClean="0"/>
              <a:pPr/>
              <a:t>1/13/15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CF1E190-BAAB-4F8E-8553-1E36536BBADB}"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31E6212-A1E0-4AF7-BBCE-06455C98DD12}" type="datetime1">
              <a:rPr lang="en-US" smtClean="0"/>
              <a:pPr/>
              <a:t>1/13/15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CF1E190-BAAB-4F8E-8553-1E36536BBADB}"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247484F-F005-4029-AE86-E029BC057436}" type="datetime1">
              <a:rPr lang="en-US" smtClean="0"/>
              <a:pPr/>
              <a:t>1/13/15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CF1E190-BAAB-4F8E-8553-1E36536BBADB}"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6613AF3-4889-4956-8E87-2CC78A77099E}" type="datetime1">
              <a:rPr lang="en-US" smtClean="0"/>
              <a:pPr/>
              <a:t>1/13/15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CF1E190-BAAB-4F8E-8553-1E36536BBADB}"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DDCE122-402B-4D61-AA4E-2814F85A27B2}" type="datetime1">
              <a:rPr lang="en-US" smtClean="0"/>
              <a:pPr/>
              <a:t>1/13/15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CF1E190-BAAB-4F8E-8553-1E36536BBADB}"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729226-69D8-4FBC-BD02-D814FF474D94}" type="datetime1">
              <a:rPr lang="en-US" smtClean="0"/>
              <a:pPr/>
              <a:t>1/13/15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CF1E190-BAAB-4F8E-8553-1E36536BBAD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E70A8AB-A76C-42BC-8CF9-AC344E39F1CC}" type="datetime1">
              <a:rPr lang="en-US" smtClean="0"/>
              <a:pPr/>
              <a:t>1/13/15</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F5C9AA37-2014-48AA-870F-E2747E635E1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8" name="Rounded Rectangle 7"/>
          <p:cNvSpPr/>
          <p:nvPr userDrawn="1"/>
        </p:nvSpPr>
        <p:spPr>
          <a:xfrm>
            <a:off x="0" y="62345"/>
            <a:ext cx="9144000" cy="1336964"/>
          </a:xfrm>
          <a:prstGeom prst="roundRect">
            <a:avLst>
              <a:gd name="adj" fmla="val 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0"/>
            <a:ext cx="9157854" cy="1524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userDrawn="1"/>
        </p:nvSpPr>
        <p:spPr>
          <a:xfrm>
            <a:off x="0" y="1386259"/>
            <a:ext cx="9157854" cy="13774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p:txBody>
          <a:bodyPr/>
          <a:lstStyle>
            <a:lvl1pPr>
              <a:defRPr b="1">
                <a:solidFill>
                  <a:schemeClr val="bg1"/>
                </a:solidFill>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CD280BC-4529-4A62-8BA3-4A80BABE66BC}" type="datetime1">
              <a:rPr lang="en-US" smtClean="0"/>
              <a:pPr/>
              <a:t>1/13/15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C9AA37-2014-48AA-870F-E2747E635E1C}"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Rounded Rectangle 9"/>
          <p:cNvSpPr/>
          <p:nvPr userDrawn="1"/>
        </p:nvSpPr>
        <p:spPr>
          <a:xfrm>
            <a:off x="0" y="62345"/>
            <a:ext cx="9144000" cy="1336964"/>
          </a:xfrm>
          <a:prstGeom prst="roundRect">
            <a:avLst>
              <a:gd name="adj" fmla="val 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0"/>
            <a:ext cx="9157854" cy="1524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userDrawn="1"/>
        </p:nvSpPr>
        <p:spPr>
          <a:xfrm>
            <a:off x="0" y="1386259"/>
            <a:ext cx="9157854" cy="13774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defRPr b="1">
                <a:solidFill>
                  <a:schemeClr val="bg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754AFF9-8CF5-484B-8A4F-7DBF869AAC0A}" type="datetime1">
              <a:rPr lang="en-US" smtClean="0"/>
              <a:pPr/>
              <a:t>1/13/15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C9AA37-2014-48AA-870F-E2747E635E1C}"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7" name="Rounded Rectangle 6"/>
          <p:cNvSpPr/>
          <p:nvPr userDrawn="1"/>
        </p:nvSpPr>
        <p:spPr>
          <a:xfrm>
            <a:off x="0" y="62345"/>
            <a:ext cx="9144000" cy="1336964"/>
          </a:xfrm>
          <a:prstGeom prst="roundRect">
            <a:avLst>
              <a:gd name="adj" fmla="val 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57854" cy="1524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userDrawn="1"/>
        </p:nvSpPr>
        <p:spPr>
          <a:xfrm>
            <a:off x="0" y="1295400"/>
            <a:ext cx="9157854" cy="13774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533400" y="152400"/>
            <a:ext cx="7772400" cy="1143000"/>
          </a:xfrm>
        </p:spPr>
        <p:txBody>
          <a:bodyPr/>
          <a:lstStyle>
            <a:lvl1pPr>
              <a:defRPr b="1">
                <a:solidFill>
                  <a:schemeClr val="bg1"/>
                </a:solidFill>
              </a:defRPr>
            </a:lvl1pPr>
          </a:lstStyle>
          <a:p>
            <a:r>
              <a:rPr kumimoji="0" lang="en-US" dirty="0" smtClean="0"/>
              <a:t>Click to edit Master title style</a:t>
            </a:r>
            <a:endParaRPr kumimoji="0" lang="en-US" dirty="0"/>
          </a:p>
        </p:txBody>
      </p:sp>
      <p:sp>
        <p:nvSpPr>
          <p:cNvPr id="4" name="Footer Placeholder 3"/>
          <p:cNvSpPr>
            <a:spLocks noGrp="1"/>
          </p:cNvSpPr>
          <p:nvPr>
            <p:ph type="ftr" sz="quarter" idx="11"/>
          </p:nvPr>
        </p:nvSpPr>
        <p:spPr/>
        <p:txBody>
          <a:bodyPr/>
          <a:lstStyle/>
          <a:p>
            <a:endParaRPr lang="en-US" dirty="0"/>
          </a:p>
        </p:txBody>
      </p:sp>
      <p:sp>
        <p:nvSpPr>
          <p:cNvPr id="9" name="Date Placeholder 3"/>
          <p:cNvSpPr>
            <a:spLocks noGrp="1"/>
          </p:cNvSpPr>
          <p:nvPr>
            <p:ph type="dt" sz="half" idx="10"/>
          </p:nvPr>
        </p:nvSpPr>
        <p:spPr>
          <a:xfrm>
            <a:off x="6019800" y="6191250"/>
            <a:ext cx="2476500" cy="476250"/>
          </a:xfrm>
        </p:spPr>
        <p:txBody>
          <a:bodyPr/>
          <a:lstStyle/>
          <a:p>
            <a:fld id="{31669D5E-E139-4159-A807-8DF280329B40}" type="datetime1">
              <a:rPr lang="en-US" smtClean="0"/>
              <a:pPr/>
              <a:t>1/13/15</a:t>
            </a:fld>
            <a:endParaRPr lang="en-US" dirty="0"/>
          </a:p>
        </p:txBody>
      </p:sp>
      <p:sp>
        <p:nvSpPr>
          <p:cNvPr id="10" name="Slide Number Placeholder 5"/>
          <p:cNvSpPr>
            <a:spLocks noGrp="1"/>
          </p:cNvSpPr>
          <p:nvPr>
            <p:ph type="sldNum" sz="quarter" idx="12"/>
          </p:nvPr>
        </p:nvSpPr>
        <p:spPr>
          <a:xfrm>
            <a:off x="8534400" y="6210300"/>
            <a:ext cx="457200" cy="457200"/>
          </a:xfrm>
        </p:spPr>
        <p:txBody>
          <a:bodyPr/>
          <a:lstStyle/>
          <a:p>
            <a:fld id="{F5C9AA37-2014-48AA-870F-E2747E635E1C}" type="slidenum">
              <a:rPr lang="en-US" smtClean="0"/>
              <a:pPr/>
              <a:t>‹#›</a:t>
            </a:fld>
            <a:endParaRPr lang="en-US" dirty="0"/>
          </a:p>
        </p:txBody>
      </p:sp>
      <p:pic>
        <p:nvPicPr>
          <p:cNvPr id="11" name="Picture 10" descr="Cash for College logo.gif"/>
          <p:cNvPicPr>
            <a:picLocks noChangeAspect="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5791200"/>
            <a:ext cx="2895600" cy="900561"/>
          </a:xfrm>
          <a:prstGeom prst="rect">
            <a:avLst/>
          </a:prstGeom>
          <a:effectLst>
            <a:outerShdw blurRad="50800" dist="38100" dir="2700000" sx="101000" sy="101000" algn="tl" rotWithShape="0">
              <a:srgbClr val="CC9900">
                <a:alpha val="81000"/>
              </a:srgbClr>
            </a:outerShdw>
          </a:effec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0DD53-332A-4D98-8A53-98E26B148652}" type="datetime1">
              <a:rPr lang="en-US" smtClean="0"/>
              <a:pPr/>
              <a:t>1/13/15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495800" y="6210300"/>
            <a:ext cx="457200" cy="457200"/>
          </a:xfrm>
        </p:spPr>
        <p:txBody>
          <a:bodyPr/>
          <a:lstStyle/>
          <a:p>
            <a:fld id="{F5C9AA37-2014-48AA-870F-E2747E635E1C}" type="slidenum">
              <a:rPr lang="en-US" smtClean="0"/>
              <a:pPr/>
              <a:t>‹#›</a:t>
            </a:fld>
            <a:endParaRPr lang="en-US" dirty="0"/>
          </a:p>
        </p:txBody>
      </p:sp>
      <p:pic>
        <p:nvPicPr>
          <p:cNvPr id="5" name="Picture 4" descr="Cash for College logo.gif"/>
          <p:cNvPicPr>
            <a:picLocks noChangeAspect="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5791200"/>
            <a:ext cx="2895600" cy="900561"/>
          </a:xfrm>
          <a:prstGeom prst="rect">
            <a:avLst/>
          </a:prstGeom>
          <a:effectLst>
            <a:outerShdw blurRad="50800" dist="38100" dir="2700000" sx="101000" sy="101000" algn="tl" rotWithShape="0">
              <a:srgbClr val="CC9900">
                <a:alpha val="81000"/>
              </a:srgbClr>
            </a:outerShdw>
          </a:effec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ounded Rectangle 9"/>
          <p:cNvSpPr/>
          <p:nvPr userDrawn="1"/>
        </p:nvSpPr>
        <p:spPr>
          <a:xfrm>
            <a:off x="0" y="62345"/>
            <a:ext cx="9144000" cy="1336964"/>
          </a:xfrm>
          <a:prstGeom prst="roundRect">
            <a:avLst>
              <a:gd name="adj" fmla="val 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0"/>
            <a:ext cx="9157854" cy="1524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userDrawn="1"/>
        </p:nvSpPr>
        <p:spPr>
          <a:xfrm>
            <a:off x="0" y="1265609"/>
            <a:ext cx="9157854" cy="13774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152400"/>
            <a:ext cx="7772400" cy="1143000"/>
          </a:xfrm>
        </p:spPr>
        <p:txBody>
          <a:bodyPr anchor="b" anchorCtr="0"/>
          <a:lstStyle>
            <a:lvl1pPr algn="l">
              <a:buNone/>
              <a:defRPr sz="4000" b="0">
                <a:solidFill>
                  <a:schemeClr val="bg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5" name="Date Placeholder 3"/>
          <p:cNvSpPr>
            <a:spLocks noGrp="1"/>
          </p:cNvSpPr>
          <p:nvPr>
            <p:ph type="dt" sz="half" idx="10"/>
          </p:nvPr>
        </p:nvSpPr>
        <p:spPr>
          <a:xfrm>
            <a:off x="6019800" y="6191250"/>
            <a:ext cx="2476500" cy="476250"/>
          </a:xfrm>
        </p:spPr>
        <p:txBody>
          <a:bodyPr/>
          <a:lstStyle/>
          <a:p>
            <a:fld id="{8FE25646-3E3A-4052-BD20-A53F26AC29A4}" type="datetime1">
              <a:rPr lang="en-US" smtClean="0"/>
              <a:pPr/>
              <a:t>1/13/15</a:t>
            </a:fld>
            <a:endParaRPr lang="en-US" dirty="0"/>
          </a:p>
        </p:txBody>
      </p:sp>
      <p:sp>
        <p:nvSpPr>
          <p:cNvPr id="16" name="Slide Number Placeholder 5"/>
          <p:cNvSpPr>
            <a:spLocks noGrp="1"/>
          </p:cNvSpPr>
          <p:nvPr>
            <p:ph type="sldNum" sz="quarter" idx="12"/>
          </p:nvPr>
        </p:nvSpPr>
        <p:spPr>
          <a:xfrm>
            <a:off x="8534400" y="6210300"/>
            <a:ext cx="457200" cy="457200"/>
          </a:xfrm>
        </p:spPr>
        <p:txBody>
          <a:bodyPr/>
          <a:lstStyle/>
          <a:p>
            <a:fld id="{F5C9AA37-2014-48AA-870F-E2747E635E1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
        <p:nvSpPr>
          <p:cNvPr id="14" name="Date Placeholder 3"/>
          <p:cNvSpPr>
            <a:spLocks noGrp="1"/>
          </p:cNvSpPr>
          <p:nvPr>
            <p:ph type="dt" sz="half" idx="10"/>
          </p:nvPr>
        </p:nvSpPr>
        <p:spPr>
          <a:xfrm>
            <a:off x="6019800" y="6191250"/>
            <a:ext cx="2476500" cy="476250"/>
          </a:xfrm>
        </p:spPr>
        <p:txBody>
          <a:bodyPr/>
          <a:lstStyle/>
          <a:p>
            <a:fld id="{5CD5C93A-ECD3-4511-A89E-C519F979B8DD}" type="datetime1">
              <a:rPr lang="en-US" smtClean="0"/>
              <a:pPr/>
              <a:t>1/13/15</a:t>
            </a:fld>
            <a:endParaRPr lang="en-US" dirty="0"/>
          </a:p>
        </p:txBody>
      </p:sp>
      <p:sp>
        <p:nvSpPr>
          <p:cNvPr id="15" name="Slide Number Placeholder 5"/>
          <p:cNvSpPr>
            <a:spLocks noGrp="1"/>
          </p:cNvSpPr>
          <p:nvPr>
            <p:ph type="sldNum" sz="quarter" idx="12"/>
          </p:nvPr>
        </p:nvSpPr>
        <p:spPr>
          <a:xfrm>
            <a:off x="8534400" y="6210300"/>
            <a:ext cx="457200" cy="457200"/>
          </a:xfrm>
        </p:spPr>
        <p:txBody>
          <a:bodyPr/>
          <a:lstStyle/>
          <a:p>
            <a:fld id="{F5C9AA37-2014-48AA-870F-E2747E635E1C}"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4AFBDA5-50EE-480F-AE14-F80F281C6C0A}" type="datetime1">
              <a:rPr lang="en-US" smtClean="0"/>
              <a:pPr/>
              <a:t>1/13/15</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5C9AA37-2014-48AA-870F-E2747E635E1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6" r:id="rId12"/>
    <p:sldLayoutId id="2147483737" r:id="rId13"/>
    <p:sldLayoutId id="2147483738" r:id="rId14"/>
  </p:sldLayoutIdLst>
  <p:timing>
    <p:tnLst>
      <p:par>
        <p:cTn id="1" dur="indefinite" restart="never" nodeType="tmRoot"/>
      </p:par>
    </p:tnLst>
  </p:timing>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4"/>
          </p:nvPr>
        </p:nvSpPr>
        <p:spPr>
          <a:xfrm>
            <a:off x="8534400" y="6210300"/>
            <a:ext cx="457200" cy="457200"/>
          </a:xfrm>
          <a:prstGeom prst="ellipse">
            <a:avLst/>
          </a:prstGeom>
        </p:spPr>
        <p:txBody>
          <a:bodyPr/>
          <a:lstStyle/>
          <a:p>
            <a:fld id="{F5C9AA37-2014-48AA-870F-E2747E635E1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18.gif"/><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www.finaid.org/otheraid/undocumented.phtml"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jpe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5.jpeg"/><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image" Target="../media/image39.jpe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4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2.gif"/><Relationship Id="rId4" Type="http://schemas.openxmlformats.org/officeDocument/2006/relationships/image" Target="../media/image43.gif"/><Relationship Id="rId5" Type="http://schemas.openxmlformats.org/officeDocument/2006/relationships/image" Target="../media/image44.gif"/><Relationship Id="rId6" Type="http://schemas.openxmlformats.org/officeDocument/2006/relationships/image" Target="../media/image45.gif"/><Relationship Id="rId7" Type="http://schemas.openxmlformats.org/officeDocument/2006/relationships/image" Target="../media/image46.gif"/><Relationship Id="rId8" Type="http://schemas.openxmlformats.org/officeDocument/2006/relationships/image" Target="../media/image47.jpe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48.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49.pn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5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wmf"/><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png"/><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5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5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3.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0.gi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6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7.jpeg"/><Relationship Id="rId5"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8.gif"/><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2118" descr="MPj04223010000[1]"/>
          <p:cNvPicPr>
            <a:picLocks noChangeAspect="1" noChangeArrowheads="1"/>
          </p:cNvPicPr>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33400" y="609600"/>
            <a:ext cx="2743200" cy="4113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pic>
      <p:sp>
        <p:nvSpPr>
          <p:cNvPr id="2" name="Title 1"/>
          <p:cNvSpPr>
            <a:spLocks noGrp="1"/>
          </p:cNvSpPr>
          <p:nvPr>
            <p:ph type="ctrTitle"/>
          </p:nvPr>
        </p:nvSpPr>
        <p:spPr>
          <a:xfrm>
            <a:off x="3200400" y="1599239"/>
            <a:ext cx="5943600" cy="1829761"/>
          </a:xfrm>
        </p:spPr>
        <p:txBody>
          <a:bodyPr>
            <a:normAutofit/>
          </a:bodyPr>
          <a:lstStyle/>
          <a:p>
            <a:r>
              <a:rPr lang="en-US" dirty="0" smtClean="0"/>
              <a:t>Applying for Financial Aid</a:t>
            </a:r>
            <a:br>
              <a:rPr lang="en-US" dirty="0" smtClean="0"/>
            </a:br>
            <a:r>
              <a:rPr lang="en-US" dirty="0" smtClean="0"/>
              <a:t>2015-2016</a:t>
            </a:r>
            <a:endParaRPr lang="en-US" dirty="0"/>
          </a:p>
        </p:txBody>
      </p:sp>
      <p:pic>
        <p:nvPicPr>
          <p:cNvPr id="12" name="Picture 11" descr="Untitled-1.gif"/>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505200" y="3622185"/>
            <a:ext cx="4514850" cy="3009900"/>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58083" name="Rectangle 3"/>
          <p:cNvSpPr>
            <a:spLocks noGrp="1" noChangeArrowheads="1"/>
          </p:cNvSpPr>
          <p:nvPr>
            <p:ph type="body" idx="1"/>
          </p:nvPr>
        </p:nvSpPr>
        <p:spPr>
          <a:xfrm>
            <a:off x="457200" y="1524000"/>
            <a:ext cx="7772400" cy="4343400"/>
          </a:xfrm>
        </p:spPr>
        <p:txBody>
          <a:bodyPr>
            <a:normAutofit fontScale="92500"/>
          </a:bodyPr>
          <a:lstStyle/>
          <a:p>
            <a:r>
              <a:rPr lang="en-US" dirty="0" smtClean="0"/>
              <a:t>Undergraduates with family incomes of up to $150,000 who:</a:t>
            </a:r>
          </a:p>
          <a:p>
            <a:pPr lvl="1"/>
            <a:r>
              <a:rPr lang="en-US" dirty="0" smtClean="0"/>
              <a:t>Submit 2015-16 Free Application for Federal Student Aid (FAFSA) by March 2, 2015</a:t>
            </a:r>
          </a:p>
          <a:p>
            <a:pPr lvl="1"/>
            <a:r>
              <a:rPr lang="en-US" dirty="0" smtClean="0"/>
              <a:t>attend a UC or CSU</a:t>
            </a:r>
          </a:p>
          <a:p>
            <a:pPr lvl="1"/>
            <a:r>
              <a:rPr lang="en-US" dirty="0" smtClean="0"/>
              <a:t>are U.S. citizens, permanent residents, or have AB540 status </a:t>
            </a:r>
          </a:p>
          <a:p>
            <a:pPr lvl="1"/>
            <a:r>
              <a:rPr lang="en-US" dirty="0" smtClean="0"/>
              <a:t>are California residents, and</a:t>
            </a:r>
          </a:p>
          <a:p>
            <a:pPr lvl="1"/>
            <a:r>
              <a:rPr lang="en-US" dirty="0" smtClean="0"/>
              <a:t>maintain a 2.0 cumulative GPA</a:t>
            </a:r>
          </a:p>
          <a:p>
            <a:r>
              <a:rPr lang="en-US" dirty="0" smtClean="0"/>
              <a:t>Annual award amounts:</a:t>
            </a:r>
          </a:p>
          <a:p>
            <a:pPr lvl="1"/>
            <a:r>
              <a:rPr lang="en-US" dirty="0" smtClean="0"/>
              <a:t>To be determined by the California Student Aid Commission </a:t>
            </a:r>
          </a:p>
          <a:p>
            <a:pPr lvl="1"/>
            <a:endParaRPr lang="en-US" dirty="0"/>
          </a:p>
        </p:txBody>
      </p:sp>
      <p:sp>
        <p:nvSpPr>
          <p:cNvPr id="44035" name="Rectangle 2"/>
          <p:cNvSpPr>
            <a:spLocks noGrp="1" noChangeArrowheads="1"/>
          </p:cNvSpPr>
          <p:nvPr>
            <p:ph type="title"/>
          </p:nvPr>
        </p:nvSpPr>
        <p:spPr>
          <a:xfrm>
            <a:off x="914400" y="152400"/>
            <a:ext cx="7772400" cy="1143000"/>
          </a:xfrm>
        </p:spPr>
        <p:txBody>
          <a:bodyPr/>
          <a:lstStyle/>
          <a:p>
            <a:r>
              <a:rPr lang="en-US" dirty="0" smtClean="0"/>
              <a:t>Middle Class Scholarship</a:t>
            </a:r>
          </a:p>
        </p:txBody>
      </p:sp>
      <p:sp>
        <p:nvSpPr>
          <p:cNvPr id="6" name="Slide Number Placeholder 5"/>
          <p:cNvSpPr>
            <a:spLocks noGrp="1"/>
          </p:cNvSpPr>
          <p:nvPr>
            <p:ph type="sldNum" sz="quarter" idx="4294967295"/>
          </p:nvPr>
        </p:nvSpPr>
        <p:spPr>
          <a:xfrm>
            <a:off x="8229600" y="6210300"/>
            <a:ext cx="457200" cy="457200"/>
          </a:xfrm>
          <a:prstGeom prst="ellipse">
            <a:avLst/>
          </a:prstGeom>
        </p:spPr>
        <p:txBody>
          <a:bodyPr/>
          <a:lstStyle/>
          <a:p>
            <a:fld id="{F5C9AA37-2014-48AA-870F-E2747E635E1C}" type="slidenum">
              <a:rPr lang="en-US" smtClean="0"/>
              <a:pPr/>
              <a:t>10</a:t>
            </a:fld>
            <a:endParaRPr lang="en-US" dirty="0"/>
          </a:p>
        </p:txBody>
      </p:sp>
      <p:pic>
        <p:nvPicPr>
          <p:cNvPr id="56322" name="Picture 2" descr="apartments,architecture,buildings,cities,city streets,cityscapes,communities,condominiums,metropolitan areas,neighborhoods,places"/>
          <p:cNvPicPr>
            <a:picLocks noChangeAspect="1" noChangeArrowheads="1"/>
          </p:cNvPicPr>
          <p:nvPr/>
        </p:nvPicPr>
        <p:blipFill>
          <a:blip r:embed="rId3" cstate="print"/>
          <a:srcRect t="19692" b="16308"/>
          <a:stretch>
            <a:fillRect/>
          </a:stretch>
        </p:blipFill>
        <p:spPr bwMode="auto">
          <a:xfrm>
            <a:off x="6019800" y="3962400"/>
            <a:ext cx="1700213" cy="1080488"/>
          </a:xfrm>
          <a:prstGeom prst="rect">
            <a:avLst/>
          </a:prstGeom>
          <a:noFill/>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262580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8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80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80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80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808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808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808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80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1715" name="Rectangle 3"/>
          <p:cNvSpPr>
            <a:spLocks noGrp="1" noChangeArrowheads="1"/>
          </p:cNvSpPr>
          <p:nvPr>
            <p:ph type="title"/>
          </p:nvPr>
        </p:nvSpPr>
        <p:spPr/>
        <p:txBody>
          <a:bodyPr/>
          <a:lstStyle/>
          <a:p>
            <a:r>
              <a:rPr lang="en-US" dirty="0" smtClean="0"/>
              <a:t>California Chafee Grant</a:t>
            </a:r>
          </a:p>
        </p:txBody>
      </p:sp>
      <p:sp>
        <p:nvSpPr>
          <p:cNvPr id="14339" name="Text Box 4"/>
          <p:cNvSpPr txBox="1">
            <a:spLocks noChangeArrowheads="1"/>
          </p:cNvSpPr>
          <p:nvPr/>
        </p:nvSpPr>
        <p:spPr bwMode="auto">
          <a:xfrm>
            <a:off x="228600" y="1508693"/>
            <a:ext cx="6200775" cy="4493538"/>
          </a:xfrm>
          <a:prstGeom prst="rect">
            <a:avLst/>
          </a:prstGeom>
          <a:noFill/>
          <a:ln w="3175">
            <a:noFill/>
            <a:miter lim="800000"/>
            <a:headEnd/>
            <a:tailEnd/>
          </a:ln>
        </p:spPr>
        <p:txBody>
          <a:bodyPr>
            <a:spAutoFit/>
          </a:bodyPr>
          <a:lstStyle/>
          <a:p>
            <a:pPr marL="225425" indent="-225425" eaLnBrk="0" hangingPunct="0">
              <a:lnSpc>
                <a:spcPct val="90000"/>
              </a:lnSpc>
              <a:spcBef>
                <a:spcPct val="75000"/>
              </a:spcBef>
              <a:buClr>
                <a:srgbClr val="4F81BD"/>
              </a:buClr>
              <a:buSzPct val="130000"/>
              <a:buFontTx/>
              <a:buChar char="•"/>
              <a:defRPr/>
            </a:pPr>
            <a:r>
              <a:rPr lang="en-US" sz="2000" b="1" dirty="0">
                <a:latin typeface="Calibri" pitchFamily="34" charset="0"/>
              </a:rPr>
              <a:t>The California Chafee Grant program provides up to $5,000 annually to current </a:t>
            </a:r>
            <a:r>
              <a:rPr lang="en-US" sz="2000" b="1" dirty="0" smtClean="0">
                <a:latin typeface="Calibri" pitchFamily="34" charset="0"/>
              </a:rPr>
              <a:t>and </a:t>
            </a:r>
            <a:r>
              <a:rPr lang="en-US" sz="2000" b="1" dirty="0">
                <a:latin typeface="Calibri" pitchFamily="34" charset="0"/>
              </a:rPr>
              <a:t>former foster youth for college or vocational </a:t>
            </a:r>
            <a:r>
              <a:rPr lang="en-US" sz="2000" b="1" dirty="0" smtClean="0">
                <a:latin typeface="Calibri" pitchFamily="34" charset="0"/>
              </a:rPr>
              <a:t>training at </a:t>
            </a:r>
            <a:r>
              <a:rPr lang="en-US" sz="2000" b="1" dirty="0">
                <a:latin typeface="Calibri" pitchFamily="34" charset="0"/>
              </a:rPr>
              <a:t>any accredited college in the U.S</a:t>
            </a:r>
            <a:r>
              <a:rPr lang="en-US" sz="2000" b="1" dirty="0" smtClean="0">
                <a:latin typeface="Calibri" pitchFamily="34" charset="0"/>
              </a:rPr>
              <a:t>., </a:t>
            </a:r>
            <a:r>
              <a:rPr lang="en-US" sz="2000" b="1" dirty="0">
                <a:latin typeface="Calibri" pitchFamily="34" charset="0"/>
              </a:rPr>
              <a:t>based on available </a:t>
            </a:r>
            <a:r>
              <a:rPr lang="en-US" sz="2000" b="1" dirty="0" smtClean="0">
                <a:latin typeface="Calibri" pitchFamily="34" charset="0"/>
              </a:rPr>
              <a:t>funding</a:t>
            </a:r>
          </a:p>
          <a:p>
            <a:pPr marL="225425" indent="-225425" eaLnBrk="0" hangingPunct="0">
              <a:lnSpc>
                <a:spcPct val="90000"/>
              </a:lnSpc>
              <a:spcBef>
                <a:spcPts val="1200"/>
              </a:spcBef>
              <a:buClr>
                <a:srgbClr val="4F81BD"/>
              </a:buClr>
              <a:buSzPct val="130000"/>
              <a:buFontTx/>
              <a:buChar char="•"/>
              <a:defRPr/>
            </a:pPr>
            <a:r>
              <a:rPr lang="en-US" sz="2000" b="1" dirty="0" smtClean="0">
                <a:latin typeface="Calibri" pitchFamily="34" charset="0"/>
              </a:rPr>
              <a:t>To </a:t>
            </a:r>
            <a:r>
              <a:rPr lang="en-US" sz="2000" b="1" dirty="0">
                <a:latin typeface="Calibri" pitchFamily="34" charset="0"/>
              </a:rPr>
              <a:t>be eligible, foster youth must have been in California foster care on their 16</a:t>
            </a:r>
            <a:r>
              <a:rPr lang="en-US" sz="2000" b="1" baseline="30000" dirty="0">
                <a:latin typeface="Calibri" pitchFamily="34" charset="0"/>
              </a:rPr>
              <a:t>th</a:t>
            </a:r>
            <a:r>
              <a:rPr lang="en-US" sz="2000" b="1" dirty="0">
                <a:latin typeface="Calibri" pitchFamily="34" charset="0"/>
              </a:rPr>
              <a:t> birthday and not have reached their 22</a:t>
            </a:r>
            <a:r>
              <a:rPr lang="en-US" sz="2000" b="1" baseline="30000" dirty="0">
                <a:latin typeface="Calibri" pitchFamily="34" charset="0"/>
              </a:rPr>
              <a:t>nd</a:t>
            </a:r>
            <a:r>
              <a:rPr lang="en-US" sz="2000" b="1" dirty="0">
                <a:latin typeface="Calibri" pitchFamily="34" charset="0"/>
              </a:rPr>
              <a:t> birthday before </a:t>
            </a:r>
            <a:br>
              <a:rPr lang="en-US" sz="2000" b="1" dirty="0">
                <a:latin typeface="Calibri" pitchFamily="34" charset="0"/>
              </a:rPr>
            </a:br>
            <a:r>
              <a:rPr lang="en-US" sz="2000" b="1" dirty="0">
                <a:latin typeface="Calibri" pitchFamily="34" charset="0"/>
              </a:rPr>
              <a:t>July </a:t>
            </a:r>
            <a:r>
              <a:rPr lang="en-US" sz="2000" b="1" dirty="0" smtClean="0">
                <a:latin typeface="Calibri" pitchFamily="34" charset="0"/>
              </a:rPr>
              <a:t>1, 2015</a:t>
            </a:r>
            <a:endParaRPr lang="en-US" sz="2000" b="1" dirty="0">
              <a:latin typeface="Calibri" pitchFamily="34" charset="0"/>
            </a:endParaRPr>
          </a:p>
          <a:p>
            <a:pPr marL="225425" indent="-225425" eaLnBrk="0" hangingPunct="0">
              <a:lnSpc>
                <a:spcPct val="90000"/>
              </a:lnSpc>
              <a:spcBef>
                <a:spcPts val="1200"/>
              </a:spcBef>
              <a:buClr>
                <a:srgbClr val="4F81BD"/>
              </a:buClr>
              <a:buSzPct val="130000"/>
              <a:buFontTx/>
              <a:buChar char="•"/>
              <a:defRPr/>
            </a:pPr>
            <a:r>
              <a:rPr lang="en-US" sz="2000" b="1" dirty="0">
                <a:latin typeface="Calibri" pitchFamily="34" charset="0"/>
              </a:rPr>
              <a:t>Foster youth are encouraged to apply </a:t>
            </a:r>
            <a:r>
              <a:rPr lang="en-US" sz="2000" b="1" dirty="0" smtClean="0">
                <a:latin typeface="Calibri" pitchFamily="34" charset="0"/>
              </a:rPr>
              <a:t>during </a:t>
            </a:r>
            <a:r>
              <a:rPr lang="en-US" sz="2000" b="1" dirty="0">
                <a:latin typeface="Calibri" pitchFamily="34" charset="0"/>
              </a:rPr>
              <a:t>their senior year of high </a:t>
            </a:r>
            <a:r>
              <a:rPr lang="en-US" sz="2000" b="1" dirty="0" smtClean="0">
                <a:latin typeface="Calibri" pitchFamily="34" charset="0"/>
              </a:rPr>
              <a:t>school</a:t>
            </a:r>
          </a:p>
          <a:p>
            <a:pPr marL="225425" indent="-225425" eaLnBrk="0" hangingPunct="0">
              <a:lnSpc>
                <a:spcPct val="90000"/>
              </a:lnSpc>
              <a:spcBef>
                <a:spcPts val="1200"/>
              </a:spcBef>
              <a:buClr>
                <a:srgbClr val="4F81BD"/>
              </a:buClr>
              <a:buSzPct val="130000"/>
              <a:buFontTx/>
              <a:buChar char="•"/>
              <a:defRPr/>
            </a:pPr>
            <a:r>
              <a:rPr lang="en-US" sz="2000" b="1" dirty="0" smtClean="0">
                <a:latin typeface="Calibri" pitchFamily="34" charset="0"/>
              </a:rPr>
              <a:t> </a:t>
            </a:r>
            <a:r>
              <a:rPr lang="en-US" sz="2000" b="1" dirty="0">
                <a:latin typeface="Calibri" pitchFamily="34" charset="0"/>
              </a:rPr>
              <a:t>To apply, the foster youth must complete:</a:t>
            </a:r>
          </a:p>
          <a:p>
            <a:pPr marL="800100" lvl="1" indent="-342900" eaLnBrk="0" hangingPunct="0">
              <a:buClr>
                <a:srgbClr val="CC9900"/>
              </a:buClr>
              <a:buSzPct val="100000"/>
              <a:buFont typeface="Arial" pitchFamily="34" charset="0"/>
              <a:buChar char="•"/>
              <a:defRPr/>
            </a:pPr>
            <a:r>
              <a:rPr lang="en-US" sz="1800" b="1" dirty="0" smtClean="0">
                <a:latin typeface="Calibri" pitchFamily="34" charset="0"/>
              </a:rPr>
              <a:t>2015-2016 </a:t>
            </a:r>
            <a:r>
              <a:rPr lang="en-US" sz="1800" b="1" dirty="0">
                <a:latin typeface="Calibri" pitchFamily="34" charset="0"/>
              </a:rPr>
              <a:t>FAFSA</a:t>
            </a:r>
          </a:p>
          <a:p>
            <a:pPr marL="742950" lvl="1" indent="-285750" eaLnBrk="0" hangingPunct="0">
              <a:buClr>
                <a:srgbClr val="CC9900"/>
              </a:buClr>
              <a:buSzPct val="110000"/>
              <a:buFont typeface="Arial" pitchFamily="34" charset="0"/>
              <a:buChar char="•"/>
              <a:defRPr/>
            </a:pPr>
            <a:r>
              <a:rPr lang="en-US" sz="1800" b="1" dirty="0">
                <a:latin typeface="Calibri" pitchFamily="34" charset="0"/>
              </a:rPr>
              <a:t> California Chafee Grant Program </a:t>
            </a:r>
            <a:r>
              <a:rPr lang="en-US" sz="1800" b="1" dirty="0" smtClean="0">
                <a:latin typeface="Calibri" pitchFamily="34" charset="0"/>
              </a:rPr>
              <a:t>Application</a:t>
            </a:r>
          </a:p>
          <a:p>
            <a:pPr marL="742950" lvl="1" indent="-285750" eaLnBrk="0" hangingPunct="0">
              <a:buClr>
                <a:srgbClr val="CC9900"/>
              </a:buClr>
              <a:buSzPct val="110000"/>
              <a:buFont typeface="Arial" pitchFamily="34" charset="0"/>
              <a:buChar char="•"/>
              <a:defRPr/>
            </a:pPr>
            <a:r>
              <a:rPr lang="en-US" b="1" dirty="0" smtClean="0">
                <a:latin typeface="Calibri" pitchFamily="34" charset="0"/>
              </a:rPr>
              <a:t> AB540 students may also be eligible</a:t>
            </a:r>
            <a:r>
              <a:rPr lang="en-US" sz="2000" b="1" dirty="0" smtClean="0">
                <a:latin typeface="Calibri" pitchFamily="34" charset="0"/>
              </a:rPr>
              <a:t>	</a:t>
            </a:r>
            <a:endParaRPr lang="en-US" sz="2000" b="1" dirty="0">
              <a:latin typeface="Calibri" pitchFamily="34" charset="0"/>
            </a:endParaRPr>
          </a:p>
        </p:txBody>
      </p:sp>
      <p:pic>
        <p:nvPicPr>
          <p:cNvPr id="7" name="Picture 5" descr="MPj04015730000[1]"/>
          <p:cNvPicPr>
            <a:picLocks noChangeAspect="1" noChangeArrowheads="1"/>
          </p:cNvPicPr>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296025" y="2409825"/>
            <a:ext cx="2527300" cy="1925638"/>
          </a:xfrm>
          <a:prstGeom prst="rect">
            <a:avLst/>
          </a:prstGeom>
          <a:noFill/>
          <a:ln w="9525">
            <a:noFill/>
            <a:miter lim="800000"/>
            <a:headEnd/>
            <a:tailEnd/>
          </a:ln>
          <a:effectLst>
            <a:outerShdw dist="139700" dir="2700000" algn="tl" rotWithShape="0">
              <a:srgbClr val="333333">
                <a:alpha val="64998"/>
              </a:srgbClr>
            </a:outerShdw>
          </a:effectLst>
        </p:spPr>
      </p:pic>
      <p:sp>
        <p:nvSpPr>
          <p:cNvPr id="8" name="Text Box 4"/>
          <p:cNvSpPr txBox="1">
            <a:spLocks noChangeArrowheads="1"/>
          </p:cNvSpPr>
          <p:nvPr/>
        </p:nvSpPr>
        <p:spPr bwMode="auto">
          <a:xfrm>
            <a:off x="5943600" y="4484688"/>
            <a:ext cx="3248025" cy="1230312"/>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28575">
                <a:solidFill>
                  <a:srgbClr val="000000"/>
                </a:solidFill>
                <a:miter lim="800000"/>
                <a:headEnd/>
                <a:tailEnd/>
              </a14:hiddenLine>
            </a:ext>
          </a:extLst>
        </p:spPr>
        <p:txBody>
          <a:bodyPr>
            <a:spAutoFit/>
          </a:bodyPr>
          <a:lstStyle>
            <a:lvl1pPr eaLnBrk="0" hangingPunct="0">
              <a:defRPr sz="1200" b="1">
                <a:solidFill>
                  <a:schemeClr val="tx1"/>
                </a:solidFill>
                <a:latin typeface="Times New Roman" pitchFamily="18" charset="0"/>
                <a:ea typeface="ＭＳ Ｐゴシック" pitchFamily="34" charset="-128"/>
              </a:defRPr>
            </a:lvl1pPr>
            <a:lvl2pPr marL="742950" indent="-285750" eaLnBrk="0" hangingPunct="0">
              <a:defRPr sz="1200" b="1">
                <a:solidFill>
                  <a:schemeClr val="tx1"/>
                </a:solidFill>
                <a:latin typeface="Times New Roman" pitchFamily="18" charset="0"/>
                <a:ea typeface="ＭＳ Ｐゴシック" pitchFamily="34" charset="-128"/>
              </a:defRPr>
            </a:lvl2pPr>
            <a:lvl3pPr marL="1143000" indent="-228600" eaLnBrk="0" hangingPunct="0">
              <a:defRPr sz="1200" b="1">
                <a:solidFill>
                  <a:schemeClr val="tx1"/>
                </a:solidFill>
                <a:latin typeface="Times New Roman" pitchFamily="18" charset="0"/>
                <a:ea typeface="ＭＳ Ｐゴシック" pitchFamily="34" charset="-128"/>
              </a:defRPr>
            </a:lvl3pPr>
            <a:lvl4pPr marL="1600200" indent="-228600" eaLnBrk="0" hangingPunct="0">
              <a:defRPr sz="1200" b="1">
                <a:solidFill>
                  <a:schemeClr val="tx1"/>
                </a:solidFill>
                <a:latin typeface="Times New Roman" pitchFamily="18" charset="0"/>
                <a:ea typeface="ＭＳ Ｐゴシック" pitchFamily="34" charset="-128"/>
              </a:defRPr>
            </a:lvl4pPr>
            <a:lvl5pPr marL="2057400" indent="-228600" eaLnBrk="0" hangingPunct="0">
              <a:defRPr sz="12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pPr algn="ctr" eaLnBrk="1" hangingPunct="1"/>
            <a:r>
              <a:rPr lang="en-US" sz="1600" dirty="0">
                <a:latin typeface="Calibri" pitchFamily="34" charset="0"/>
              </a:rPr>
              <a:t>To</a:t>
            </a:r>
            <a:r>
              <a:rPr lang="en-US" sz="1600" dirty="0" smtClean="0">
                <a:latin typeface="Calibri" pitchFamily="34" charset="0"/>
              </a:rPr>
              <a:t> apply for a </a:t>
            </a:r>
          </a:p>
          <a:p>
            <a:pPr algn="ctr" eaLnBrk="1" hangingPunct="1"/>
            <a:r>
              <a:rPr lang="en-US" sz="1600" dirty="0">
                <a:latin typeface="Calibri" pitchFamily="34" charset="0"/>
              </a:rPr>
              <a:t>Chafee Grant, go to:  </a:t>
            </a:r>
            <a:r>
              <a:rPr lang="en-US" sz="1800" dirty="0">
                <a:solidFill>
                  <a:srgbClr val="000099"/>
                </a:solidFill>
                <a:latin typeface="Calibri" pitchFamily="34" charset="0"/>
              </a:rPr>
              <a:t>www.chafee.csac.ca.gov</a:t>
            </a:r>
          </a:p>
          <a:p>
            <a:pPr algn="ctr" eaLnBrk="1" hangingPunct="1">
              <a:spcBef>
                <a:spcPct val="50000"/>
              </a:spcBef>
            </a:pPr>
            <a:endParaRPr lang="en-US" sz="1600" dirty="0">
              <a:latin typeface="Calibri" pitchFamily="34" charset="0"/>
            </a:endParaRPr>
          </a:p>
        </p:txBody>
      </p:sp>
      <p:pic>
        <p:nvPicPr>
          <p:cNvPr id="15366" name="Picture 8" descr="Animated-Flag-California.gif"/>
          <p:cNvPicPr>
            <a:picLocks noChangeAspect="1"/>
          </p:cNvPicPr>
          <p:nvPr/>
        </p:nvPicPr>
        <p:blipFill>
          <a:blip r:embed="rId4"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073900" y="152400"/>
            <a:ext cx="1793875" cy="118110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pic>
      <p:sp>
        <p:nvSpPr>
          <p:cNvPr id="9" name="Slide Number Placeholder 8"/>
          <p:cNvSpPr>
            <a:spLocks noGrp="1"/>
          </p:cNvSpPr>
          <p:nvPr>
            <p:ph type="sldNum" sz="quarter" idx="12"/>
          </p:nvPr>
        </p:nvSpPr>
        <p:spPr/>
        <p:txBody>
          <a:bodyPr/>
          <a:lstStyle/>
          <a:p>
            <a:fld id="{F5C9AA37-2014-48AA-870F-E2747E635E1C}" type="slidenum">
              <a:rPr lang="en-US" smtClean="0"/>
              <a:pPr/>
              <a:t>11</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467713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a:lnSpc>
                <a:spcPts val="3838"/>
              </a:lnSpc>
              <a:defRPr/>
            </a:pPr>
            <a:r>
              <a:rPr lang="en-US" sz="3600">
                <a:effectLst>
                  <a:outerShdw blurRad="38100" dist="38100" dir="2700000" algn="tl">
                    <a:srgbClr val="DDDDDD"/>
                  </a:outerShdw>
                </a:effectLst>
              </a:rPr>
              <a:t>Undocumented Students</a:t>
            </a:r>
          </a:p>
        </p:txBody>
      </p:sp>
      <p:sp>
        <p:nvSpPr>
          <p:cNvPr id="27652" name="Rectangle 3"/>
          <p:cNvSpPr>
            <a:spLocks noGrp="1" noChangeArrowheads="1"/>
          </p:cNvSpPr>
          <p:nvPr>
            <p:ph type="body" idx="4294967295"/>
          </p:nvPr>
        </p:nvSpPr>
        <p:spPr>
          <a:xfrm>
            <a:off x="401638" y="1992313"/>
            <a:ext cx="8267700" cy="3656012"/>
          </a:xfrm>
        </p:spPr>
        <p:txBody>
          <a:bodyPr/>
          <a:lstStyle/>
          <a:p>
            <a:pPr>
              <a:lnSpc>
                <a:spcPct val="80000"/>
              </a:lnSpc>
              <a:buSzTx/>
            </a:pPr>
            <a:r>
              <a:rPr lang="en-US" sz="2000" b="1" dirty="0"/>
              <a:t>and is applying to any California public college or university, check to see if he/she might be eligible for in-state tuition/fee </a:t>
            </a:r>
            <a:r>
              <a:rPr lang="en-US" sz="2000" b="1" dirty="0" smtClean="0"/>
              <a:t>costs (AB540)</a:t>
            </a:r>
          </a:p>
          <a:p>
            <a:pPr>
              <a:lnSpc>
                <a:spcPct val="80000"/>
              </a:lnSpc>
              <a:buSzTx/>
            </a:pPr>
            <a:r>
              <a:rPr lang="en-US" sz="2000" b="1" dirty="0"/>
              <a:t>visit </a:t>
            </a:r>
            <a:r>
              <a:rPr lang="en-US" sz="2000" b="1" u="sng" dirty="0" err="1">
                <a:solidFill>
                  <a:srgbClr val="000099"/>
                </a:solidFill>
              </a:rPr>
              <a:t>www.CalDreamAct.org</a:t>
            </a:r>
            <a:r>
              <a:rPr lang="en-US" sz="2000" b="1" dirty="0"/>
              <a:t> to learn more about the new California Dream Act signed into law in 2011</a:t>
            </a:r>
          </a:p>
          <a:p>
            <a:pPr>
              <a:lnSpc>
                <a:spcPct val="80000"/>
              </a:lnSpc>
              <a:buSzTx/>
            </a:pPr>
            <a:r>
              <a:rPr lang="en-US" sz="2000" b="1" dirty="0"/>
              <a:t>check with colleges and universities about CA Dream Act institutional financial aid and private scholarships and the timelines for applying</a:t>
            </a:r>
          </a:p>
          <a:p>
            <a:pPr>
              <a:lnSpc>
                <a:spcPct val="80000"/>
              </a:lnSpc>
              <a:buSzTx/>
            </a:pPr>
            <a:r>
              <a:rPr lang="en-US" sz="2000" b="1" dirty="0"/>
              <a:t>apply for all other private scholarships for which the student may be eligible</a:t>
            </a:r>
          </a:p>
          <a:p>
            <a:pPr>
              <a:lnSpc>
                <a:spcPct val="80000"/>
              </a:lnSpc>
              <a:buSzTx/>
            </a:pPr>
            <a:r>
              <a:rPr lang="en-US" sz="2000" b="1" dirty="0"/>
              <a:t>start inquiring in elementary, middle or high school to see if it is possible</a:t>
            </a:r>
            <a:r>
              <a:rPr lang="en-US" sz="2000" dirty="0"/>
              <a:t> </a:t>
            </a:r>
            <a:r>
              <a:rPr lang="en-US" sz="2000" b="1" dirty="0"/>
              <a:t>for younger students to become permanent residents</a:t>
            </a:r>
          </a:p>
        </p:txBody>
      </p:sp>
      <p:sp>
        <p:nvSpPr>
          <p:cNvPr id="1880070" name="Text Box 6"/>
          <p:cNvSpPr txBox="1">
            <a:spLocks noChangeArrowheads="1"/>
          </p:cNvSpPr>
          <p:nvPr/>
        </p:nvSpPr>
        <p:spPr bwMode="auto">
          <a:xfrm>
            <a:off x="596900" y="5397500"/>
            <a:ext cx="8045450" cy="1076325"/>
          </a:xfrm>
          <a:prstGeom prst="rect">
            <a:avLst/>
          </a:prstGeom>
          <a:noFill/>
          <a:ln w="28575">
            <a:noFill/>
            <a:miter lim="800000"/>
            <a:headEnd/>
            <a:tailEnd/>
          </a:ln>
        </p:spPr>
        <p:txBody>
          <a:bodyPr>
            <a:prstTxWarp prst="textNoShape">
              <a:avLst/>
            </a:prstTxWarp>
            <a:spAutoFit/>
          </a:bodyPr>
          <a:lstStyle/>
          <a:p>
            <a:pPr lvl="1" algn="ctr"/>
            <a:r>
              <a:rPr lang="en-US" sz="1600">
                <a:latin typeface="Arial" charset="0"/>
              </a:rPr>
              <a:t>For more information and a list of scholarships, go to</a:t>
            </a:r>
            <a:r>
              <a:rPr lang="en-US" sz="1600">
                <a:solidFill>
                  <a:srgbClr val="000099"/>
                </a:solidFill>
                <a:latin typeface="Arial" charset="0"/>
              </a:rPr>
              <a:t/>
            </a:r>
            <a:br>
              <a:rPr lang="en-US" sz="1600">
                <a:solidFill>
                  <a:srgbClr val="000099"/>
                </a:solidFill>
                <a:latin typeface="Arial" charset="0"/>
              </a:rPr>
            </a:br>
            <a:r>
              <a:rPr lang="en-US" sz="1600" u="sng">
                <a:solidFill>
                  <a:srgbClr val="000099"/>
                </a:solidFill>
                <a:latin typeface="Arial" charset="0"/>
              </a:rPr>
              <a:t>www.latinocollegedollars.org</a:t>
            </a:r>
            <a:br>
              <a:rPr lang="en-US" sz="1600" u="sng">
                <a:solidFill>
                  <a:srgbClr val="000099"/>
                </a:solidFill>
                <a:latin typeface="Arial" charset="0"/>
              </a:rPr>
            </a:br>
            <a:r>
              <a:rPr lang="en-US" sz="1600" u="sng">
                <a:solidFill>
                  <a:srgbClr val="000099"/>
                </a:solidFill>
                <a:latin typeface="Arial" charset="0"/>
                <a:hlinkClick r:id="rId3"/>
              </a:rPr>
              <a:t>www.finaid.org/otheraid/undocumented.phtml</a:t>
            </a:r>
            <a:endParaRPr lang="en-US" sz="1600" u="sng">
              <a:solidFill>
                <a:srgbClr val="000099"/>
              </a:solidFill>
              <a:latin typeface="Arial" charset="0"/>
            </a:endParaRPr>
          </a:p>
          <a:p>
            <a:pPr lvl="1" algn="ctr"/>
            <a:r>
              <a:rPr lang="en-US" sz="1600" u="sng">
                <a:solidFill>
                  <a:srgbClr val="000099"/>
                </a:solidFill>
                <a:latin typeface="Arial" charset="0"/>
              </a:rPr>
              <a:t>www.e4fc.org</a:t>
            </a:r>
          </a:p>
        </p:txBody>
      </p:sp>
      <p:sp>
        <p:nvSpPr>
          <p:cNvPr id="1880071" name="Text Box 7"/>
          <p:cNvSpPr txBox="1">
            <a:spLocks noChangeArrowheads="1"/>
          </p:cNvSpPr>
          <p:nvPr/>
        </p:nvSpPr>
        <p:spPr bwMode="auto">
          <a:xfrm>
            <a:off x="365125" y="1465263"/>
            <a:ext cx="7119938" cy="387350"/>
          </a:xfrm>
          <a:prstGeom prst="rect">
            <a:avLst/>
          </a:prstGeom>
          <a:noFill/>
          <a:ln w="28575">
            <a:noFill/>
            <a:miter lim="800000"/>
            <a:headEnd/>
            <a:tailEnd/>
          </a:ln>
        </p:spPr>
        <p:txBody>
          <a:bodyPr>
            <a:prstTxWarp prst="textNoShape">
              <a:avLst/>
            </a:prstTxWarp>
            <a:spAutoFit/>
          </a:bodyPr>
          <a:lstStyle/>
          <a:p>
            <a:pPr eaLnBrk="0" hangingPunct="0">
              <a:lnSpc>
                <a:spcPct val="80000"/>
              </a:lnSpc>
              <a:spcBef>
                <a:spcPct val="20000"/>
              </a:spcBef>
              <a:buClr>
                <a:srgbClr val="0027A4"/>
              </a:buClr>
              <a:buSzPct val="80000"/>
              <a:buFont typeface="Wingdings" charset="2"/>
              <a:buNone/>
            </a:pPr>
            <a:r>
              <a:rPr lang="en-US" sz="2400">
                <a:latin typeface="Arial" charset="0"/>
              </a:rPr>
              <a:t>If the student is undocumented </a:t>
            </a:r>
          </a:p>
        </p:txBody>
      </p:sp>
      <p:sp>
        <p:nvSpPr>
          <p:cNvPr id="35846" name="Slide Number Placeholder 6"/>
          <p:cNvSpPr>
            <a:spLocks noGrp="1"/>
          </p:cNvSpPr>
          <p:nvPr>
            <p:ph type="sldNum" sz="quarter" idx="12"/>
          </p:nvPr>
        </p:nvSpPr>
        <p:spPr>
          <a:noFill/>
        </p:spPr>
        <p:txBody>
          <a:bodyPr/>
          <a:lstStyle/>
          <a:p>
            <a:fld id="{055714C8-32F0-8E4F-B696-DEDB37EFC88C}" type="slidenum">
              <a:rPr lang="en-US"/>
              <a:pPr/>
              <a:t>12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800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80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1880070" grpId="0"/>
      <p:bldP spid="1880071"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bwMode="auto">
          <a:xfrm>
            <a:off x="457200" y="304800"/>
            <a:ext cx="8686800" cy="1139825"/>
          </a:xfrm>
          <a:prstGeom prst="rect">
            <a:avLst/>
          </a:prstGeom>
          <a:noFill/>
          <a:ln w="9525">
            <a:noFill/>
            <a:miter lim="800000"/>
            <a:headEnd/>
            <a:tailEnd/>
          </a:ln>
        </p:spPr>
        <p:txBody>
          <a:bodyPr anchor="ctr"/>
          <a:lstStyle/>
          <a:p>
            <a:pPr>
              <a:defRPr/>
            </a:pPr>
            <a:r>
              <a:rPr lang="en-US" sz="3600" kern="0" dirty="0">
                <a:solidFill>
                  <a:schemeClr val="tx2"/>
                </a:solidFill>
                <a:latin typeface="+mj-lt"/>
                <a:ea typeface="+mj-ea"/>
              </a:rPr>
              <a:t>Assembly Bill (AB) 540 (Firebaugh, 2001)</a:t>
            </a:r>
          </a:p>
        </p:txBody>
      </p:sp>
      <p:graphicFrame>
        <p:nvGraphicFramePr>
          <p:cNvPr id="6" name="Diagram 5"/>
          <p:cNvGraphicFramePr/>
          <p:nvPr/>
        </p:nvGraphicFramePr>
        <p:xfrm>
          <a:off x="304800" y="1295400"/>
          <a:ext cx="8763000" cy="5410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AA860D8F-BF2A-4797-9DDD-4C93C6375270}"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ctrTitle"/>
          </p:nvPr>
        </p:nvSpPr>
        <p:spPr/>
        <p:txBody>
          <a:bodyPr/>
          <a:lstStyle/>
          <a:p>
            <a:endParaRPr lang="en-US">
              <a:latin typeface="Arial" pitchFamily="-112" charset="0"/>
            </a:endParaRPr>
          </a:p>
        </p:txBody>
      </p:sp>
      <p:sp>
        <p:nvSpPr>
          <p:cNvPr id="3" name="Subtitle 2"/>
          <p:cNvSpPr>
            <a:spLocks noGrp="1"/>
          </p:cNvSpPr>
          <p:nvPr>
            <p:ph type="subTitle" idx="1"/>
          </p:nvPr>
        </p:nvSpPr>
        <p:spPr/>
        <p:txBody>
          <a:bodyPr/>
          <a:lstStyle/>
          <a:p>
            <a:pPr>
              <a:buFont typeface="Georgia" pitchFamily="18" charset="0"/>
              <a:buNone/>
              <a:defRPr/>
            </a:pPr>
            <a:endParaRPr lang="en-US">
              <a:ea typeface="+mn-ea"/>
            </a:endParaRPr>
          </a:p>
        </p:txBody>
      </p:sp>
      <p:pic>
        <p:nvPicPr>
          <p:cNvPr id="28676" name="Picture 2"/>
          <p:cNvPicPr>
            <a:picLocks noChangeAspect="1" noChangeArrowheads="1"/>
          </p:cNvPicPr>
          <p:nvPr/>
        </p:nvPicPr>
        <p:blipFill>
          <a:blip r:embed="rId2"/>
          <a:srcRect/>
          <a:stretch>
            <a:fillRect/>
          </a:stretch>
        </p:blipFill>
        <p:spPr bwMode="auto">
          <a:xfrm>
            <a:off x="0" y="19050"/>
            <a:ext cx="9144000" cy="683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r>
              <a:rPr lang="en-US" dirty="0" smtClean="0"/>
              <a:t>FAFSA on the Web (FOTW) </a:t>
            </a:r>
          </a:p>
        </p:txBody>
      </p:sp>
      <p:sp>
        <p:nvSpPr>
          <p:cNvPr id="8" name="Slide Number Placeholder 7"/>
          <p:cNvSpPr>
            <a:spLocks noGrp="1"/>
          </p:cNvSpPr>
          <p:nvPr>
            <p:ph type="sldNum" sz="quarter" idx="12"/>
          </p:nvPr>
        </p:nvSpPr>
        <p:spPr/>
        <p:txBody>
          <a:bodyPr/>
          <a:lstStyle/>
          <a:p>
            <a:fld id="{F5C9AA37-2014-48AA-870F-E2747E635E1C}" type="slidenum">
              <a:rPr lang="en-US" smtClean="0"/>
              <a:pPr/>
              <a:t>15</a:t>
            </a:fld>
            <a:endParaRPr lang="en-US" dirty="0"/>
          </a:p>
        </p:txBody>
      </p:sp>
      <p:sp>
        <p:nvSpPr>
          <p:cNvPr id="18437" name="Rectangle 3"/>
          <p:cNvSpPr txBox="1">
            <a:spLocks noChangeArrowheads="1"/>
          </p:cNvSpPr>
          <p:nvPr/>
        </p:nvSpPr>
        <p:spPr bwMode="auto">
          <a:xfrm>
            <a:off x="180975" y="1905000"/>
            <a:ext cx="5562600" cy="37338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lIns="92075" tIns="46038" rIns="92075" bIns="46038"/>
          <a:lstStyle>
            <a:lvl1pPr marL="342900" indent="-342900" eaLnBrk="0" hangingPunct="0">
              <a:defRPr sz="1200" b="1">
                <a:solidFill>
                  <a:schemeClr val="tx1"/>
                </a:solidFill>
                <a:latin typeface="Times New Roman" pitchFamily="18" charset="0"/>
                <a:ea typeface="ＭＳ Ｐゴシック" pitchFamily="34" charset="-128"/>
              </a:defRPr>
            </a:lvl1pPr>
            <a:lvl2pPr marL="742950" indent="-285750" eaLnBrk="0" hangingPunct="0">
              <a:defRPr sz="1200" b="1">
                <a:solidFill>
                  <a:schemeClr val="tx1"/>
                </a:solidFill>
                <a:latin typeface="Times New Roman" pitchFamily="18" charset="0"/>
                <a:ea typeface="ＭＳ Ｐゴシック" pitchFamily="34" charset="-128"/>
              </a:defRPr>
            </a:lvl2pPr>
            <a:lvl3pPr marL="1143000" indent="-228600" eaLnBrk="0" hangingPunct="0">
              <a:defRPr sz="1200" b="1">
                <a:solidFill>
                  <a:schemeClr val="tx1"/>
                </a:solidFill>
                <a:latin typeface="Times New Roman" pitchFamily="18" charset="0"/>
                <a:ea typeface="ＭＳ Ｐゴシック" pitchFamily="34" charset="-128"/>
              </a:defRPr>
            </a:lvl3pPr>
            <a:lvl4pPr marL="1600200" indent="-228600" eaLnBrk="0" hangingPunct="0">
              <a:defRPr sz="1200" b="1">
                <a:solidFill>
                  <a:schemeClr val="tx1"/>
                </a:solidFill>
                <a:latin typeface="Times New Roman" pitchFamily="18" charset="0"/>
                <a:ea typeface="ＭＳ Ｐゴシック" pitchFamily="34" charset="-128"/>
              </a:defRPr>
            </a:lvl4pPr>
            <a:lvl5pPr marL="2057400" indent="-228600" eaLnBrk="0" hangingPunct="0">
              <a:defRPr sz="12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pPr>
              <a:spcBef>
                <a:spcPct val="10000"/>
              </a:spcBef>
              <a:buClr>
                <a:srgbClr val="4F81BD"/>
              </a:buClr>
              <a:buSzPct val="130000"/>
              <a:buFontTx/>
              <a:buChar char="•"/>
            </a:pPr>
            <a:r>
              <a:rPr lang="en-US" sz="2200" dirty="0">
                <a:latin typeface="Calibri" pitchFamily="34" charset="0"/>
              </a:rPr>
              <a:t>Internet application used by students and parents to complete electronic FAFSA at: </a:t>
            </a:r>
            <a:endParaRPr lang="en-US" sz="2200" dirty="0" smtClean="0">
              <a:latin typeface="Calibri" pitchFamily="34" charset="0"/>
            </a:endParaRPr>
          </a:p>
          <a:p>
            <a:pPr algn="ctr">
              <a:spcBef>
                <a:spcPct val="10000"/>
              </a:spcBef>
              <a:buClr>
                <a:srgbClr val="4F81BD"/>
              </a:buClr>
              <a:buSzPct val="130000"/>
            </a:pPr>
            <a:r>
              <a:rPr lang="en-US" sz="2200" dirty="0" smtClean="0">
                <a:solidFill>
                  <a:srgbClr val="000099"/>
                </a:solidFill>
                <a:latin typeface="Calibri" pitchFamily="34" charset="0"/>
              </a:rPr>
              <a:t>www.fafsa.ed.gov</a:t>
            </a:r>
            <a:endParaRPr lang="en-US" sz="2200" dirty="0">
              <a:solidFill>
                <a:srgbClr val="000099"/>
              </a:solidFill>
              <a:latin typeface="Calibri" pitchFamily="34" charset="0"/>
            </a:endParaRPr>
          </a:p>
          <a:p>
            <a:pPr>
              <a:spcBef>
                <a:spcPct val="25000"/>
              </a:spcBef>
              <a:buClr>
                <a:srgbClr val="4F81BD"/>
              </a:buClr>
              <a:buSzPct val="130000"/>
              <a:buFontTx/>
              <a:buChar char="•"/>
            </a:pPr>
            <a:r>
              <a:rPr lang="en-US" sz="2200" dirty="0" smtClean="0">
                <a:latin typeface="Calibri" pitchFamily="34" charset="0"/>
              </a:rPr>
              <a:t>Sophisticated online edits checks and skip logic help avoid errors</a:t>
            </a:r>
          </a:p>
          <a:p>
            <a:pPr>
              <a:spcBef>
                <a:spcPct val="25000"/>
              </a:spcBef>
              <a:buClr>
                <a:srgbClr val="4F81BD"/>
              </a:buClr>
              <a:buSzPct val="130000"/>
              <a:buFontTx/>
              <a:buChar char="•"/>
            </a:pPr>
            <a:r>
              <a:rPr lang="en-US" sz="2200" dirty="0" smtClean="0">
                <a:latin typeface="Calibri" pitchFamily="34" charset="0"/>
              </a:rPr>
              <a:t>Online </a:t>
            </a:r>
            <a:r>
              <a:rPr lang="en-US" sz="2200" dirty="0">
                <a:latin typeface="Calibri" pitchFamily="34" charset="0"/>
              </a:rPr>
              <a:t>help is available </a:t>
            </a:r>
            <a:r>
              <a:rPr lang="en-US" sz="2200" dirty="0" smtClean="0">
                <a:latin typeface="Calibri" pitchFamily="34" charset="0"/>
              </a:rPr>
              <a:t>for each question</a:t>
            </a:r>
            <a:endParaRPr lang="en-US" sz="2200" dirty="0">
              <a:latin typeface="Calibri" pitchFamily="34" charset="0"/>
            </a:endParaRPr>
          </a:p>
          <a:p>
            <a:pPr>
              <a:spcBef>
                <a:spcPct val="25000"/>
              </a:spcBef>
              <a:buClr>
                <a:srgbClr val="4F81BD"/>
              </a:buClr>
              <a:buSzPct val="130000"/>
              <a:buFontTx/>
              <a:buChar char="•"/>
            </a:pPr>
            <a:r>
              <a:rPr lang="en-US" sz="2200" dirty="0">
                <a:latin typeface="Calibri" pitchFamily="34" charset="0"/>
              </a:rPr>
              <a:t>Student and one custodial parent should get a federal </a:t>
            </a:r>
            <a:r>
              <a:rPr lang="en-US" sz="2200" dirty="0" smtClean="0">
                <a:latin typeface="Calibri" pitchFamily="34" charset="0"/>
              </a:rPr>
              <a:t>PIN to sign FAFSA </a:t>
            </a:r>
            <a:r>
              <a:rPr lang="en-US" sz="2200" dirty="0">
                <a:latin typeface="Calibri" pitchFamily="34" charset="0"/>
              </a:rPr>
              <a:t>at:</a:t>
            </a:r>
          </a:p>
          <a:p>
            <a:pPr algn="ctr">
              <a:spcBef>
                <a:spcPct val="25000"/>
              </a:spcBef>
              <a:buClr>
                <a:srgbClr val="4F81BD"/>
              </a:buClr>
              <a:buSzPct val="130000"/>
            </a:pPr>
            <a:r>
              <a:rPr lang="en-US" sz="2200" dirty="0">
                <a:solidFill>
                  <a:srgbClr val="000099"/>
                </a:solidFill>
                <a:latin typeface="Calibri" pitchFamily="34" charset="0"/>
              </a:rPr>
              <a:t>www.pin.ed.gov</a:t>
            </a:r>
          </a:p>
        </p:txBody>
      </p:sp>
      <p:pic>
        <p:nvPicPr>
          <p:cNvPr id="7" name="Picture 1" descr="S:\USA Funds University\Workshops\2012\Fall\Federal Update\Supporting documents\Updated FOTW Home Page Buttons.jpg"/>
          <p:cNvPicPr>
            <a:picLocks noChangeAspect="1" noChangeArrowheads="1"/>
          </p:cNvPicPr>
          <p:nvPr/>
        </p:nvPicPr>
        <p:blipFill>
          <a:blip r:embed="rId3" cstate="email">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62600" y="2209800"/>
            <a:ext cx="3276600" cy="3429000"/>
          </a:xfrm>
          <a:prstGeom prst="rect">
            <a:avLst/>
          </a:prstGeom>
          <a:noFill/>
          <a:ln w="19050">
            <a:solidFill>
              <a:srgbClr val="000099"/>
            </a:solidFill>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31233492"/>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Login</a:t>
            </a:r>
          </a:p>
        </p:txBody>
      </p:sp>
      <p:sp>
        <p:nvSpPr>
          <p:cNvPr id="8" name="Slide Number Placeholder 7"/>
          <p:cNvSpPr>
            <a:spLocks noGrp="1"/>
          </p:cNvSpPr>
          <p:nvPr>
            <p:ph type="sldNum" sz="quarter" idx="12"/>
          </p:nvPr>
        </p:nvSpPr>
        <p:spPr/>
        <p:txBody>
          <a:bodyPr/>
          <a:lstStyle/>
          <a:p>
            <a:fld id="{F5C9AA37-2014-48AA-870F-E2747E635E1C}" type="slidenum">
              <a:rPr lang="en-US" smtClean="0"/>
              <a:pPr/>
              <a:t>16</a:t>
            </a:fld>
            <a:endParaRPr lang="en-US" dirty="0"/>
          </a:p>
        </p:txBody>
      </p:sp>
      <p:sp>
        <p:nvSpPr>
          <p:cNvPr id="25603" name="Text Placeholder 12"/>
          <p:cNvSpPr>
            <a:spLocks noGrp="1"/>
          </p:cNvSpPr>
          <p:nvPr>
            <p:ph type="body" sz="half" idx="4294967295"/>
          </p:nvPr>
        </p:nvSpPr>
        <p:spPr>
          <a:xfrm>
            <a:off x="973138" y="4648200"/>
            <a:ext cx="8170862" cy="1420813"/>
          </a:xfrm>
          <a:noFill/>
        </p:spPr>
        <p:txBody>
          <a:bodyPr>
            <a:normAutofit/>
          </a:bodyPr>
          <a:lstStyle/>
          <a:p>
            <a:r>
              <a:rPr lang="en-US" b="1" dirty="0" smtClean="0">
                <a:latin typeface="Calibri" pitchFamily="34" charset="0"/>
                <a:ea typeface="ＭＳ Ｐゴシック" pitchFamily="34" charset="-128"/>
              </a:rPr>
              <a:t>The FOTW will ask for the student’s first and last names</a:t>
            </a:r>
          </a:p>
          <a:p>
            <a:r>
              <a:rPr lang="en-US" b="1" dirty="0" smtClean="0">
                <a:latin typeface="Calibri" pitchFamily="34" charset="0"/>
                <a:ea typeface="ＭＳ Ｐゴシック" pitchFamily="34" charset="-128"/>
              </a:rPr>
              <a:t>Make sure to report the student’s name exactly as it appears on the student’s Social Security card</a:t>
            </a:r>
          </a:p>
        </p:txBody>
      </p:sp>
      <p:sp>
        <p:nvSpPr>
          <p:cNvPr id="25605" name="Text Box 3"/>
          <p:cNvSpPr txBox="1">
            <a:spLocks noChangeArrowheads="1"/>
          </p:cNvSpPr>
          <p:nvPr/>
        </p:nvSpPr>
        <p:spPr bwMode="auto">
          <a:xfrm>
            <a:off x="3616325" y="6310313"/>
            <a:ext cx="838200" cy="366712"/>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12700" cap="sq">
                <a:solidFill>
                  <a:srgbClr val="000000"/>
                </a:solidFill>
                <a:miter lim="800000"/>
                <a:headEnd type="none" w="sm" len="sm"/>
                <a:tailEnd type="none" w="sm" len="sm"/>
              </a14:hiddenLine>
            </a:ext>
          </a:extLst>
        </p:spPr>
        <p:txBody>
          <a:bodyPr>
            <a:spAutoFit/>
          </a:bodyPr>
          <a:lstStyle>
            <a:lvl1pPr eaLnBrk="0" hangingPunct="0">
              <a:defRPr sz="1200" b="1">
                <a:solidFill>
                  <a:schemeClr val="tx1"/>
                </a:solidFill>
                <a:latin typeface="Times New Roman" pitchFamily="18" charset="0"/>
                <a:ea typeface="ＭＳ Ｐゴシック" pitchFamily="34" charset="-128"/>
              </a:defRPr>
            </a:lvl1pPr>
            <a:lvl2pPr marL="742950" indent="-285750" eaLnBrk="0" hangingPunct="0">
              <a:defRPr sz="1200" b="1">
                <a:solidFill>
                  <a:schemeClr val="tx1"/>
                </a:solidFill>
                <a:latin typeface="Times New Roman" pitchFamily="18" charset="0"/>
                <a:ea typeface="ＭＳ Ｐゴシック" pitchFamily="34" charset="-128"/>
              </a:defRPr>
            </a:lvl2pPr>
            <a:lvl3pPr marL="1143000" indent="-228600" eaLnBrk="0" hangingPunct="0">
              <a:defRPr sz="1200" b="1">
                <a:solidFill>
                  <a:schemeClr val="tx1"/>
                </a:solidFill>
                <a:latin typeface="Times New Roman" pitchFamily="18" charset="0"/>
                <a:ea typeface="ＭＳ Ｐゴシック" pitchFamily="34" charset="-128"/>
              </a:defRPr>
            </a:lvl3pPr>
            <a:lvl4pPr marL="1600200" indent="-228600" eaLnBrk="0" hangingPunct="0">
              <a:defRPr sz="1200" b="1">
                <a:solidFill>
                  <a:schemeClr val="tx1"/>
                </a:solidFill>
                <a:latin typeface="Times New Roman" pitchFamily="18" charset="0"/>
                <a:ea typeface="ＭＳ Ｐゴシック" pitchFamily="34" charset="-128"/>
              </a:defRPr>
            </a:lvl4pPr>
            <a:lvl5pPr marL="2057400" indent="-228600" eaLnBrk="0" hangingPunct="0">
              <a:defRPr sz="12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pPr algn="ctr" eaLnBrk="1" hangingPunct="1"/>
            <a:endParaRPr lang="en-US" sz="1800" b="0" dirty="0">
              <a:latin typeface="Arial" charset="0"/>
            </a:endParaRPr>
          </a:p>
        </p:txBody>
      </p:sp>
      <p:sp>
        <p:nvSpPr>
          <p:cNvPr id="25606" name="Rectangle 4"/>
          <p:cNvSpPr>
            <a:spLocks noChangeArrowheads="1"/>
          </p:cNvSpPr>
          <p:nvPr/>
        </p:nvSpPr>
        <p:spPr bwMode="auto">
          <a:xfrm>
            <a:off x="5756275" y="933450"/>
            <a:ext cx="1031875" cy="301625"/>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wrap="none" anchor="ctr"/>
          <a:lstStyle/>
          <a:p>
            <a:r>
              <a:rPr lang="en-US" sz="1400" dirty="0">
                <a:latin typeface="Comic Sans MS" pitchFamily="66" charset="0"/>
              </a:rPr>
              <a:t> </a:t>
            </a:r>
            <a:endParaRPr lang="en-US" sz="1400" dirty="0">
              <a:solidFill>
                <a:srgbClr val="CC0000"/>
              </a:solidFill>
              <a:latin typeface="Comic Sans MS" pitchFamily="66" charset="0"/>
            </a:endParaRPr>
          </a:p>
        </p:txBody>
      </p:sp>
      <p:pic>
        <p:nvPicPr>
          <p:cNvPr id="11" name="Picture 2"/>
          <p:cNvPicPr>
            <a:picLocks noChangeAspect="1" noChangeArrowheads="1"/>
          </p:cNvPicPr>
          <p:nvPr/>
        </p:nvPicPr>
        <p:blipFill>
          <a:blip r:embed="rId3"/>
          <a:srcRect l="29318" t="41258" r="39230" b="50233"/>
          <a:stretch>
            <a:fillRect/>
          </a:stretch>
        </p:blipFill>
        <p:spPr bwMode="auto">
          <a:xfrm>
            <a:off x="463550" y="2047875"/>
            <a:ext cx="8161338" cy="1914525"/>
          </a:xfrm>
          <a:prstGeom prst="rect">
            <a:avLst/>
          </a:prstGeom>
          <a:noFill/>
          <a:ln w="28575">
            <a:solidFill>
              <a:srgbClr val="DDDDFF"/>
            </a:solidFill>
            <a:miter lim="800000"/>
            <a:headEnd/>
            <a:tailEn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35194004"/>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a Password</a:t>
            </a:r>
            <a:endParaRPr lang="en-US" dirty="0"/>
          </a:p>
        </p:txBody>
      </p:sp>
      <p:sp>
        <p:nvSpPr>
          <p:cNvPr id="2" name="Slide Number Placeholder 1"/>
          <p:cNvSpPr>
            <a:spLocks noGrp="1"/>
          </p:cNvSpPr>
          <p:nvPr>
            <p:ph type="sldNum" sz="quarter" idx="12"/>
          </p:nvPr>
        </p:nvSpPr>
        <p:spPr/>
        <p:txBody>
          <a:bodyPr/>
          <a:lstStyle/>
          <a:p>
            <a:fld id="{6D88D7DD-9B19-7A49-BB06-36BA9927445F}" type="slidenum">
              <a:rPr lang="en-US"/>
              <a:pPr/>
              <a:t>17</a:t>
            </a:fld>
            <a:endParaRPr lang="en-US" dirty="0"/>
          </a:p>
        </p:txBody>
      </p:sp>
      <p:grpSp>
        <p:nvGrpSpPr>
          <p:cNvPr id="8" name="Group 7"/>
          <p:cNvGrpSpPr/>
          <p:nvPr/>
        </p:nvGrpSpPr>
        <p:grpSpPr>
          <a:xfrm>
            <a:off x="497923" y="1495720"/>
            <a:ext cx="8265077" cy="4371680"/>
            <a:chOff x="497923" y="1495720"/>
            <a:chExt cx="8265077" cy="4371680"/>
          </a:xfrm>
        </p:grpSpPr>
        <p:sp>
          <p:nvSpPr>
            <p:cNvPr id="5" name="TextBox 4"/>
            <p:cNvSpPr txBox="1"/>
            <p:nvPr/>
          </p:nvSpPr>
          <p:spPr>
            <a:xfrm>
              <a:off x="5446051" y="2734604"/>
              <a:ext cx="954749" cy="400110"/>
            </a:xfrm>
            <a:prstGeom prst="rect">
              <a:avLst/>
            </a:prstGeom>
            <a:noFill/>
            <a:ln w="19050">
              <a:solidFill>
                <a:schemeClr val="tx1"/>
              </a:solidFill>
            </a:ln>
          </p:spPr>
          <p:txBody>
            <a:bodyPr wrap="none" lIns="45720" tIns="45720" rIns="45720" bIns="45720" rtlCol="0" anchor="ctr" anchorCtr="0">
              <a:spAutoFit/>
            </a:bodyPr>
            <a:lstStyle/>
            <a:p>
              <a:pPr>
                <a:lnSpc>
                  <a:spcPts val="800"/>
                </a:lnSpc>
              </a:pPr>
              <a:r>
                <a:rPr lang="en-US" sz="700" b="1" dirty="0" smtClean="0">
                  <a:latin typeface="Arial" pitchFamily="34" charset="0"/>
                  <a:ea typeface="Verdana" pitchFamily="34" charset="0"/>
                  <a:cs typeface="Arial" pitchFamily="34" charset="0"/>
                </a:rPr>
                <a:t>Form Approved</a:t>
              </a:r>
            </a:p>
            <a:p>
              <a:pPr>
                <a:lnSpc>
                  <a:spcPts val="800"/>
                </a:lnSpc>
              </a:pPr>
              <a:r>
                <a:rPr lang="en-US" sz="700" b="1" dirty="0" smtClean="0">
                  <a:latin typeface="Arial" pitchFamily="34" charset="0"/>
                  <a:ea typeface="Verdana" pitchFamily="34" charset="0"/>
                  <a:cs typeface="Arial" pitchFamily="34" charset="0"/>
                </a:rPr>
                <a:t>OMB No. 1845-0001</a:t>
              </a:r>
            </a:p>
            <a:p>
              <a:pPr>
                <a:lnSpc>
                  <a:spcPts val="800"/>
                </a:lnSpc>
              </a:pPr>
              <a:r>
                <a:rPr lang="en-US" sz="700" b="1" dirty="0" smtClean="0">
                  <a:latin typeface="Arial" pitchFamily="34" charset="0"/>
                  <a:ea typeface="Verdana" pitchFamily="34" charset="0"/>
                  <a:cs typeface="Arial" pitchFamily="34" charset="0"/>
                </a:rPr>
                <a:t>App Exp. 12/31/2016</a:t>
              </a:r>
            </a:p>
          </p:txBody>
        </p:sp>
        <p:grpSp>
          <p:nvGrpSpPr>
            <p:cNvPr id="7" name="Group 6"/>
            <p:cNvGrpSpPr/>
            <p:nvPr/>
          </p:nvGrpSpPr>
          <p:grpSpPr>
            <a:xfrm>
              <a:off x="497923" y="1495720"/>
              <a:ext cx="8265077" cy="4371680"/>
              <a:chOff x="497923" y="1495720"/>
              <a:chExt cx="8265077" cy="4371680"/>
            </a:xfrm>
          </p:grpSpPr>
          <p:pic>
            <p:nvPicPr>
              <p:cNvPr id="15362" name="Picture 2"/>
              <p:cNvPicPr>
                <a:picLocks noChangeAspect="1" noChangeArrowheads="1"/>
              </p:cNvPicPr>
              <p:nvPr/>
            </p:nvPicPr>
            <p:blipFill rotWithShape="1">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p:blipFill>
            <p:spPr bwMode="auto">
              <a:xfrm>
                <a:off x="497923" y="1495720"/>
                <a:ext cx="8265077" cy="4371680"/>
              </a:xfrm>
              <a:prstGeom prst="rect">
                <a:avLst/>
              </a:prstGeom>
              <a:noFill/>
              <a:ln w="38100">
                <a:solidFill>
                  <a:srgbClr val="DDDDFF"/>
                </a:solidFill>
                <a:miter lim="800000"/>
                <a:headEnd/>
                <a:tailEnd/>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Lst>
            </p:spPr>
          </p:pic>
          <p:sp>
            <p:nvSpPr>
              <p:cNvPr id="6" name="TextBox 5"/>
              <p:cNvSpPr txBox="1"/>
              <p:nvPr/>
            </p:nvSpPr>
            <p:spPr>
              <a:xfrm>
                <a:off x="1219200" y="2182684"/>
                <a:ext cx="2484783" cy="307777"/>
              </a:xfrm>
              <a:prstGeom prst="rect">
                <a:avLst/>
              </a:prstGeom>
              <a:solidFill>
                <a:srgbClr val="006699"/>
              </a:solidFill>
            </p:spPr>
            <p:txBody>
              <a:bodyPr wrap="none" lIns="45720" tIns="45720" rIns="45720" bIns="45720" rtlCol="0" anchor="ctr" anchorCtr="0">
                <a:spAutoFit/>
              </a:bodyPr>
              <a:lstStyle/>
              <a:p>
                <a:r>
                  <a:rPr lang="en-US" sz="1400" b="1" dirty="0" smtClean="0">
                    <a:solidFill>
                      <a:schemeClr val="bg1"/>
                    </a:solidFill>
                    <a:latin typeface="Arial" pitchFamily="34" charset="0"/>
                    <a:cs typeface="Arial" pitchFamily="34" charset="0"/>
                  </a:rPr>
                  <a:t>Start Your 2015-2016 FAFSA</a:t>
                </a:r>
              </a:p>
            </p:txBody>
          </p:sp>
        </p:grpSp>
      </p:grpSp>
      <p:sp>
        <p:nvSpPr>
          <p:cNvPr id="9" name="TextBox 8"/>
          <p:cNvSpPr txBox="1"/>
          <p:nvPr/>
        </p:nvSpPr>
        <p:spPr>
          <a:xfrm>
            <a:off x="5445456" y="2773234"/>
            <a:ext cx="954749" cy="415498"/>
          </a:xfrm>
          <a:prstGeom prst="rect">
            <a:avLst/>
          </a:prstGeom>
          <a:solidFill>
            <a:schemeClr val="bg1"/>
          </a:solidFill>
          <a:ln w="12700">
            <a:solidFill>
              <a:schemeClr val="tx1"/>
            </a:solidFill>
          </a:ln>
        </p:spPr>
        <p:txBody>
          <a:bodyPr wrap="none" lIns="45720" tIns="45720" rIns="45720" bIns="45720" rtlCol="0" anchor="ctr" anchorCtr="0">
            <a:spAutoFit/>
          </a:bodyPr>
          <a:lstStyle/>
          <a:p>
            <a:r>
              <a:rPr lang="en-US" sz="700" b="1" dirty="0" smtClean="0">
                <a:latin typeface="Arial" pitchFamily="34" charset="0"/>
                <a:cs typeface="Arial" pitchFamily="34" charset="0"/>
              </a:rPr>
              <a:t>Form Approved</a:t>
            </a:r>
          </a:p>
          <a:p>
            <a:r>
              <a:rPr lang="en-US" sz="700" b="1" dirty="0" smtClean="0">
                <a:latin typeface="Arial" pitchFamily="34" charset="0"/>
                <a:cs typeface="Arial" pitchFamily="34" charset="0"/>
              </a:rPr>
              <a:t>OMB No. 1845-0001</a:t>
            </a:r>
          </a:p>
          <a:p>
            <a:r>
              <a:rPr lang="en-US" sz="700" b="1" dirty="0" smtClean="0">
                <a:latin typeface="Arial" pitchFamily="34" charset="0"/>
                <a:cs typeface="Arial" pitchFamily="34" charset="0"/>
              </a:rPr>
              <a:t>App Exp. 12/31/2016</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3475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 name="Title 45"/>
          <p:cNvSpPr>
            <a:spLocks noGrp="1"/>
          </p:cNvSpPr>
          <p:nvPr>
            <p:ph type="title"/>
          </p:nvPr>
        </p:nvSpPr>
        <p:spPr>
          <a:xfrm>
            <a:off x="112713" y="-88900"/>
            <a:ext cx="8970962" cy="1104900"/>
          </a:xfrm>
        </p:spPr>
        <p:txBody>
          <a:bodyPr/>
          <a:lstStyle/>
          <a:p>
            <a:pPr>
              <a:defRPr/>
            </a:pPr>
            <a:r>
              <a:rPr lang="en-US" sz="2400" smtClean="0">
                <a:effectLst>
                  <a:outerShdw blurRad="38100" dist="38100" dir="2700000" algn="tl">
                    <a:srgbClr val="C0C0C0"/>
                  </a:outerShdw>
                </a:effectLst>
                <a:ea typeface="ＭＳ Ｐゴシック" pitchFamily="34" charset="-128"/>
                <a:cs typeface="+mj-cs"/>
              </a:rPr>
              <a:t>Section 3 - Determination of Student Dependency Status</a:t>
            </a:r>
            <a:br>
              <a:rPr lang="en-US" sz="2400" smtClean="0">
                <a:effectLst>
                  <a:outerShdw blurRad="38100" dist="38100" dir="2700000" algn="tl">
                    <a:srgbClr val="C0C0C0"/>
                  </a:outerShdw>
                </a:effectLst>
                <a:ea typeface="ＭＳ Ｐゴシック" pitchFamily="34" charset="-128"/>
                <a:cs typeface="+mj-cs"/>
              </a:rPr>
            </a:br>
            <a:endParaRPr lang="en-US" sz="2400" smtClean="0">
              <a:effectLst>
                <a:outerShdw blurRad="38100" dist="38100" dir="2700000" algn="tl">
                  <a:srgbClr val="C0C0C0"/>
                </a:outerShdw>
              </a:effectLst>
              <a:ea typeface="ＭＳ Ｐゴシック" pitchFamily="34" charset="-128"/>
              <a:cs typeface="+mj-cs"/>
            </a:endParaRPr>
          </a:p>
        </p:txBody>
      </p:sp>
      <p:sp>
        <p:nvSpPr>
          <p:cNvPr id="65539" name="Slide Number Placeholder 47"/>
          <p:cNvSpPr>
            <a:spLocks noGrp="1"/>
          </p:cNvSpPr>
          <p:nvPr>
            <p:ph type="sldNum" sz="quarter" idx="12"/>
          </p:nvPr>
        </p:nvSpPr>
        <p:spPr>
          <a:noFill/>
        </p:spPr>
        <p:txBody>
          <a:bodyPr/>
          <a:lstStyle/>
          <a:p>
            <a:fld id="{F1CE13E9-B98C-5E43-985B-DD6686C497F1}" type="slidenum">
              <a:rPr lang="en-US"/>
              <a:pPr/>
              <a:t>18</a:t>
            </a:fld>
            <a:endParaRPr lang="en-US"/>
          </a:p>
        </p:txBody>
      </p:sp>
      <p:pic>
        <p:nvPicPr>
          <p:cNvPr id="5" name="Picture 2"/>
          <p:cNvPicPr>
            <a:picLocks noChangeAspect="1" noChangeArrowheads="1"/>
          </p:cNvPicPr>
          <p:nvPr/>
        </p:nvPicPr>
        <p:blipFill>
          <a:blip r:embed="rId3"/>
          <a:srcRect t="13013" r="11447" b="4150"/>
          <a:stretch>
            <a:fillRect/>
          </a:stretch>
        </p:blipFill>
        <p:spPr bwMode="auto">
          <a:xfrm>
            <a:off x="0" y="762000"/>
            <a:ext cx="8686800" cy="5219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normAutofit fontScale="90000"/>
          </a:bodyPr>
          <a:lstStyle/>
          <a:p>
            <a:r>
              <a:rPr lang="en-US" dirty="0" smtClean="0"/>
              <a:t>Section 4</a:t>
            </a:r>
            <a:br>
              <a:rPr lang="en-US" dirty="0" smtClean="0"/>
            </a:br>
            <a:r>
              <a:rPr lang="en-US" dirty="0" smtClean="0"/>
              <a:t>Parent Demographics</a:t>
            </a:r>
          </a:p>
        </p:txBody>
      </p:sp>
      <p:sp>
        <p:nvSpPr>
          <p:cNvPr id="6" name="Slide Number Placeholder 5"/>
          <p:cNvSpPr>
            <a:spLocks noGrp="1"/>
          </p:cNvSpPr>
          <p:nvPr>
            <p:ph type="sldNum" sz="quarter" idx="12"/>
          </p:nvPr>
        </p:nvSpPr>
        <p:spPr/>
        <p:txBody>
          <a:bodyPr/>
          <a:lstStyle/>
          <a:p>
            <a:fld id="{F5C9AA37-2014-48AA-870F-E2747E635E1C}" type="slidenum">
              <a:rPr lang="en-US" smtClean="0"/>
              <a:pPr/>
              <a:t>19</a:t>
            </a:fld>
            <a:endParaRPr lang="en-US" dirty="0"/>
          </a:p>
        </p:txBody>
      </p:sp>
      <p:sp>
        <p:nvSpPr>
          <p:cNvPr id="51204" name="Rectangle 3"/>
          <p:cNvSpPr>
            <a:spLocks noGrp="1" noChangeArrowheads="1"/>
          </p:cNvSpPr>
          <p:nvPr>
            <p:ph type="body" idx="4294967295"/>
          </p:nvPr>
        </p:nvSpPr>
        <p:spPr>
          <a:xfrm>
            <a:off x="3905250" y="1628775"/>
            <a:ext cx="5238750" cy="4286250"/>
          </a:xfrm>
        </p:spPr>
        <p:txBody>
          <a:bodyPr>
            <a:normAutofit fontScale="92500" lnSpcReduction="20000"/>
          </a:bodyPr>
          <a:lstStyle/>
          <a:p>
            <a:pPr>
              <a:spcBef>
                <a:spcPts val="600"/>
              </a:spcBef>
              <a:buFontTx/>
              <a:buNone/>
            </a:pPr>
            <a:r>
              <a:rPr lang="en-US" sz="2600" b="1" dirty="0" smtClean="0">
                <a:latin typeface="Calibri" pitchFamily="34" charset="0"/>
                <a:ea typeface="ＭＳ Ｐゴシック" pitchFamily="34" charset="-128"/>
                <a:cs typeface="Arial" pitchFamily="34" charset="0"/>
              </a:rPr>
              <a:t>	</a:t>
            </a:r>
            <a:r>
              <a:rPr lang="en-US" b="1" dirty="0">
                <a:latin typeface="Calibri" pitchFamily="34" charset="0"/>
                <a:ea typeface="ＭＳ Ｐゴシック" pitchFamily="34" charset="-128"/>
                <a:cs typeface="Arial" pitchFamily="34" charset="0"/>
              </a:rPr>
              <a:t>Who is considered a parent?</a:t>
            </a:r>
          </a:p>
          <a:p>
            <a:pPr marL="685800" lvl="1" indent="-336550">
              <a:spcBef>
                <a:spcPts val="600"/>
              </a:spcBef>
              <a:buClr>
                <a:srgbClr val="4F81BD"/>
              </a:buClr>
            </a:pPr>
            <a:r>
              <a:rPr lang="en-US" b="1" dirty="0">
                <a:latin typeface="Calibri" pitchFamily="34" charset="0"/>
                <a:ea typeface="ＭＳ Ｐゴシック" pitchFamily="34" charset="-128"/>
                <a:cs typeface="Arial" pitchFamily="34" charset="0"/>
              </a:rPr>
              <a:t>Biological or adoptive parent(s)</a:t>
            </a:r>
          </a:p>
          <a:p>
            <a:pPr marL="960120" lvl="2" indent="-336550">
              <a:spcBef>
                <a:spcPts val="600"/>
              </a:spcBef>
              <a:buClr>
                <a:srgbClr val="4F81BD"/>
              </a:buClr>
            </a:pPr>
            <a:r>
              <a:rPr lang="en-US" b="1" dirty="0">
                <a:latin typeface="Calibri" pitchFamily="34" charset="0"/>
                <a:ea typeface="ＭＳ Ｐゴシック" pitchFamily="34" charset="-128"/>
                <a:cs typeface="Arial" pitchFamily="34" charset="0"/>
              </a:rPr>
              <a:t>Including same-sex parents</a:t>
            </a:r>
          </a:p>
          <a:p>
            <a:pPr marL="960120" lvl="2" indent="-336550">
              <a:spcBef>
                <a:spcPts val="600"/>
              </a:spcBef>
              <a:buClr>
                <a:srgbClr val="4F81BD"/>
              </a:buClr>
            </a:pPr>
            <a:r>
              <a:rPr lang="en-US" b="1" dirty="0">
                <a:latin typeface="Calibri" pitchFamily="34" charset="0"/>
                <a:ea typeface="ＭＳ Ｐゴシック" pitchFamily="34" charset="-128"/>
                <a:cs typeface="Arial" pitchFamily="34" charset="0"/>
              </a:rPr>
              <a:t>Including unmarried parents living together</a:t>
            </a:r>
          </a:p>
          <a:p>
            <a:pPr marL="685800" lvl="1" indent="-336550">
              <a:spcBef>
                <a:spcPts val="600"/>
              </a:spcBef>
              <a:buClr>
                <a:srgbClr val="4F81BD"/>
              </a:buClr>
            </a:pPr>
            <a:r>
              <a:rPr lang="en-US" b="1" dirty="0">
                <a:latin typeface="Calibri" pitchFamily="34" charset="0"/>
                <a:ea typeface="ＭＳ Ｐゴシック" pitchFamily="34" charset="-128"/>
                <a:cs typeface="Arial" pitchFamily="34" charset="0"/>
              </a:rPr>
              <a:t>In case of divorced or separated parents who don’t live together, provide information about the parent the student lived with more in the last 12 months</a:t>
            </a:r>
          </a:p>
          <a:p>
            <a:pPr marL="685800" lvl="1" indent="-336550">
              <a:spcBef>
                <a:spcPts val="600"/>
              </a:spcBef>
              <a:buClr>
                <a:srgbClr val="4F81BD"/>
              </a:buClr>
            </a:pPr>
            <a:r>
              <a:rPr lang="en-US" b="1" dirty="0">
                <a:latin typeface="Calibri" pitchFamily="34" charset="0"/>
                <a:ea typeface="ＭＳ Ｐゴシック" pitchFamily="34" charset="-128"/>
                <a:cs typeface="Arial" pitchFamily="34" charset="0"/>
              </a:rPr>
              <a:t>Stepparent (regardless of any prenuptial agreements), if currently married to the student’s custodial parent</a:t>
            </a:r>
          </a:p>
          <a:p>
            <a:pPr>
              <a:spcBef>
                <a:spcPts val="600"/>
              </a:spcBef>
              <a:buFontTx/>
              <a:buNone/>
            </a:pPr>
            <a:endParaRPr lang="en-US" sz="2400" b="1" dirty="0" smtClean="0">
              <a:latin typeface="Calibri" pitchFamily="34" charset="0"/>
              <a:ea typeface="ＭＳ Ｐゴシック" pitchFamily="34" charset="-128"/>
              <a:cs typeface="Arial" pitchFamily="34" charset="0"/>
            </a:endParaRPr>
          </a:p>
        </p:txBody>
      </p:sp>
      <p:pic>
        <p:nvPicPr>
          <p:cNvPr id="11" name="Picture 5" descr="MPj04002420000[1]"/>
          <p:cNvPicPr>
            <a:picLocks noChangeAspect="1" noChangeArrowheads="1"/>
          </p:cNvPicPr>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39713" y="1916113"/>
            <a:ext cx="3607524" cy="2884487"/>
          </a:xfrm>
          <a:prstGeom prst="rect">
            <a:avLst/>
          </a:prstGeom>
          <a:noFill/>
          <a:ln w="9525">
            <a:noFill/>
            <a:miter lim="800000"/>
            <a:headEnd/>
            <a:tailEnd/>
          </a:ln>
          <a:effectLst>
            <a:outerShdw dist="139700" dir="2700000" algn="tl" rotWithShape="0">
              <a:srgbClr val="333333">
                <a:alpha val="64998"/>
              </a:srgbClr>
            </a:out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757850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Content Placeholder 1"/>
          <p:cNvSpPr>
            <a:spLocks noGrp="1"/>
          </p:cNvSpPr>
          <p:nvPr>
            <p:ph sz="quarter" idx="1"/>
          </p:nvPr>
        </p:nvSpPr>
        <p:spPr>
          <a:xfrm>
            <a:off x="228600" y="1524000"/>
            <a:ext cx="4876800" cy="4572000"/>
          </a:xfrm>
        </p:spPr>
        <p:txBody>
          <a:bodyPr/>
          <a:lstStyle/>
          <a:p>
            <a:pPr>
              <a:spcBef>
                <a:spcPct val="50000"/>
              </a:spcBef>
            </a:pPr>
            <a:r>
              <a:rPr lang="en-US" sz="1800" dirty="0" smtClean="0"/>
              <a:t>4 scholarships for East Bay Region</a:t>
            </a:r>
          </a:p>
          <a:p>
            <a:pPr>
              <a:spcBef>
                <a:spcPct val="50000"/>
              </a:spcBef>
            </a:pPr>
            <a:r>
              <a:rPr lang="en-US" sz="1800" dirty="0" smtClean="0"/>
              <a:t>Students must complete and turn in the Student Evaluation BEFORE you leave!</a:t>
            </a:r>
          </a:p>
          <a:p>
            <a:pPr>
              <a:spcBef>
                <a:spcPct val="50000"/>
              </a:spcBef>
            </a:pPr>
            <a:r>
              <a:rPr lang="en-US" sz="1800" dirty="0" smtClean="0"/>
              <a:t> CFC workshops should be using online program</a:t>
            </a:r>
          </a:p>
          <a:p>
            <a:pPr>
              <a:spcBef>
                <a:spcPct val="50000"/>
              </a:spcBef>
            </a:pPr>
            <a:r>
              <a:rPr lang="en-US" sz="1800" dirty="0" smtClean="0"/>
              <a:t>If paper submitted, students should write Clearly!</a:t>
            </a:r>
          </a:p>
          <a:p>
            <a:pPr>
              <a:spcBef>
                <a:spcPct val="50000"/>
              </a:spcBef>
            </a:pPr>
            <a:r>
              <a:rPr lang="en-US" sz="1800" dirty="0" smtClean="0"/>
              <a:t> Must submit your FAFSA/DREAM Act and </a:t>
            </a:r>
            <a:br>
              <a:rPr lang="en-US" sz="1800" dirty="0" smtClean="0"/>
            </a:br>
            <a:r>
              <a:rPr lang="en-US" sz="1800" dirty="0" smtClean="0"/>
              <a:t>  Cal Grant GPA by March 2</a:t>
            </a:r>
            <a:r>
              <a:rPr lang="en-US" sz="1800" baseline="30000" dirty="0" smtClean="0"/>
              <a:t>nd</a:t>
            </a:r>
            <a:endParaRPr lang="en-US" sz="1800" dirty="0" smtClean="0"/>
          </a:p>
          <a:p>
            <a:pPr>
              <a:spcBef>
                <a:spcPct val="50000"/>
              </a:spcBef>
            </a:pPr>
            <a:r>
              <a:rPr lang="en-US" sz="1800" dirty="0" smtClean="0"/>
              <a:t>Winner will be chosen after March 2nd and announced by your counselor or by a letter mailed to the address provided.</a:t>
            </a:r>
          </a:p>
          <a:p>
            <a:pPr>
              <a:spcBef>
                <a:spcPct val="50000"/>
              </a:spcBef>
            </a:pPr>
            <a:r>
              <a:rPr lang="en-US" sz="1800" dirty="0" smtClean="0"/>
              <a:t>Scholarship will be sent to the college.</a:t>
            </a:r>
          </a:p>
          <a:p>
            <a:pPr>
              <a:spcBef>
                <a:spcPct val="50000"/>
              </a:spcBef>
              <a:buNone/>
            </a:pPr>
            <a:endParaRPr lang="en-US" sz="1800" baseline="30000" dirty="0" smtClean="0"/>
          </a:p>
          <a:p>
            <a:pPr>
              <a:spcBef>
                <a:spcPct val="50000"/>
              </a:spcBef>
              <a:buNone/>
            </a:pPr>
            <a:endParaRPr lang="en-US" sz="1800" baseline="30000" dirty="0" smtClean="0"/>
          </a:p>
          <a:p>
            <a:endParaRPr lang="en-US" dirty="0" smtClean="0"/>
          </a:p>
        </p:txBody>
      </p:sp>
      <p:sp>
        <p:nvSpPr>
          <p:cNvPr id="3" name="Title 2"/>
          <p:cNvSpPr>
            <a:spLocks noGrp="1"/>
          </p:cNvSpPr>
          <p:nvPr>
            <p:ph type="title"/>
          </p:nvPr>
        </p:nvSpPr>
        <p:spPr>
          <a:xfrm>
            <a:off x="381000" y="304800"/>
            <a:ext cx="8305800" cy="990600"/>
          </a:xfrm>
        </p:spPr>
        <p:txBody>
          <a:bodyPr>
            <a:noAutofit/>
          </a:bodyPr>
          <a:lstStyle/>
          <a:p>
            <a:pPr>
              <a:defRPr/>
            </a:pPr>
            <a:r>
              <a:rPr lang="en-US" sz="3200" dirty="0" smtClean="0"/>
              <a:t>Cash for College $2,000 Scholarship</a:t>
            </a:r>
            <a:br>
              <a:rPr lang="en-US" sz="3200" dirty="0" smtClean="0"/>
            </a:br>
            <a:r>
              <a:rPr lang="en-US" sz="3200" dirty="0" smtClean="0"/>
              <a:t>Evaluation</a:t>
            </a:r>
            <a:endParaRPr lang="en-US" sz="3200" dirty="0"/>
          </a:p>
        </p:txBody>
      </p:sp>
      <p:sp>
        <p:nvSpPr>
          <p:cNvPr id="18436" name="Slide Number Placeholder 3"/>
          <p:cNvSpPr>
            <a:spLocks noGrp="1"/>
          </p:cNvSpPr>
          <p:nvPr>
            <p:ph type="sldNum" sz="quarter" idx="12"/>
          </p:nvPr>
        </p:nvSpPr>
        <p:spPr>
          <a:noFill/>
        </p:spPr>
        <p:txBody>
          <a:bodyPr/>
          <a:lstStyle/>
          <a:p>
            <a:fld id="{32F30DD5-76C8-7D4B-AD3D-AD8843F8CFFD}" type="slidenum">
              <a:rPr lang="en-US" smtClean="0"/>
              <a:pPr/>
              <a:t>2</a:t>
            </a:fld>
            <a:endParaRPr lang="en-US" smtClean="0"/>
          </a:p>
        </p:txBody>
      </p:sp>
      <p:pic>
        <p:nvPicPr>
          <p:cNvPr id="9" name="Picture 8" descr="2014-2015_Cash_for_College_Exit_Survey.jpg"/>
          <p:cNvPicPr>
            <a:picLocks noChangeAspect="1"/>
          </p:cNvPicPr>
          <p:nvPr/>
        </p:nvPicPr>
        <p:blipFill>
          <a:blip r:embed="rId2"/>
          <a:stretch>
            <a:fillRect/>
          </a:stretch>
        </p:blipFill>
        <p:spPr>
          <a:xfrm>
            <a:off x="4978400" y="863600"/>
            <a:ext cx="3797300" cy="5334000"/>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6" descr="MPj04096400000[1]"/>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867400" y="1981200"/>
            <a:ext cx="3023747" cy="2819400"/>
          </a:xfrm>
          <a:prstGeom prst="rect">
            <a:avLst/>
          </a:prstGeom>
          <a:noFill/>
          <a:ln w="9525">
            <a:noFill/>
            <a:miter lim="800000"/>
            <a:headEnd/>
            <a:tailEnd/>
          </a:ln>
          <a:effectLst>
            <a:outerShdw dist="139700" dir="2700000" algn="tl" rotWithShape="0">
              <a:srgbClr val="333333">
                <a:alpha val="64998"/>
              </a:srgbClr>
            </a:outerShdw>
          </a:effectLst>
        </p:spPr>
      </p:pic>
      <p:sp>
        <p:nvSpPr>
          <p:cNvPr id="47108" name="Rectangle 2"/>
          <p:cNvSpPr>
            <a:spLocks noGrp="1" noChangeArrowheads="1"/>
          </p:cNvSpPr>
          <p:nvPr>
            <p:ph type="title"/>
          </p:nvPr>
        </p:nvSpPr>
        <p:spPr/>
        <p:txBody>
          <a:bodyPr>
            <a:normAutofit fontScale="90000"/>
          </a:bodyPr>
          <a:lstStyle/>
          <a:p>
            <a:r>
              <a:rPr lang="en-US" dirty="0" smtClean="0"/>
              <a:t>Section 4</a:t>
            </a:r>
            <a:br>
              <a:rPr lang="en-US" dirty="0" smtClean="0"/>
            </a:br>
            <a:r>
              <a:rPr lang="en-US" dirty="0" smtClean="0"/>
              <a:t>Who is Not a Parent ?</a:t>
            </a:r>
          </a:p>
        </p:txBody>
      </p:sp>
      <p:sp>
        <p:nvSpPr>
          <p:cNvPr id="6" name="Slide Number Placeholder 5"/>
          <p:cNvSpPr>
            <a:spLocks noGrp="1"/>
          </p:cNvSpPr>
          <p:nvPr>
            <p:ph type="sldNum" sz="quarter" idx="12"/>
          </p:nvPr>
        </p:nvSpPr>
        <p:spPr/>
        <p:txBody>
          <a:bodyPr/>
          <a:lstStyle/>
          <a:p>
            <a:fld id="{F5C9AA37-2014-48AA-870F-E2747E635E1C}" type="slidenum">
              <a:rPr lang="en-US" smtClean="0"/>
              <a:pPr/>
              <a:t>20</a:t>
            </a:fld>
            <a:endParaRPr lang="en-US" dirty="0"/>
          </a:p>
        </p:txBody>
      </p:sp>
      <p:pic>
        <p:nvPicPr>
          <p:cNvPr id="7" name="Picture 6"/>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2400" y="1493121"/>
            <a:ext cx="5608806" cy="4602879"/>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691950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Title 7"/>
          <p:cNvSpPr>
            <a:spLocks noGrp="1"/>
          </p:cNvSpPr>
          <p:nvPr>
            <p:ph type="title"/>
          </p:nvPr>
        </p:nvSpPr>
        <p:spPr/>
        <p:txBody>
          <a:bodyPr/>
          <a:lstStyle/>
          <a:p>
            <a:r>
              <a:rPr lang="en-US" dirty="0" smtClean="0"/>
              <a:t>Section 2 - School Selection</a:t>
            </a:r>
          </a:p>
        </p:txBody>
      </p:sp>
      <p:sp>
        <p:nvSpPr>
          <p:cNvPr id="68611" name="Rectangle 30"/>
          <p:cNvSpPr>
            <a:spLocks noChangeArrowheads="1"/>
          </p:cNvSpPr>
          <p:nvPr/>
        </p:nvSpPr>
        <p:spPr bwMode="auto">
          <a:xfrm>
            <a:off x="217714" y="1521506"/>
            <a:ext cx="3733800" cy="4556125"/>
          </a:xfrm>
          <a:prstGeom prst="rect">
            <a:avLst/>
          </a:prstGeom>
          <a:noFill/>
          <a:ln w="28575">
            <a:noFill/>
            <a:miter lim="800000"/>
            <a:headEnd/>
            <a:tailEnd/>
          </a:ln>
        </p:spPr>
        <p:txBody>
          <a:bodyPr wrap="square">
            <a:spAutoFit/>
          </a:bodyPr>
          <a:lstStyle/>
          <a:p>
            <a:pPr marL="344488" indent="-344488" eaLnBrk="0" hangingPunct="0">
              <a:spcBef>
                <a:spcPct val="50000"/>
              </a:spcBef>
              <a:buClr>
                <a:srgbClr val="4F81BD"/>
              </a:buClr>
              <a:buSzPct val="130000"/>
              <a:buFont typeface="Symbol" pitchFamily="18" charset="2"/>
              <a:buChar char="·"/>
            </a:pPr>
            <a:r>
              <a:rPr lang="en-US" sz="2000" b="1" dirty="0">
                <a:latin typeface="Calibri" pitchFamily="34" charset="0"/>
              </a:rPr>
              <a:t>While in the School Selection Section, the student will be asked to enter the location and name or the federal school code for each school to which he/she wants FOTW information sent</a:t>
            </a:r>
          </a:p>
          <a:p>
            <a:pPr marL="344488" indent="-344488" eaLnBrk="0" hangingPunct="0">
              <a:spcBef>
                <a:spcPct val="50000"/>
              </a:spcBef>
              <a:buClr>
                <a:srgbClr val="4F81BD"/>
              </a:buClr>
              <a:buSzPct val="130000"/>
              <a:buFont typeface="Symbol" pitchFamily="18" charset="2"/>
              <a:buChar char="·"/>
            </a:pPr>
            <a:r>
              <a:rPr lang="en-US" sz="2000" b="1" dirty="0">
                <a:latin typeface="Calibri" pitchFamily="34" charset="0"/>
              </a:rPr>
              <a:t>If the student does not know the federal school code, enter the state in which the college/university is located and search for the federal school code by the college/university name</a:t>
            </a:r>
          </a:p>
        </p:txBody>
      </p:sp>
      <p:grpSp>
        <p:nvGrpSpPr>
          <p:cNvPr id="2" name="Group 6"/>
          <p:cNvGrpSpPr>
            <a:grpSpLocks/>
          </p:cNvGrpSpPr>
          <p:nvPr/>
        </p:nvGrpSpPr>
        <p:grpSpPr bwMode="auto">
          <a:xfrm>
            <a:off x="4027714" y="1451429"/>
            <a:ext cx="4862286" cy="5007428"/>
            <a:chOff x="4724793" y="1544781"/>
            <a:chExt cx="3926381" cy="4489586"/>
          </a:xfrm>
        </p:grpSpPr>
        <p:pic>
          <p:nvPicPr>
            <p:cNvPr id="68615" name="Picture 2"/>
            <p:cNvPicPr>
              <a:picLocks noChangeAspect="1" noChangeArrowheads="1"/>
            </p:cNvPicPr>
            <p:nvPr/>
          </p:nvPicPr>
          <p:blipFill>
            <a:blip r:embed="rId3" cstate="print"/>
            <a:srcRect l="28333" t="20444" r="27065" b="35110"/>
            <a:stretch>
              <a:fillRect/>
            </a:stretch>
          </p:blipFill>
          <p:spPr bwMode="auto">
            <a:xfrm>
              <a:off x="4724793" y="1544781"/>
              <a:ext cx="3926381" cy="2445327"/>
            </a:xfrm>
            <a:prstGeom prst="rect">
              <a:avLst/>
            </a:prstGeom>
            <a:noFill/>
            <a:ln w="9525">
              <a:noFill/>
              <a:miter lim="800000"/>
              <a:headEnd/>
              <a:tailEnd/>
            </a:ln>
          </p:spPr>
        </p:pic>
        <p:pic>
          <p:nvPicPr>
            <p:cNvPr id="68616" name="Picture 4"/>
            <p:cNvPicPr>
              <a:picLocks noChangeAspect="1" noChangeArrowheads="1"/>
            </p:cNvPicPr>
            <p:nvPr/>
          </p:nvPicPr>
          <p:blipFill>
            <a:blip r:embed="rId4" cstate="print"/>
            <a:srcRect l="22861" t="42957" r="21249" b="15625"/>
            <a:stretch>
              <a:fillRect/>
            </a:stretch>
          </p:blipFill>
          <p:spPr bwMode="auto">
            <a:xfrm>
              <a:off x="4726379" y="3711039"/>
              <a:ext cx="3918857" cy="2323328"/>
            </a:xfrm>
            <a:prstGeom prst="rect">
              <a:avLst/>
            </a:prstGeom>
            <a:noFill/>
            <a:ln w="9525">
              <a:noFill/>
              <a:miter lim="800000"/>
              <a:headEnd/>
              <a:tailEnd/>
            </a:ln>
          </p:spPr>
        </p:pic>
      </p:grpSp>
      <p:pic>
        <p:nvPicPr>
          <p:cNvPr id="9" name="Picture 7" descr="GCC-Campus Tour"/>
          <p:cNvPicPr>
            <a:picLocks noChangeAspect="1" noChangeArrowheads="1"/>
          </p:cNvPicPr>
          <p:nvPr/>
        </p:nvPicPr>
        <p:blipFill>
          <a:blip r:embed="rId5" cstate="print"/>
          <a:srcRect/>
          <a:stretch>
            <a:fillRect/>
          </a:stretch>
        </p:blipFill>
        <p:spPr bwMode="auto">
          <a:xfrm>
            <a:off x="7688352" y="0"/>
            <a:ext cx="1455648" cy="1282700"/>
          </a:xfrm>
          <a:prstGeom prst="rect">
            <a:avLst/>
          </a:prstGeom>
          <a:noFill/>
          <a:ln w="9525">
            <a:noFill/>
            <a:miter lim="800000"/>
            <a:headEnd/>
            <a:tailEnd/>
          </a:ln>
          <a:effectLst>
            <a:outerShdw dist="139700" dir="2700000" algn="tl" rotWithShape="0">
              <a:srgbClr val="333333">
                <a:alpha val="64998"/>
              </a:srgbClr>
            </a:outerShdw>
          </a:effectLst>
        </p:spPr>
      </p:pic>
      <p:sp>
        <p:nvSpPr>
          <p:cNvPr id="10" name="Slide Number Placeholder 9"/>
          <p:cNvSpPr>
            <a:spLocks noGrp="1"/>
          </p:cNvSpPr>
          <p:nvPr>
            <p:ph type="sldNum" sz="quarter" idx="12"/>
          </p:nvPr>
        </p:nvSpPr>
        <p:spPr/>
        <p:txBody>
          <a:bodyPr/>
          <a:lstStyle/>
          <a:p>
            <a:pPr>
              <a:defRPr/>
            </a:pPr>
            <a:fld id="{A10959D5-0BB7-4A3C-B5B5-BF7B62C8DDAC}" type="slidenum">
              <a:rPr lang="en-US"/>
              <a:pPr>
                <a:defRPr/>
              </a:pPr>
              <a:t>21</a:t>
            </a:fld>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pPr>
              <a:lnSpc>
                <a:spcPts val="3838"/>
              </a:lnSpc>
              <a:defRPr/>
            </a:pP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Section 2 - School Selection</a:t>
            </a:r>
            <a:br>
              <a:rPr lang="en-US" sz="2800">
                <a:effectLst>
                  <a:outerShdw blurRad="38100" dist="38100" dir="2700000" algn="tl">
                    <a:srgbClr val="DDDDDD"/>
                  </a:outerShdw>
                </a:effectLst>
              </a:rPr>
            </a:br>
            <a:r>
              <a:rPr lang="en-US" sz="2800">
                <a:effectLst>
                  <a:outerShdw blurRad="38100" dist="38100" dir="2700000" algn="tl">
                    <a:srgbClr val="DDDDDD"/>
                  </a:outerShdw>
                </a:effectLst>
              </a:rPr>
              <a:t>Strategies for Listing Colleges</a:t>
            </a:r>
            <a:r>
              <a:rPr lang="en-US" sz="2800" b="0" i="1">
                <a:effectLst>
                  <a:outerShdw blurRad="38100" dist="38100" dir="2700000" algn="tl">
                    <a:srgbClr val="DDDDDD"/>
                  </a:outerShdw>
                </a:effectLst>
              </a:rPr>
              <a:t> </a:t>
            </a:r>
            <a:endParaRPr lang="en-US" sz="2800">
              <a:solidFill>
                <a:srgbClr val="3333CC"/>
              </a:solidFill>
              <a:effectLst>
                <a:outerShdw blurRad="38100" dist="38100" dir="2700000" algn="tl">
                  <a:srgbClr val="DDDDDD"/>
                </a:outerShdw>
              </a:effectLst>
            </a:endParaRPr>
          </a:p>
        </p:txBody>
      </p:sp>
      <p:sp>
        <p:nvSpPr>
          <p:cNvPr id="193539" name="Rectangle 3"/>
          <p:cNvSpPr>
            <a:spLocks noGrp="1" noChangeArrowheads="1"/>
          </p:cNvSpPr>
          <p:nvPr>
            <p:ph type="body" idx="4294967295"/>
          </p:nvPr>
        </p:nvSpPr>
        <p:spPr>
          <a:xfrm>
            <a:off x="258763" y="1541463"/>
            <a:ext cx="6305550" cy="4259262"/>
          </a:xfrm>
        </p:spPr>
        <p:txBody>
          <a:bodyPr/>
          <a:lstStyle/>
          <a:p>
            <a:pPr>
              <a:lnSpc>
                <a:spcPts val="2500"/>
              </a:lnSpc>
              <a:spcBef>
                <a:spcPct val="0"/>
              </a:spcBef>
              <a:buSzPct val="130000"/>
            </a:pPr>
            <a:r>
              <a:rPr lang="en-US" sz="2000" b="1" dirty="0"/>
              <a:t>FAFSA</a:t>
            </a:r>
            <a:r>
              <a:rPr lang="en-US" sz="2000" b="1" dirty="0" smtClean="0"/>
              <a:t> and CA Dream Act allow the </a:t>
            </a:r>
            <a:r>
              <a:rPr lang="en-US" sz="2000" b="1" dirty="0"/>
              <a:t>student to list up to 10 colleges/universities that will receive his/her student and parent information</a:t>
            </a:r>
          </a:p>
          <a:p>
            <a:pPr>
              <a:lnSpc>
                <a:spcPts val="2500"/>
              </a:lnSpc>
              <a:spcBef>
                <a:spcPct val="0"/>
              </a:spcBef>
              <a:buSzPct val="130000"/>
            </a:pPr>
            <a:r>
              <a:rPr lang="en-US" sz="2000" b="1" dirty="0"/>
              <a:t>List a California college or university first (for Cal Grant consideration)</a:t>
            </a:r>
          </a:p>
          <a:p>
            <a:pPr>
              <a:lnSpc>
                <a:spcPts val="2500"/>
              </a:lnSpc>
              <a:spcBef>
                <a:spcPct val="0"/>
              </a:spcBef>
              <a:buSzPct val="130000"/>
            </a:pPr>
            <a:r>
              <a:rPr lang="en-US" sz="2000" b="1" dirty="0"/>
              <a:t>Then list those schools with the earliest financial aid deadlines, regardless of whether they are in-state or out-of-state </a:t>
            </a:r>
          </a:p>
          <a:p>
            <a:pPr>
              <a:lnSpc>
                <a:spcPts val="2500"/>
              </a:lnSpc>
              <a:spcBef>
                <a:spcPct val="0"/>
              </a:spcBef>
              <a:buSzPct val="130000"/>
            </a:pPr>
            <a:r>
              <a:rPr lang="en-US" sz="2000" b="1" dirty="0"/>
              <a:t>If the student is applying to more than ten schools, wait for the processed Student Aid Report (SAR) and add additional schools via the Web or by phone using the student PIN </a:t>
            </a:r>
          </a:p>
        </p:txBody>
      </p:sp>
      <p:pic>
        <p:nvPicPr>
          <p:cNvPr id="43013" name="Picture 6" descr="Campaign UCLA"/>
          <p:cNvPicPr>
            <a:picLocks noChangeAspect="1" noChangeArrowheads="1"/>
          </p:cNvPicPr>
          <p:nvPr/>
        </p:nvPicPr>
        <p:blipFill>
          <a:blip r:embed="rId3"/>
          <a:srcRect/>
          <a:stretch>
            <a:fillRect/>
          </a:stretch>
        </p:blipFill>
        <p:spPr bwMode="auto">
          <a:xfrm>
            <a:off x="7834313" y="2211388"/>
            <a:ext cx="1082675" cy="1909762"/>
          </a:xfrm>
          <a:prstGeom prst="rect">
            <a:avLst/>
          </a:prstGeom>
          <a:noFill/>
          <a:ln w="9525">
            <a:noFill/>
            <a:miter lim="800000"/>
            <a:headEnd/>
            <a:tailEnd/>
          </a:ln>
          <a:effectLst>
            <a:outerShdw dist="139700" dir="2700000" algn="tl" rotWithShape="0">
              <a:srgbClr val="333333">
                <a:alpha val="64998"/>
              </a:srgbClr>
            </a:outerShdw>
          </a:effectLst>
        </p:spPr>
      </p:pic>
      <p:pic>
        <p:nvPicPr>
          <p:cNvPr id="43014" name="Picture 7" descr="GCC-Campus Tour"/>
          <p:cNvPicPr>
            <a:picLocks noChangeAspect="1" noChangeArrowheads="1"/>
          </p:cNvPicPr>
          <p:nvPr/>
        </p:nvPicPr>
        <p:blipFill>
          <a:blip r:embed="rId4"/>
          <a:srcRect/>
          <a:stretch>
            <a:fillRect/>
          </a:stretch>
        </p:blipFill>
        <p:spPr bwMode="auto">
          <a:xfrm>
            <a:off x="6391275" y="171450"/>
            <a:ext cx="2452688" cy="1066800"/>
          </a:xfrm>
          <a:prstGeom prst="rect">
            <a:avLst/>
          </a:prstGeom>
          <a:noFill/>
          <a:ln w="9525">
            <a:noFill/>
            <a:miter lim="800000"/>
            <a:headEnd/>
            <a:tailEnd/>
          </a:ln>
          <a:effectLst>
            <a:outerShdw dist="139700" dir="2700000" algn="tl" rotWithShape="0">
              <a:srgbClr val="333333">
                <a:alpha val="64998"/>
              </a:srgbClr>
            </a:outerShdw>
          </a:effectLst>
        </p:spPr>
      </p:pic>
      <p:pic>
        <p:nvPicPr>
          <p:cNvPr id="43015" name="Picture 8" descr="California State University Los Angeles"/>
          <p:cNvPicPr>
            <a:picLocks noChangeAspect="1" noChangeArrowheads="1"/>
          </p:cNvPicPr>
          <p:nvPr/>
        </p:nvPicPr>
        <p:blipFill>
          <a:blip r:embed="rId5"/>
          <a:srcRect/>
          <a:stretch>
            <a:fillRect/>
          </a:stretch>
        </p:blipFill>
        <p:spPr bwMode="auto">
          <a:xfrm>
            <a:off x="6370638" y="1997075"/>
            <a:ext cx="1435100" cy="968375"/>
          </a:xfrm>
          <a:prstGeom prst="rect">
            <a:avLst/>
          </a:prstGeom>
          <a:noFill/>
          <a:ln w="9525">
            <a:noFill/>
            <a:miter lim="800000"/>
            <a:headEnd/>
            <a:tailEnd/>
          </a:ln>
          <a:effectLst>
            <a:outerShdw dist="139700" dir="2700000" algn="tl" rotWithShape="0">
              <a:srgbClr val="333333">
                <a:alpha val="64998"/>
              </a:srgbClr>
            </a:outerShdw>
          </a:effectLst>
        </p:spPr>
      </p:pic>
      <p:sp>
        <p:nvSpPr>
          <p:cNvPr id="193545" name="Text Box 9"/>
          <p:cNvSpPr txBox="1">
            <a:spLocks noChangeArrowheads="1"/>
          </p:cNvSpPr>
          <p:nvPr/>
        </p:nvSpPr>
        <p:spPr bwMode="auto">
          <a:xfrm>
            <a:off x="212725" y="5614988"/>
            <a:ext cx="8931275" cy="420687"/>
          </a:xfrm>
          <a:prstGeom prst="rect">
            <a:avLst/>
          </a:prstGeom>
          <a:noFill/>
          <a:ln w="28575">
            <a:noFill/>
            <a:miter lim="800000"/>
            <a:headEnd/>
            <a:tailEnd/>
          </a:ln>
        </p:spPr>
        <p:txBody>
          <a:bodyPr>
            <a:prstTxWarp prst="textNoShape">
              <a:avLst/>
            </a:prstTxWarp>
            <a:spAutoFit/>
          </a:bodyPr>
          <a:lstStyle/>
          <a:p>
            <a:pPr eaLnBrk="0" hangingPunct="0">
              <a:lnSpc>
                <a:spcPct val="90000"/>
              </a:lnSpc>
              <a:spcBef>
                <a:spcPct val="20000"/>
              </a:spcBef>
              <a:buClr>
                <a:srgbClr val="0027A4"/>
              </a:buClr>
              <a:buSzPct val="80000"/>
              <a:buFont typeface="Wingdings" charset="2"/>
              <a:buNone/>
            </a:pPr>
            <a:r>
              <a:rPr lang="en-US" sz="2400">
                <a:solidFill>
                  <a:srgbClr val="CC0000"/>
                </a:solidFill>
                <a:latin typeface="Arial" charset="0"/>
              </a:rPr>
              <a:t>NOTE: Each UC and CSU campus must be listed separately</a:t>
            </a:r>
          </a:p>
        </p:txBody>
      </p:sp>
      <p:pic>
        <p:nvPicPr>
          <p:cNvPr id="43017" name="Picture 10" descr="Aireal view of Hepner Hall"/>
          <p:cNvPicPr>
            <a:picLocks noChangeAspect="1" noChangeArrowheads="1"/>
          </p:cNvPicPr>
          <p:nvPr/>
        </p:nvPicPr>
        <p:blipFill>
          <a:blip r:embed="rId6"/>
          <a:srcRect/>
          <a:stretch>
            <a:fillRect/>
          </a:stretch>
        </p:blipFill>
        <p:spPr bwMode="auto">
          <a:xfrm>
            <a:off x="7308850" y="4398963"/>
            <a:ext cx="1562100" cy="1211262"/>
          </a:xfrm>
          <a:prstGeom prst="rect">
            <a:avLst/>
          </a:prstGeom>
          <a:noFill/>
          <a:ln w="9525">
            <a:noFill/>
            <a:miter lim="800000"/>
            <a:headEnd/>
            <a:tailEnd/>
          </a:ln>
          <a:effectLst>
            <a:outerShdw dist="139700" dir="2700000" algn="tl" rotWithShape="0">
              <a:srgbClr val="333333">
                <a:alpha val="64998"/>
              </a:srgbClr>
            </a:outerShdw>
          </a:effectLst>
        </p:spPr>
      </p:pic>
      <p:pic>
        <p:nvPicPr>
          <p:cNvPr id="43018" name="Picture 11" descr="scripps"/>
          <p:cNvPicPr>
            <a:picLocks noChangeAspect="1" noChangeArrowheads="1"/>
          </p:cNvPicPr>
          <p:nvPr/>
        </p:nvPicPr>
        <p:blipFill>
          <a:blip r:embed="rId7"/>
          <a:srcRect/>
          <a:stretch>
            <a:fillRect/>
          </a:stretch>
        </p:blipFill>
        <p:spPr bwMode="auto">
          <a:xfrm>
            <a:off x="6584950" y="3338513"/>
            <a:ext cx="1487488" cy="1114425"/>
          </a:xfrm>
          <a:prstGeom prst="rect">
            <a:avLst/>
          </a:prstGeom>
          <a:noFill/>
          <a:ln w="9525">
            <a:noFill/>
            <a:miter lim="800000"/>
            <a:headEnd/>
            <a:tailEnd/>
          </a:ln>
          <a:effectLst>
            <a:outerShdw dist="139700" dir="2700000" algn="tl" rotWithShape="0">
              <a:srgbClr val="333333">
                <a:alpha val="64998"/>
              </a:srgbClr>
            </a:outerShdw>
          </a:effectLst>
        </p:spPr>
      </p:pic>
      <p:sp>
        <p:nvSpPr>
          <p:cNvPr id="61450" name="Slide Number Placeholder 11"/>
          <p:cNvSpPr>
            <a:spLocks noGrp="1"/>
          </p:cNvSpPr>
          <p:nvPr>
            <p:ph type="sldNum" sz="quarter" idx="12"/>
          </p:nvPr>
        </p:nvSpPr>
        <p:spPr>
          <a:noFill/>
        </p:spPr>
        <p:txBody>
          <a:bodyPr/>
          <a:lstStyle/>
          <a:p>
            <a:fld id="{FD994766-AEFF-BB43-AC65-618598F932D4}" type="slidenum">
              <a:rPr lang="en-US"/>
              <a:pPr/>
              <a:t>22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35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35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35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nodeType="clickEffect">
                                  <p:stCondLst>
                                    <p:cond delay="0"/>
                                  </p:stCondLst>
                                  <p:childTnLst>
                                    <p:set>
                                      <p:cBhvr>
                                        <p:cTn id="22" dur="1" fill="hold">
                                          <p:stCondLst>
                                            <p:cond delay="0"/>
                                          </p:stCondLst>
                                        </p:cTn>
                                        <p:tgtEl>
                                          <p:spTgt spid="193545">
                                            <p:txEl>
                                              <p:pRg st="0" end="0"/>
                                            </p:txEl>
                                          </p:spTgt>
                                        </p:tgtEl>
                                        <p:attrNameLst>
                                          <p:attrName>style.visibility</p:attrName>
                                        </p:attrNameLst>
                                      </p:cBhvr>
                                      <p:to>
                                        <p:strVal val="visible"/>
                                      </p:to>
                                    </p:set>
                                    <p:anim calcmode="lin" valueType="num">
                                      <p:cBhvr>
                                        <p:cTn id="23" dur="500" fill="hold"/>
                                        <p:tgtEl>
                                          <p:spTgt spid="193545">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19354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a:xfrm>
            <a:off x="103188" y="127000"/>
            <a:ext cx="8920162" cy="1104900"/>
          </a:xfrm>
        </p:spPr>
        <p:txBody>
          <a:bodyPr/>
          <a:lstStyle/>
          <a:p>
            <a:pPr>
              <a:defRPr/>
            </a:pPr>
            <a:r>
              <a:rPr lang="en-US" sz="2800" dirty="0">
                <a:effectLst>
                  <a:outerShdw blurRad="38100" dist="38100" dir="2700000" algn="tl">
                    <a:srgbClr val="DDDDDD"/>
                  </a:outerShdw>
                </a:effectLst>
              </a:rPr>
              <a:t>Section 5 - Parents’ </a:t>
            </a:r>
            <a:r>
              <a:rPr lang="en-US" sz="2800" dirty="0" smtClean="0">
                <a:effectLst>
                  <a:outerShdw blurRad="38100" dist="38100" dir="2700000" algn="tl">
                    <a:srgbClr val="DDDDDD"/>
                  </a:outerShdw>
                </a:effectLst>
              </a:rPr>
              <a:t>2014 </a:t>
            </a:r>
            <a:r>
              <a:rPr lang="en-US" sz="2800" dirty="0">
                <a:effectLst>
                  <a:outerShdw blurRad="38100" dist="38100" dir="2700000" algn="tl">
                    <a:srgbClr val="DDDDDD"/>
                  </a:outerShdw>
                </a:effectLst>
              </a:rPr>
              <a:t>Tax Return Filing Status</a:t>
            </a:r>
            <a:br>
              <a:rPr lang="en-US" sz="2800" dirty="0">
                <a:effectLst>
                  <a:outerShdw blurRad="38100" dist="38100" dir="2700000" algn="tl">
                    <a:srgbClr val="DDDDDD"/>
                  </a:outerShdw>
                </a:effectLst>
              </a:rPr>
            </a:br>
            <a:endParaRPr lang="en-US" sz="2800" dirty="0">
              <a:effectLst>
                <a:outerShdw blurRad="38100" dist="38100" dir="2700000" algn="tl">
                  <a:srgbClr val="DDDDDD"/>
                </a:outerShdw>
              </a:effectLst>
            </a:endParaRPr>
          </a:p>
        </p:txBody>
      </p:sp>
      <p:sp>
        <p:nvSpPr>
          <p:cNvPr id="79875" name="Slide Number Placeholder 14"/>
          <p:cNvSpPr>
            <a:spLocks noGrp="1"/>
          </p:cNvSpPr>
          <p:nvPr>
            <p:ph type="sldNum" sz="quarter" idx="12"/>
          </p:nvPr>
        </p:nvSpPr>
        <p:spPr>
          <a:noFill/>
        </p:spPr>
        <p:txBody>
          <a:bodyPr/>
          <a:lstStyle/>
          <a:p>
            <a:fld id="{B20BC5FA-E8E9-814E-AF8B-8B1581797D75}" type="slidenum">
              <a:rPr lang="en-US"/>
              <a:pPr/>
              <a:t>23</a:t>
            </a:fld>
            <a:endParaRPr lang="en-US"/>
          </a:p>
        </p:txBody>
      </p:sp>
      <p:sp>
        <p:nvSpPr>
          <p:cNvPr id="79876" name="Rectangle 5"/>
          <p:cNvSpPr>
            <a:spLocks noChangeArrowheads="1"/>
          </p:cNvSpPr>
          <p:nvPr/>
        </p:nvSpPr>
        <p:spPr bwMode="auto">
          <a:xfrm>
            <a:off x="290513" y="2679700"/>
            <a:ext cx="4675187" cy="3644899"/>
          </a:xfrm>
          <a:prstGeom prst="rect">
            <a:avLst/>
          </a:prstGeom>
          <a:noFill/>
          <a:ln w="9525">
            <a:noFill/>
            <a:miter lim="800000"/>
            <a:headEnd/>
            <a:tailEnd/>
          </a:ln>
        </p:spPr>
        <p:txBody>
          <a:bodyPr lIns="92075" tIns="46038" rIns="92075" bIns="46038">
            <a:prstTxWarp prst="textNoShape">
              <a:avLst/>
            </a:prstTxWarp>
          </a:bodyPr>
          <a:lstStyle/>
          <a:p>
            <a:pPr marL="342900" indent="-342900" eaLnBrk="0" hangingPunct="0">
              <a:lnSpc>
                <a:spcPct val="90000"/>
              </a:lnSpc>
              <a:spcBef>
                <a:spcPct val="25000"/>
              </a:spcBef>
              <a:buClr>
                <a:schemeClr val="tx1"/>
              </a:buClr>
              <a:buFontTx/>
              <a:buChar char="•"/>
            </a:pPr>
            <a:r>
              <a:rPr lang="en-US" sz="1800" dirty="0">
                <a:latin typeface="Arial" charset="0"/>
              </a:rPr>
              <a:t>The parents will be asked to provide information about their tax filing status for </a:t>
            </a:r>
            <a:r>
              <a:rPr lang="en-US" sz="1800" dirty="0" smtClean="0">
                <a:latin typeface="Arial" charset="0"/>
              </a:rPr>
              <a:t>2014:</a:t>
            </a:r>
            <a:endParaRPr lang="en-US" sz="1800" dirty="0">
              <a:latin typeface="Arial" charset="0"/>
            </a:endParaRPr>
          </a:p>
          <a:p>
            <a:pPr marL="798513" lvl="1" indent="-341313" eaLnBrk="0" hangingPunct="0">
              <a:lnSpc>
                <a:spcPct val="90000"/>
              </a:lnSpc>
              <a:spcBef>
                <a:spcPct val="25000"/>
              </a:spcBef>
              <a:buClr>
                <a:schemeClr val="tx1"/>
              </a:buClr>
              <a:buFontTx/>
              <a:buChar char="•"/>
            </a:pPr>
            <a:r>
              <a:rPr lang="en-US" sz="1800" dirty="0">
                <a:latin typeface="Arial" charset="0"/>
              </a:rPr>
              <a:t>If parents have completed a </a:t>
            </a:r>
            <a:r>
              <a:rPr lang="en-US" sz="1800" dirty="0" smtClean="0">
                <a:latin typeface="Arial" charset="0"/>
              </a:rPr>
              <a:t>2014 </a:t>
            </a:r>
            <a:r>
              <a:rPr lang="en-US" sz="1800" dirty="0">
                <a:latin typeface="Arial" charset="0"/>
              </a:rPr>
              <a:t>federal income tax return, select “Already completed”</a:t>
            </a:r>
          </a:p>
          <a:p>
            <a:pPr marL="798513" lvl="1" indent="-341313" eaLnBrk="0" hangingPunct="0">
              <a:lnSpc>
                <a:spcPct val="90000"/>
              </a:lnSpc>
              <a:spcBef>
                <a:spcPct val="25000"/>
              </a:spcBef>
              <a:buClr>
                <a:schemeClr val="tx1"/>
              </a:buClr>
              <a:buFontTx/>
              <a:buChar char="•"/>
            </a:pPr>
            <a:r>
              <a:rPr lang="en-US" sz="1800" dirty="0">
                <a:latin typeface="Arial" charset="0"/>
              </a:rPr>
              <a:t>If they have not as yet filed, but plan to file a </a:t>
            </a:r>
            <a:r>
              <a:rPr lang="en-US" sz="1800" dirty="0" smtClean="0">
                <a:latin typeface="Arial" charset="0"/>
              </a:rPr>
              <a:t>2014 </a:t>
            </a:r>
            <a:r>
              <a:rPr lang="en-US" sz="1800" dirty="0">
                <a:latin typeface="Arial" charset="0"/>
              </a:rPr>
              <a:t>federal income tax return, select “Will file”</a:t>
            </a:r>
          </a:p>
          <a:p>
            <a:pPr marL="798513" lvl="1" indent="-341313" eaLnBrk="0" hangingPunct="0">
              <a:lnSpc>
                <a:spcPct val="90000"/>
              </a:lnSpc>
              <a:spcBef>
                <a:spcPct val="25000"/>
              </a:spcBef>
              <a:buClr>
                <a:schemeClr val="tx1"/>
              </a:buClr>
              <a:buFontTx/>
              <a:buChar char="•"/>
            </a:pPr>
            <a:r>
              <a:rPr lang="en-US" sz="1800" dirty="0">
                <a:latin typeface="Arial" charset="0"/>
              </a:rPr>
              <a:t>If they have not, nor will not, file a </a:t>
            </a:r>
            <a:r>
              <a:rPr lang="en-US" sz="1800" dirty="0" smtClean="0">
                <a:latin typeface="Arial" charset="0"/>
              </a:rPr>
              <a:t>2014 </a:t>
            </a:r>
            <a:r>
              <a:rPr lang="en-US" sz="1800" dirty="0">
                <a:latin typeface="Arial" charset="0"/>
              </a:rPr>
              <a:t>federal income tax return and are not required to do so, select “Not going to file”</a:t>
            </a:r>
          </a:p>
        </p:txBody>
      </p:sp>
      <p:grpSp>
        <p:nvGrpSpPr>
          <p:cNvPr id="2" name="Group 8"/>
          <p:cNvGrpSpPr>
            <a:grpSpLocks/>
          </p:cNvGrpSpPr>
          <p:nvPr/>
        </p:nvGrpSpPr>
        <p:grpSpPr bwMode="auto">
          <a:xfrm>
            <a:off x="815975" y="1077913"/>
            <a:ext cx="7473950" cy="1309687"/>
            <a:chOff x="927100" y="1077913"/>
            <a:chExt cx="7286625" cy="1242299"/>
          </a:xfrm>
        </p:grpSpPr>
        <p:pic>
          <p:nvPicPr>
            <p:cNvPr id="79878" name="Picture 14" descr="Untitled-1.jpg"/>
            <p:cNvPicPr>
              <a:picLocks noChangeAspect="1"/>
            </p:cNvPicPr>
            <p:nvPr/>
          </p:nvPicPr>
          <p:blipFill>
            <a:blip r:embed="rId3"/>
            <a:srcRect b="20309"/>
            <a:stretch>
              <a:fillRect/>
            </a:stretch>
          </p:blipFill>
          <p:spPr bwMode="auto">
            <a:xfrm>
              <a:off x="927100" y="1077913"/>
              <a:ext cx="7286625" cy="1242299"/>
            </a:xfrm>
            <a:prstGeom prst="rect">
              <a:avLst/>
            </a:prstGeom>
            <a:noFill/>
            <a:ln w="38100">
              <a:noFill/>
              <a:miter lim="800000"/>
              <a:headEnd/>
              <a:tailEnd/>
            </a:ln>
          </p:spPr>
        </p:pic>
        <p:sp>
          <p:nvSpPr>
            <p:cNvPr id="8" name="TextBox 7"/>
            <p:cNvSpPr txBox="1"/>
            <p:nvPr/>
          </p:nvSpPr>
          <p:spPr>
            <a:xfrm>
              <a:off x="1428558" y="1188925"/>
              <a:ext cx="489077" cy="204359"/>
            </a:xfrm>
            <a:prstGeom prst="rect">
              <a:avLst/>
            </a:prstGeom>
            <a:solidFill>
              <a:schemeClr val="bg1"/>
            </a:solidFill>
            <a:ln>
              <a:noFill/>
            </a:ln>
          </p:spPr>
          <p:txBody>
            <a:bodyPr wrap="square" lIns="45720" tIns="0" rIns="45720" bIns="0" anchor="ctr">
              <a:spAutoFit/>
            </a:bodyPr>
            <a:lstStyle/>
            <a:p>
              <a:pPr algn="ctr" fontAlgn="auto">
                <a:spcBef>
                  <a:spcPts val="0"/>
                </a:spcBef>
                <a:spcAft>
                  <a:spcPts val="0"/>
                </a:spcAft>
                <a:defRPr/>
              </a:pPr>
              <a:r>
                <a:rPr lang="en-US" sz="1400" dirty="0" smtClean="0">
                  <a:effectLst>
                    <a:outerShdw blurRad="38100" dist="38100" dir="2700000" algn="tl">
                      <a:srgbClr val="000000">
                        <a:alpha val="43137"/>
                      </a:srgbClr>
                    </a:outerShdw>
                  </a:effectLst>
                  <a:latin typeface="Arial" pitchFamily="34" charset="0"/>
                </a:rPr>
                <a:t>2014</a:t>
              </a:r>
              <a:endParaRPr lang="en-US" sz="1400" dirty="0">
                <a:effectLst>
                  <a:outerShdw blurRad="38100" dist="38100" dir="2700000" algn="tl">
                    <a:srgbClr val="000000">
                      <a:alpha val="43137"/>
                    </a:srgbClr>
                  </a:outerShdw>
                </a:effectLst>
                <a:latin typeface="Arial" pitchFamily="34" charset="0"/>
              </a:endParaRPr>
            </a:p>
          </p:txBody>
        </p:sp>
      </p:grpSp>
      <p:sp>
        <p:nvSpPr>
          <p:cNvPr id="9" name="TextBox 8"/>
          <p:cNvSpPr txBox="1"/>
          <p:nvPr/>
        </p:nvSpPr>
        <p:spPr>
          <a:xfrm>
            <a:off x="5308600" y="2641600"/>
            <a:ext cx="3556000" cy="2769989"/>
          </a:xfrm>
          <a:prstGeom prst="rect">
            <a:avLst/>
          </a:prstGeom>
          <a:noFill/>
        </p:spPr>
        <p:txBody>
          <a:bodyPr wrap="square" rtlCol="0">
            <a:spAutoFit/>
          </a:bodyPr>
          <a:lstStyle/>
          <a:p>
            <a:r>
              <a:rPr lang="en-US" sz="1800" dirty="0" smtClean="0"/>
              <a:t>Thresholds as provided by IRS: </a:t>
            </a:r>
          </a:p>
          <a:p>
            <a:r>
              <a:rPr lang="en-US" sz="1800" dirty="0" smtClean="0"/>
              <a:t>• Single: $10,150 or more </a:t>
            </a:r>
          </a:p>
          <a:p>
            <a:r>
              <a:rPr lang="en-US" sz="1800" dirty="0" smtClean="0"/>
              <a:t>• Married, filing jointly: $20,300 </a:t>
            </a:r>
          </a:p>
          <a:p>
            <a:r>
              <a:rPr lang="en-US" sz="1800" dirty="0" smtClean="0"/>
              <a:t>• Head of Household: $13,050</a:t>
            </a:r>
          </a:p>
          <a:p>
            <a:r>
              <a:rPr lang="en-US" sz="1800" dirty="0" smtClean="0"/>
              <a:t>    (Defined as someone who paid  </a:t>
            </a:r>
          </a:p>
          <a:p>
            <a:r>
              <a:rPr lang="en-US" sz="1800" dirty="0" smtClean="0"/>
              <a:t>    more than half the costs of   </a:t>
            </a:r>
          </a:p>
          <a:p>
            <a:r>
              <a:rPr lang="en-US" sz="1800" dirty="0" smtClean="0"/>
              <a:t>    keeping up a home for the year)</a:t>
            </a:r>
            <a:br>
              <a:rPr lang="en-US" sz="1800" dirty="0" smtClean="0"/>
            </a:br>
            <a:r>
              <a:rPr lang="en-US" sz="1800" dirty="0" smtClean="0"/>
              <a:t>• Dependents (both children and adults) $6,200 </a:t>
            </a:r>
          </a:p>
          <a:p>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a:xfrm>
            <a:off x="433388" y="84138"/>
            <a:ext cx="8453437" cy="1104900"/>
          </a:xfrm>
        </p:spPr>
        <p:txBody>
          <a:bodyPr>
            <a:normAutofit/>
          </a:bodyPr>
          <a:lstStyle/>
          <a:p>
            <a:pPr fontAlgn="auto">
              <a:spcAft>
                <a:spcPts val="0"/>
              </a:spcAft>
              <a:defRPr/>
            </a:pPr>
            <a:r>
              <a:rPr lang="en-US" sz="2800" dirty="0" smtClean="0">
                <a:effectLst>
                  <a:outerShdw blurRad="38100" dist="38100" dir="2700000" algn="tl">
                    <a:srgbClr val="000000">
                      <a:alpha val="43137"/>
                    </a:srgbClr>
                  </a:outerShdw>
                </a:effectLst>
                <a:ea typeface="ＭＳ Ｐゴシック" pitchFamily="34" charset="-128"/>
              </a:rPr>
              <a:t>Section 5 – Parents’ 2014 Adjusted Gross Income</a:t>
            </a:r>
            <a:br>
              <a:rPr lang="en-US" sz="2800" dirty="0" smtClean="0">
                <a:effectLst>
                  <a:outerShdw blurRad="38100" dist="38100" dir="2700000" algn="tl">
                    <a:srgbClr val="000000">
                      <a:alpha val="43137"/>
                    </a:srgbClr>
                  </a:outerShdw>
                </a:effectLst>
                <a:ea typeface="ＭＳ Ｐゴシック" pitchFamily="34" charset="-128"/>
              </a:rPr>
            </a:br>
            <a:endParaRPr lang="en-US" sz="2800" dirty="0" smtClean="0">
              <a:effectLst>
                <a:outerShdw blurRad="38100" dist="38100" dir="2700000" algn="tl">
                  <a:srgbClr val="000000">
                    <a:alpha val="43137"/>
                  </a:srgbClr>
                </a:outerShdw>
              </a:effectLst>
              <a:ea typeface="ＭＳ Ｐゴシック" pitchFamily="34" charset="-128"/>
            </a:endParaRPr>
          </a:p>
        </p:txBody>
      </p:sp>
      <p:sp>
        <p:nvSpPr>
          <p:cNvPr id="87043" name="Rectangle 6"/>
          <p:cNvSpPr>
            <a:spLocks noChangeArrowheads="1"/>
          </p:cNvSpPr>
          <p:nvPr/>
        </p:nvSpPr>
        <p:spPr bwMode="auto">
          <a:xfrm>
            <a:off x="481013" y="2211388"/>
            <a:ext cx="8586787" cy="3519487"/>
          </a:xfrm>
          <a:prstGeom prst="rect">
            <a:avLst/>
          </a:prstGeom>
          <a:noFill/>
          <a:ln w="9525">
            <a:noFill/>
            <a:miter lim="800000"/>
            <a:headEnd/>
            <a:tailEnd/>
          </a:ln>
        </p:spPr>
        <p:txBody>
          <a:bodyPr lIns="92075" tIns="46038" rIns="92075" bIns="46038"/>
          <a:lstStyle/>
          <a:p>
            <a:pPr marL="342900" indent="-342900" eaLnBrk="0" hangingPunct="0">
              <a:buClr>
                <a:srgbClr val="4F81BD"/>
              </a:buClr>
              <a:buSzPct val="130000"/>
              <a:buFontTx/>
              <a:buChar char="•"/>
            </a:pPr>
            <a:r>
              <a:rPr lang="en-US" sz="2600" b="1" dirty="0">
                <a:latin typeface="Calibri" pitchFamily="34" charset="0"/>
              </a:rPr>
              <a:t>If the student’s parents have not yet filed their </a:t>
            </a:r>
            <a:r>
              <a:rPr lang="en-US" sz="2600" b="1" dirty="0" smtClean="0">
                <a:latin typeface="Calibri" pitchFamily="34" charset="0"/>
              </a:rPr>
              <a:t>2014 </a:t>
            </a:r>
            <a:r>
              <a:rPr lang="en-US" sz="2600" b="1" dirty="0">
                <a:latin typeface="Calibri" pitchFamily="34" charset="0"/>
              </a:rPr>
              <a:t>federal tax return, use estimated </a:t>
            </a:r>
            <a:r>
              <a:rPr lang="en-US" sz="2600" b="1" dirty="0" smtClean="0">
                <a:latin typeface="Calibri" pitchFamily="34" charset="0"/>
              </a:rPr>
              <a:t>2013 </a:t>
            </a:r>
            <a:r>
              <a:rPr lang="en-US" sz="2600" b="1" dirty="0">
                <a:latin typeface="Calibri" pitchFamily="34" charset="0"/>
              </a:rPr>
              <a:t>information for this question </a:t>
            </a:r>
          </a:p>
          <a:p>
            <a:pPr marL="342900" indent="-342900" eaLnBrk="0" hangingPunct="0">
              <a:buClr>
                <a:srgbClr val="4F81BD"/>
              </a:buClr>
              <a:buSzPct val="130000"/>
              <a:buFontTx/>
              <a:buChar char="•"/>
            </a:pPr>
            <a:r>
              <a:rPr lang="en-US" sz="2600" b="1" dirty="0">
                <a:latin typeface="Calibri" pitchFamily="34" charset="0"/>
              </a:rPr>
              <a:t>The “Income Estimator” on the FOTW may help      calculate this amount</a:t>
            </a:r>
          </a:p>
          <a:p>
            <a:pPr marL="342900" indent="-342900" eaLnBrk="0" hangingPunct="0">
              <a:buClr>
                <a:srgbClr val="4F81BD"/>
              </a:buClr>
              <a:buSzPct val="130000"/>
              <a:buFontTx/>
              <a:buChar char="•"/>
            </a:pPr>
            <a:r>
              <a:rPr lang="en-US" sz="2600" b="1" dirty="0">
                <a:latin typeface="Calibri" pitchFamily="34" charset="0"/>
              </a:rPr>
              <a:t>If the student’s parents have completed their </a:t>
            </a:r>
            <a:r>
              <a:rPr lang="en-US" sz="2600" b="1" dirty="0" smtClean="0">
                <a:latin typeface="Calibri" pitchFamily="34" charset="0"/>
              </a:rPr>
              <a:t>2014 </a:t>
            </a:r>
            <a:r>
              <a:rPr lang="en-US" sz="2600" b="1" dirty="0">
                <a:latin typeface="Calibri" pitchFamily="34" charset="0"/>
              </a:rPr>
              <a:t>federal tax return, use actual </a:t>
            </a:r>
            <a:r>
              <a:rPr lang="en-US" sz="2600" b="1" dirty="0" smtClean="0">
                <a:latin typeface="Calibri" pitchFamily="34" charset="0"/>
              </a:rPr>
              <a:t>2014 </a:t>
            </a:r>
            <a:r>
              <a:rPr lang="en-US" sz="2600" b="1" dirty="0">
                <a:latin typeface="Calibri" pitchFamily="34" charset="0"/>
              </a:rPr>
              <a:t>tax return information to complete this item if they are not eligible to use the IRS Data Retrieval process</a:t>
            </a:r>
          </a:p>
        </p:txBody>
      </p:sp>
      <p:pic>
        <p:nvPicPr>
          <p:cNvPr id="87044" name="Picture 8" descr="Untitled-1.jpg"/>
          <p:cNvPicPr>
            <a:picLocks noChangeAspect="1"/>
          </p:cNvPicPr>
          <p:nvPr/>
        </p:nvPicPr>
        <p:blipFill>
          <a:blip r:embed="rId3" cstate="print"/>
          <a:srcRect/>
          <a:stretch>
            <a:fillRect/>
          </a:stretch>
        </p:blipFill>
        <p:spPr bwMode="auto">
          <a:xfrm>
            <a:off x="1576388" y="1046163"/>
            <a:ext cx="5988050" cy="828675"/>
          </a:xfrm>
          <a:prstGeom prst="rect">
            <a:avLst/>
          </a:prstGeom>
          <a:noFill/>
          <a:ln w="38100">
            <a:solidFill>
              <a:srgbClr val="DDDDFF"/>
            </a:solidFill>
            <a:miter lim="800000"/>
            <a:headEnd/>
            <a:tailEnd/>
          </a:ln>
        </p:spPr>
      </p:pic>
      <p:sp>
        <p:nvSpPr>
          <p:cNvPr id="6" name="Slide Number Placeholder 5"/>
          <p:cNvSpPr>
            <a:spLocks noGrp="1"/>
          </p:cNvSpPr>
          <p:nvPr>
            <p:ph type="sldNum" sz="quarter" idx="12"/>
          </p:nvPr>
        </p:nvSpPr>
        <p:spPr>
          <a:xfrm>
            <a:off x="8534400" y="6248400"/>
            <a:ext cx="457200" cy="457200"/>
          </a:xfrm>
        </p:spPr>
        <p:txBody>
          <a:bodyPr/>
          <a:lstStyle/>
          <a:p>
            <a:pPr>
              <a:defRPr/>
            </a:pPr>
            <a:fld id="{C9E1471C-43DD-4459-83EB-C0A0A632EFC3}" type="slidenum">
              <a:rPr lang="en-US"/>
              <a:pPr>
                <a:defRPr/>
              </a:pPr>
              <a:t>24</a:t>
            </a:fld>
            <a:endParaRPr lang="en-US" dirty="0"/>
          </a:p>
        </p:txBody>
      </p:sp>
      <p:sp>
        <p:nvSpPr>
          <p:cNvPr id="7" name="TextBox 6"/>
          <p:cNvSpPr txBox="1"/>
          <p:nvPr/>
        </p:nvSpPr>
        <p:spPr>
          <a:xfrm>
            <a:off x="6712857" y="1141325"/>
            <a:ext cx="562429" cy="184666"/>
          </a:xfrm>
          <a:prstGeom prst="rect">
            <a:avLst/>
          </a:prstGeom>
          <a:solidFill>
            <a:schemeClr val="bg1"/>
          </a:solidFill>
        </p:spPr>
        <p:txBody>
          <a:bodyPr wrap="square" lIns="0" tIns="0" rIns="0" bIns="0" anchor="ctr">
            <a:spAutoFit/>
          </a:bodyPr>
          <a:lstStyle/>
          <a:p>
            <a:pPr algn="ctr" fontAlgn="auto">
              <a:spcBef>
                <a:spcPts val="0"/>
              </a:spcBef>
              <a:spcAft>
                <a:spcPts val="0"/>
              </a:spcAft>
              <a:defRPr/>
            </a:pPr>
            <a:r>
              <a:rPr lang="en-US" dirty="0" smtClean="0">
                <a:effectLst>
                  <a:outerShdw blurRad="38100" dist="38100" dir="2700000" algn="tl">
                    <a:srgbClr val="000000">
                      <a:alpha val="43137"/>
                    </a:srgbClr>
                  </a:outerShdw>
                </a:effectLst>
                <a:latin typeface="Arial" pitchFamily="34" charset="0"/>
              </a:rPr>
              <a:t>2014?</a:t>
            </a:r>
            <a:endParaRPr lang="en-US" dirty="0">
              <a:effectLst>
                <a:outerShdw blurRad="38100" dist="38100" dir="2700000" algn="tl">
                  <a:srgbClr val="000000">
                    <a:alpha val="43137"/>
                  </a:srgbClr>
                </a:outerShdw>
              </a:effectLst>
              <a:latin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a:xfrm>
            <a:off x="233363" y="217714"/>
            <a:ext cx="8656637" cy="887186"/>
          </a:xfrm>
        </p:spPr>
        <p:txBody>
          <a:bodyPr>
            <a:normAutofit fontScale="90000"/>
          </a:bodyPr>
          <a:lstStyle/>
          <a:p>
            <a:pPr fontAlgn="auto">
              <a:spcAft>
                <a:spcPts val="0"/>
              </a:spcAft>
              <a:defRPr/>
            </a:pPr>
            <a:r>
              <a:rPr lang="en-US" sz="2500" dirty="0" smtClean="0">
                <a:effectLst>
                  <a:outerShdw blurRad="38100" dist="38100" dir="2700000" algn="tl">
                    <a:srgbClr val="000000">
                      <a:alpha val="43137"/>
                    </a:srgbClr>
                  </a:outerShdw>
                </a:effectLst>
                <a:ea typeface="ＭＳ Ｐゴシック" pitchFamily="34" charset="-128"/>
              </a:rPr>
              <a:t>Section 5 - Money Earned from Work by Parent(s) in 2014</a:t>
            </a:r>
            <a:r>
              <a:rPr lang="en-US" sz="2800" dirty="0" smtClean="0">
                <a:effectLst>
                  <a:outerShdw blurRad="38100" dist="38100" dir="2700000" algn="tl">
                    <a:srgbClr val="000000">
                      <a:alpha val="43137"/>
                    </a:srgbClr>
                  </a:outerShdw>
                </a:effectLst>
                <a:ea typeface="ＭＳ Ｐゴシック" pitchFamily="34" charset="-128"/>
              </a:rPr>
              <a:t/>
            </a:r>
            <a:br>
              <a:rPr lang="en-US" sz="2800" dirty="0" smtClean="0">
                <a:effectLst>
                  <a:outerShdw blurRad="38100" dist="38100" dir="2700000" algn="tl">
                    <a:srgbClr val="000000">
                      <a:alpha val="43137"/>
                    </a:srgbClr>
                  </a:outerShdw>
                </a:effectLst>
                <a:ea typeface="ＭＳ Ｐゴシック" pitchFamily="34" charset="-128"/>
              </a:rPr>
            </a:br>
            <a:endParaRPr lang="en-US" sz="2800" dirty="0" smtClean="0">
              <a:effectLst>
                <a:outerShdw blurRad="38100" dist="38100" dir="2700000" algn="tl">
                  <a:srgbClr val="000000">
                    <a:alpha val="43137"/>
                  </a:srgbClr>
                </a:outerShdw>
              </a:effectLst>
              <a:ea typeface="ＭＳ Ｐゴシック" pitchFamily="34" charset="-128"/>
            </a:endParaRPr>
          </a:p>
        </p:txBody>
      </p:sp>
      <p:sp>
        <p:nvSpPr>
          <p:cNvPr id="88067" name="Rectangle 3"/>
          <p:cNvSpPr>
            <a:spLocks noGrp="1" noChangeArrowheads="1"/>
          </p:cNvSpPr>
          <p:nvPr>
            <p:ph type="body" sz="half" idx="4294967295"/>
          </p:nvPr>
        </p:nvSpPr>
        <p:spPr>
          <a:xfrm>
            <a:off x="542925" y="2597150"/>
            <a:ext cx="8410575" cy="3086100"/>
          </a:xfrm>
        </p:spPr>
        <p:txBody>
          <a:bodyPr/>
          <a:lstStyle/>
          <a:p>
            <a:pPr marL="0" indent="0">
              <a:buFontTx/>
              <a:buNone/>
            </a:pPr>
            <a:r>
              <a:rPr lang="en-US" sz="2800" b="1" dirty="0" smtClean="0">
                <a:latin typeface="Calibri" pitchFamily="34" charset="0"/>
                <a:ea typeface="ＭＳ Ｐゴシック" pitchFamily="34" charset="-128"/>
                <a:cs typeface="Arial" pitchFamily="34" charset="0"/>
              </a:rPr>
              <a:t>Use W-2 forms and other records to determine all income in 2014 earned from work (including business income earned from self-employment) for Parent 1 and/or Parent 2</a:t>
            </a:r>
          </a:p>
          <a:p>
            <a:pPr marL="0" indent="0">
              <a:buFontTx/>
              <a:buNone/>
            </a:pPr>
            <a:endParaRPr lang="en-US" sz="2800" b="1" dirty="0" smtClean="0">
              <a:latin typeface="Calibri" pitchFamily="34" charset="0"/>
              <a:ea typeface="ＭＳ Ｐゴシック" pitchFamily="34" charset="-128"/>
              <a:cs typeface="Arial" pitchFamily="34" charset="0"/>
            </a:endParaRPr>
          </a:p>
        </p:txBody>
      </p:sp>
      <p:pic>
        <p:nvPicPr>
          <p:cNvPr id="88068" name="Picture 5" descr="j0163003"/>
          <p:cNvPicPr>
            <a:picLocks noChangeAspect="1" noChangeArrowheads="1" noCrop="1"/>
          </p:cNvPicPr>
          <p:nvPr/>
        </p:nvPicPr>
        <p:blipFill>
          <a:blip r:embed="rId3" cstate="print"/>
          <a:srcRect/>
          <a:stretch>
            <a:fillRect/>
          </a:stretch>
        </p:blipFill>
        <p:spPr bwMode="auto">
          <a:xfrm>
            <a:off x="609600" y="4724400"/>
            <a:ext cx="1668463" cy="1028700"/>
          </a:xfrm>
          <a:prstGeom prst="rect">
            <a:avLst/>
          </a:prstGeom>
          <a:noFill/>
          <a:ln w="9525">
            <a:noFill/>
            <a:miter lim="800000"/>
            <a:headEnd/>
            <a:tailEnd/>
          </a:ln>
        </p:spPr>
      </p:pic>
      <p:pic>
        <p:nvPicPr>
          <p:cNvPr id="88069" name="Picture 6" descr="j0178188"/>
          <p:cNvPicPr>
            <a:picLocks noChangeAspect="1" noChangeArrowheads="1" noCrop="1"/>
          </p:cNvPicPr>
          <p:nvPr/>
        </p:nvPicPr>
        <p:blipFill>
          <a:blip r:embed="rId4" cstate="print"/>
          <a:srcRect/>
          <a:stretch>
            <a:fillRect/>
          </a:stretch>
        </p:blipFill>
        <p:spPr bwMode="auto">
          <a:xfrm>
            <a:off x="2641600" y="5029200"/>
            <a:ext cx="1092200" cy="1193800"/>
          </a:xfrm>
          <a:prstGeom prst="rect">
            <a:avLst/>
          </a:prstGeom>
          <a:noFill/>
          <a:ln w="9525">
            <a:noFill/>
            <a:miter lim="800000"/>
            <a:headEnd/>
            <a:tailEnd/>
          </a:ln>
        </p:spPr>
      </p:pic>
      <p:pic>
        <p:nvPicPr>
          <p:cNvPr id="88070" name="Picture 7" descr="j0162987"/>
          <p:cNvPicPr>
            <a:picLocks noChangeAspect="1" noChangeArrowheads="1" noCrop="1"/>
          </p:cNvPicPr>
          <p:nvPr/>
        </p:nvPicPr>
        <p:blipFill>
          <a:blip r:embed="rId5" cstate="print"/>
          <a:srcRect/>
          <a:stretch>
            <a:fillRect/>
          </a:stretch>
        </p:blipFill>
        <p:spPr bwMode="auto">
          <a:xfrm>
            <a:off x="4071938" y="4648200"/>
            <a:ext cx="1223962" cy="1252538"/>
          </a:xfrm>
          <a:prstGeom prst="rect">
            <a:avLst/>
          </a:prstGeom>
          <a:noFill/>
          <a:ln w="9525">
            <a:noFill/>
            <a:miter lim="800000"/>
            <a:headEnd/>
            <a:tailEnd/>
          </a:ln>
        </p:spPr>
      </p:pic>
      <p:pic>
        <p:nvPicPr>
          <p:cNvPr id="88071" name="Picture 8" descr="j0178177"/>
          <p:cNvPicPr>
            <a:picLocks noChangeAspect="1" noChangeArrowheads="1" noCrop="1"/>
          </p:cNvPicPr>
          <p:nvPr/>
        </p:nvPicPr>
        <p:blipFill>
          <a:blip r:embed="rId6" cstate="print"/>
          <a:srcRect/>
          <a:stretch>
            <a:fillRect/>
          </a:stretch>
        </p:blipFill>
        <p:spPr bwMode="auto">
          <a:xfrm>
            <a:off x="5557838" y="5030788"/>
            <a:ext cx="1211262" cy="1241425"/>
          </a:xfrm>
          <a:prstGeom prst="rect">
            <a:avLst/>
          </a:prstGeom>
          <a:noFill/>
          <a:ln w="9525">
            <a:noFill/>
            <a:miter lim="800000"/>
            <a:headEnd/>
            <a:tailEnd/>
          </a:ln>
        </p:spPr>
      </p:pic>
      <p:pic>
        <p:nvPicPr>
          <p:cNvPr id="88072" name="Picture 9" descr="j0174031"/>
          <p:cNvPicPr>
            <a:picLocks noChangeAspect="1" noChangeArrowheads="1" noCrop="1"/>
          </p:cNvPicPr>
          <p:nvPr/>
        </p:nvPicPr>
        <p:blipFill>
          <a:blip r:embed="rId7" cstate="print"/>
          <a:srcRect/>
          <a:stretch>
            <a:fillRect/>
          </a:stretch>
        </p:blipFill>
        <p:spPr bwMode="auto">
          <a:xfrm>
            <a:off x="7010400" y="4724400"/>
            <a:ext cx="1219200" cy="118745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E40A9111-3CF2-43F6-A08D-B846B6949B45}" type="slidenum">
              <a:rPr lang="en-US"/>
              <a:pPr>
                <a:defRPr/>
              </a:pPr>
              <a:t>25</a:t>
            </a:fld>
            <a:endParaRPr lang="en-US" dirty="0"/>
          </a:p>
        </p:txBody>
      </p:sp>
      <p:pic>
        <p:nvPicPr>
          <p:cNvPr id="15" name="Picture 14" descr="parentincome.jpg"/>
          <p:cNvPicPr>
            <a:picLocks noChangeAspect="1"/>
          </p:cNvPicPr>
          <p:nvPr/>
        </p:nvPicPr>
        <p:blipFill>
          <a:blip r:embed="rId8"/>
          <a:stretch>
            <a:fillRect/>
          </a:stretch>
        </p:blipFill>
        <p:spPr>
          <a:xfrm>
            <a:off x="1155700" y="1366615"/>
            <a:ext cx="5905500" cy="1236885"/>
          </a:xfrm>
          <a:prstGeom prst="rect">
            <a:avLst/>
          </a:prstGeom>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normAutofit fontScale="90000"/>
          </a:bodyPr>
          <a:lstStyle/>
          <a:p>
            <a:r>
              <a:rPr lang="en-US" dirty="0" smtClean="0"/>
              <a:t>Section 5</a:t>
            </a:r>
            <a:br>
              <a:rPr lang="en-US" dirty="0" smtClean="0"/>
            </a:br>
            <a:r>
              <a:rPr lang="en-US" dirty="0" smtClean="0"/>
              <a:t>IRS Data Retrieval</a:t>
            </a:r>
          </a:p>
        </p:txBody>
      </p:sp>
      <p:sp>
        <p:nvSpPr>
          <p:cNvPr id="14" name="Slide Number Placeholder 5"/>
          <p:cNvSpPr>
            <a:spLocks noGrp="1"/>
          </p:cNvSpPr>
          <p:nvPr>
            <p:ph type="sldNum" sz="quarter" idx="12"/>
          </p:nvPr>
        </p:nvSpPr>
        <p:spPr/>
        <p:txBody>
          <a:bodyPr/>
          <a:lstStyle/>
          <a:p>
            <a:fld id="{F5C9AA37-2014-48AA-870F-E2747E635E1C}" type="slidenum">
              <a:rPr lang="en-US" smtClean="0"/>
              <a:pPr/>
              <a:t>26</a:t>
            </a:fld>
            <a:endParaRPr lang="en-US" dirty="0"/>
          </a:p>
        </p:txBody>
      </p:sp>
      <p:pic>
        <p:nvPicPr>
          <p:cNvPr id="7" name="Picture 3"/>
          <p:cNvPicPr>
            <a:picLocks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923088" y="0"/>
            <a:ext cx="1192212" cy="153035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pic>
      <p:sp>
        <p:nvSpPr>
          <p:cNvPr id="9" name="Content Placeholder 5"/>
          <p:cNvSpPr txBox="1">
            <a:spLocks/>
          </p:cNvSpPr>
          <p:nvPr/>
        </p:nvSpPr>
        <p:spPr>
          <a:xfrm>
            <a:off x="76200" y="1676401"/>
            <a:ext cx="4343400" cy="4114800"/>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225425" lvl="1" indent="-225425">
              <a:spcBef>
                <a:spcPts val="600"/>
              </a:spcBef>
              <a:buClr>
                <a:srgbClr val="4F81BD"/>
              </a:buClr>
              <a:buFont typeface="Symbol" pitchFamily="18" charset="2"/>
              <a:buChar char="·"/>
            </a:pPr>
            <a:r>
              <a:rPr lang="en-US" sz="1600" b="1" dirty="0" smtClean="0">
                <a:latin typeface="Calibri" pitchFamily="34" charset="0"/>
                <a:ea typeface="ＭＳ Ｐゴシック" pitchFamily="34" charset="-128"/>
                <a:cs typeface="Arial" pitchFamily="34" charset="0"/>
              </a:rPr>
              <a:t>This question asks if parents have completed their 2014 IRS income tax return</a:t>
            </a:r>
          </a:p>
          <a:p>
            <a:pPr marL="225425" lvl="1" indent="-225425">
              <a:spcBef>
                <a:spcPts val="600"/>
              </a:spcBef>
              <a:buClr>
                <a:srgbClr val="4F81BD"/>
              </a:buClr>
              <a:buFont typeface="Symbol" pitchFamily="18" charset="2"/>
              <a:buChar char="·"/>
            </a:pPr>
            <a:r>
              <a:rPr lang="en-US" sz="1600" b="1" dirty="0" smtClean="0">
                <a:latin typeface="Calibri" pitchFamily="34" charset="0"/>
                <a:ea typeface="ＭＳ Ｐゴシック" pitchFamily="34" charset="-128"/>
                <a:cs typeface="Arial" pitchFamily="34" charset="0"/>
              </a:rPr>
              <a:t>If parent(s) answer “Already completed,” they will be given the option to transfer their 2014 income tax information directly from IRS records to the FOTW</a:t>
            </a:r>
          </a:p>
          <a:p>
            <a:pPr marL="225425" lvl="1" indent="-225425">
              <a:spcBef>
                <a:spcPts val="600"/>
              </a:spcBef>
              <a:buClr>
                <a:srgbClr val="4F81BD"/>
              </a:buClr>
              <a:buFont typeface="Symbol" pitchFamily="18" charset="2"/>
              <a:buChar char="·"/>
            </a:pPr>
            <a:r>
              <a:rPr lang="en-US" sz="1600" b="1" dirty="0" smtClean="0">
                <a:latin typeface="Calibri" pitchFamily="34" charset="0"/>
                <a:ea typeface="ＭＳ Ｐゴシック" pitchFamily="34" charset="-128"/>
                <a:cs typeface="Arial" pitchFamily="34" charset="0"/>
              </a:rPr>
              <a:t>If parents indicate that they have recently filed their 2014 taxes, they may not be able to access their IRS data if they have filed taxes electronically within the last three weeks or by mail within the last eleven weeks</a:t>
            </a:r>
          </a:p>
          <a:p>
            <a:pPr marL="225425" lvl="1" indent="-225425">
              <a:spcBef>
                <a:spcPts val="600"/>
              </a:spcBef>
              <a:buClr>
                <a:srgbClr val="4F81BD"/>
              </a:buClr>
              <a:buFont typeface="Symbol" pitchFamily="18" charset="2"/>
              <a:buChar char="·"/>
            </a:pPr>
            <a:r>
              <a:rPr lang="en-US" sz="1600" b="1" dirty="0" smtClean="0">
                <a:latin typeface="Calibri" pitchFamily="34" charset="0"/>
                <a:ea typeface="ＭＳ Ｐゴシック" pitchFamily="34" charset="-128"/>
                <a:cs typeface="Arial" pitchFamily="34" charset="0"/>
              </a:rPr>
              <a:t>Instead, they should use their actual 2014 IRS tax return to complete the FOTW so the student does not miss any important financial aid deadlines</a:t>
            </a:r>
          </a:p>
        </p:txBody>
      </p:sp>
      <p:pic>
        <p:nvPicPr>
          <p:cNvPr id="15" name="Picture 3"/>
          <p:cNvPicPr>
            <a:picLocks noChangeAspect="1" noChangeArrowheads="1"/>
          </p:cNvPicPr>
          <p:nvPr/>
        </p:nvPicPr>
        <p:blipFill>
          <a:blip r:embed="rId4" cstate="print"/>
          <a:srcRect l="24243" t="26324" r="37121" b="30118"/>
          <a:stretch>
            <a:fillRect/>
          </a:stretch>
        </p:blipFill>
        <p:spPr bwMode="auto">
          <a:xfrm>
            <a:off x="4419600" y="1752599"/>
            <a:ext cx="4572000" cy="4123765"/>
          </a:xfrm>
          <a:prstGeom prst="rect">
            <a:avLst/>
          </a:prstGeom>
          <a:noFill/>
          <a:ln w="38100">
            <a:solidFill>
              <a:srgbClr val="9999FF"/>
            </a:solidFill>
            <a:miter lim="800000"/>
            <a:headEnd/>
            <a:tailEn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262495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normAutofit fontScale="90000"/>
          </a:bodyPr>
          <a:lstStyle/>
          <a:p>
            <a:r>
              <a:rPr lang="en-US" dirty="0" smtClean="0"/>
              <a:t>Section 5</a:t>
            </a:r>
            <a:br>
              <a:rPr lang="en-US" dirty="0" smtClean="0"/>
            </a:br>
            <a:r>
              <a:rPr lang="en-US" dirty="0" smtClean="0"/>
              <a:t>IRS Data Retrieval (cont)</a:t>
            </a:r>
          </a:p>
        </p:txBody>
      </p:sp>
      <p:sp>
        <p:nvSpPr>
          <p:cNvPr id="14" name="Slide Number Placeholder 5"/>
          <p:cNvSpPr>
            <a:spLocks noGrp="1"/>
          </p:cNvSpPr>
          <p:nvPr>
            <p:ph type="sldNum" sz="quarter" idx="12"/>
          </p:nvPr>
        </p:nvSpPr>
        <p:spPr/>
        <p:txBody>
          <a:bodyPr/>
          <a:lstStyle/>
          <a:p>
            <a:fld id="{F5C9AA37-2014-48AA-870F-E2747E635E1C}" type="slidenum">
              <a:rPr lang="en-US" smtClean="0"/>
              <a:pPr/>
              <a:t>27</a:t>
            </a:fld>
            <a:endParaRPr lang="en-US" dirty="0"/>
          </a:p>
        </p:txBody>
      </p:sp>
      <p:pic>
        <p:nvPicPr>
          <p:cNvPr id="7" name="Picture 3"/>
          <p:cNvPicPr>
            <a:picLocks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923088" y="0"/>
            <a:ext cx="1192212" cy="153035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pic>
      <p:pic>
        <p:nvPicPr>
          <p:cNvPr id="8" name="Picture 7"/>
          <p:cNvPicPr>
            <a:picLocks noChangeAspect="1" noChangeArrowheads="1"/>
          </p:cNvPicPr>
          <p:nvPr/>
        </p:nvPicPr>
        <p:blipFill rotWithShape="1">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p:blipFill>
        <p:spPr bwMode="auto">
          <a:xfrm>
            <a:off x="1081898" y="1676400"/>
            <a:ext cx="7098636" cy="3918858"/>
          </a:xfrm>
          <a:prstGeom prst="rect">
            <a:avLst/>
          </a:prstGeom>
          <a:noFill/>
          <a:ln w="38100">
            <a:solidFill>
              <a:srgbClr val="9999FF"/>
            </a:solidFill>
            <a:miter lim="800000"/>
            <a:headEnd/>
            <a:tailEnd/>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141158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Section 5</a:t>
            </a:r>
            <a:br>
              <a:rPr lang="en-US" dirty="0"/>
            </a:br>
            <a:r>
              <a:rPr lang="en-US" dirty="0"/>
              <a:t>IRS Data Retrieval (</a:t>
            </a:r>
            <a:r>
              <a:rPr lang="en-US" dirty="0" smtClean="0"/>
              <a:t>cont</a:t>
            </a:r>
            <a:r>
              <a:rPr lang="en-US" dirty="0"/>
              <a:t>)</a:t>
            </a:r>
          </a:p>
        </p:txBody>
      </p:sp>
      <p:sp>
        <p:nvSpPr>
          <p:cNvPr id="2" name="Slide Number Placeholder 1"/>
          <p:cNvSpPr>
            <a:spLocks noGrp="1"/>
          </p:cNvSpPr>
          <p:nvPr>
            <p:ph type="sldNum" sz="quarter" idx="12"/>
          </p:nvPr>
        </p:nvSpPr>
        <p:spPr/>
        <p:txBody>
          <a:bodyPr/>
          <a:lstStyle/>
          <a:p>
            <a:fld id="{F5C9AA37-2014-48AA-870F-E2747E635E1C}" type="slidenum">
              <a:rPr lang="en-US" smtClean="0"/>
              <a:pPr/>
              <a:t>28</a:t>
            </a:fld>
            <a:endParaRPr lang="en-US" dirty="0"/>
          </a:p>
        </p:txBody>
      </p:sp>
      <p:pic>
        <p:nvPicPr>
          <p:cNvPr id="3" name="Picture 2"/>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43000" y="1600200"/>
            <a:ext cx="6934200" cy="4245765"/>
          </a:xfrm>
          <a:prstGeom prst="rect">
            <a:avLst/>
          </a:prstGeom>
          <a:noFill/>
          <a:ln w="38100">
            <a:solidFill>
              <a:srgbClr val="9999FF"/>
            </a:solidFill>
            <a:miter lim="800000"/>
            <a:headEnd/>
            <a:tailEnd/>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19855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5</a:t>
            </a:r>
            <a:br>
              <a:rPr lang="en-US" dirty="0" smtClean="0"/>
            </a:br>
            <a:r>
              <a:rPr lang="en-US" dirty="0" smtClean="0"/>
              <a:t>IRS Tax Transcript</a:t>
            </a:r>
            <a:endParaRPr lang="en-US" dirty="0"/>
          </a:p>
        </p:txBody>
      </p:sp>
      <p:sp>
        <p:nvSpPr>
          <p:cNvPr id="3" name="Slide Number Placeholder 2"/>
          <p:cNvSpPr>
            <a:spLocks noGrp="1"/>
          </p:cNvSpPr>
          <p:nvPr>
            <p:ph type="sldNum" sz="quarter" idx="12"/>
          </p:nvPr>
        </p:nvSpPr>
        <p:spPr/>
        <p:txBody>
          <a:bodyPr/>
          <a:lstStyle/>
          <a:p>
            <a:fld id="{F5C9AA37-2014-48AA-870F-E2747E635E1C}" type="slidenum">
              <a:rPr lang="en-US" smtClean="0"/>
              <a:pPr/>
              <a:t>29</a:t>
            </a:fld>
            <a:endParaRPr lang="en-US" dirty="0"/>
          </a:p>
        </p:txBody>
      </p:sp>
      <p:pic>
        <p:nvPicPr>
          <p:cNvPr id="235522" name="Picture 2"/>
          <p:cNvPicPr>
            <a:picLocks noChangeAspect="1" noChangeArrowheads="1"/>
          </p:cNvPicPr>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914400" y="1475095"/>
            <a:ext cx="7620000" cy="4411579"/>
          </a:xfrm>
          <a:prstGeom prst="rect">
            <a:avLst/>
          </a:prstGeom>
          <a:noFill/>
          <a:ln w="38100">
            <a:solidFill>
              <a:srgbClr val="9999FF"/>
            </a:solidFill>
            <a:miter lim="800000"/>
            <a:headEnd/>
            <a:tailEn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9580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15" name="Picture 1" descr="S:\USA Funds University\Workshops\2012\Fall\Federal Update\Supporting documents\Updated FOTW Home Page Buttons.jpg"/>
          <p:cNvPicPr>
            <a:picLocks noChangeAspect="1" noChangeArrowheads="1"/>
          </p:cNvPicPr>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508532" y="1447800"/>
            <a:ext cx="2490787" cy="1693462"/>
          </a:xfrm>
          <a:prstGeom prst="rect">
            <a:avLst/>
          </a:prstGeom>
          <a:noFill/>
          <a:ln w="38100">
            <a:solidFill>
              <a:srgbClr val="000099"/>
            </a:solidFill>
          </a:ln>
        </p:spPr>
      </p:pic>
      <p:pic>
        <p:nvPicPr>
          <p:cNvPr id="18" name="Picture 17"/>
          <p:cNvPicPr>
            <a:picLocks noChangeAspect="1"/>
          </p:cNvPicPr>
          <p:nvPr/>
        </p:nvPicPr>
        <p:blipFill rotWithShape="1">
          <a:blip r:embed="rId4"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p:blipFill>
        <p:spPr>
          <a:xfrm>
            <a:off x="6273378" y="2057400"/>
            <a:ext cx="1651422" cy="1447800"/>
          </a:xfrm>
          <a:prstGeom prst="rect">
            <a:avLst/>
          </a:prstGeom>
          <a:ln w="38100">
            <a:solidFill>
              <a:srgbClr val="000099"/>
            </a:solidFill>
          </a:ln>
        </p:spPr>
      </p:pic>
      <p:sp>
        <p:nvSpPr>
          <p:cNvPr id="13316" name="Rectangle 3"/>
          <p:cNvSpPr>
            <a:spLocks noGrp="1" noChangeArrowheads="1"/>
          </p:cNvSpPr>
          <p:nvPr>
            <p:ph type="title"/>
          </p:nvPr>
        </p:nvSpPr>
        <p:spPr/>
        <p:txBody>
          <a:bodyPr/>
          <a:lstStyle/>
          <a:p>
            <a:r>
              <a:rPr lang="en-US" dirty="0" smtClean="0"/>
              <a:t>Types of Applications</a:t>
            </a:r>
          </a:p>
        </p:txBody>
      </p:sp>
      <p:sp>
        <p:nvSpPr>
          <p:cNvPr id="1754116" name="Rectangle 4"/>
          <p:cNvSpPr>
            <a:spLocks noGrp="1" noChangeArrowheads="1"/>
          </p:cNvSpPr>
          <p:nvPr>
            <p:ph type="body" idx="4294967295"/>
          </p:nvPr>
        </p:nvSpPr>
        <p:spPr>
          <a:xfrm>
            <a:off x="152400" y="1504950"/>
            <a:ext cx="6237288" cy="323850"/>
          </a:xfrm>
        </p:spPr>
        <p:txBody>
          <a:bodyPr>
            <a:normAutofit fontScale="25000" lnSpcReduction="20000"/>
          </a:bodyPr>
          <a:lstStyle/>
          <a:p>
            <a:pPr marL="341313" indent="-341313">
              <a:lnSpc>
                <a:spcPct val="90000"/>
              </a:lnSpc>
              <a:buSzPct val="100000"/>
            </a:pPr>
            <a:r>
              <a:rPr lang="en-US" sz="8800" b="1" dirty="0" smtClean="0">
                <a:latin typeface="Calibri" pitchFamily="34" charset="0"/>
                <a:ea typeface="ＭＳ Ｐゴシック" pitchFamily="34" charset="-128"/>
              </a:rPr>
              <a:t>FAFSA</a:t>
            </a:r>
            <a:endParaRPr lang="en-US" sz="2800" b="1" dirty="0" smtClean="0">
              <a:solidFill>
                <a:srgbClr val="800000"/>
              </a:solidFill>
              <a:latin typeface="Calibri" pitchFamily="34" charset="0"/>
              <a:ea typeface="ＭＳ Ｐゴシック" pitchFamily="34" charset="-128"/>
            </a:endParaRPr>
          </a:p>
        </p:txBody>
      </p:sp>
      <p:sp>
        <p:nvSpPr>
          <p:cNvPr id="1754117" name="Rectangle 5"/>
          <p:cNvSpPr>
            <a:spLocks noChangeArrowheads="1"/>
          </p:cNvSpPr>
          <p:nvPr/>
        </p:nvSpPr>
        <p:spPr bwMode="auto">
          <a:xfrm>
            <a:off x="133350" y="2743200"/>
            <a:ext cx="7086600" cy="60960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lIns="92075" tIns="46038" rIns="92075" bIns="46038"/>
          <a:lstStyle/>
          <a:p>
            <a:pPr marL="342900" indent="-342900" eaLnBrk="0" hangingPunct="0">
              <a:lnSpc>
                <a:spcPct val="90000"/>
              </a:lnSpc>
              <a:spcBef>
                <a:spcPct val="20000"/>
              </a:spcBef>
              <a:buClr>
                <a:srgbClr val="4F81BD"/>
              </a:buClr>
              <a:buSzPct val="100000"/>
              <a:buFont typeface="Symbol" pitchFamily="18" charset="2"/>
              <a:buChar char="·"/>
            </a:pPr>
            <a:r>
              <a:rPr lang="en-US" sz="2200" b="1" dirty="0">
                <a:latin typeface="Calibri" pitchFamily="34" charset="0"/>
                <a:ea typeface="ＭＳ Ｐゴシック" pitchFamily="34" charset="-128"/>
              </a:rPr>
              <a:t>Cal</a:t>
            </a:r>
            <a:r>
              <a:rPr lang="en-US" sz="2200" b="1" dirty="0">
                <a:latin typeface="Calibri" pitchFamily="34" charset="0"/>
              </a:rPr>
              <a:t> Grant GPA Verification Form</a:t>
            </a:r>
          </a:p>
        </p:txBody>
      </p:sp>
      <p:sp>
        <p:nvSpPr>
          <p:cNvPr id="1754118" name="Rectangle 6"/>
          <p:cNvSpPr>
            <a:spLocks noChangeArrowheads="1"/>
          </p:cNvSpPr>
          <p:nvPr/>
        </p:nvSpPr>
        <p:spPr bwMode="auto">
          <a:xfrm>
            <a:off x="140438" y="3200400"/>
            <a:ext cx="6724650" cy="99060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lIns="92075" tIns="46038" rIns="92075" bIns="46038"/>
          <a:lstStyle/>
          <a:p>
            <a:pPr marL="342900" indent="-342900" eaLnBrk="0" hangingPunct="0">
              <a:lnSpc>
                <a:spcPct val="90000"/>
              </a:lnSpc>
              <a:spcBef>
                <a:spcPct val="20000"/>
              </a:spcBef>
              <a:buClr>
                <a:srgbClr val="4F81BD"/>
              </a:buClr>
              <a:buSzPct val="100000"/>
              <a:buFont typeface="Symbol" pitchFamily="18" charset="2"/>
              <a:buChar char="·"/>
            </a:pPr>
            <a:r>
              <a:rPr lang="en-US" sz="2200" b="1" dirty="0">
                <a:latin typeface="Calibri" pitchFamily="34" charset="0"/>
              </a:rPr>
              <a:t>Other applications or forms as required by the college such as</a:t>
            </a:r>
            <a:r>
              <a:rPr lang="en-US" sz="2200" b="1" dirty="0" smtClean="0">
                <a:latin typeface="Calibri" pitchFamily="34" charset="0"/>
              </a:rPr>
              <a:t>:</a:t>
            </a:r>
            <a:endParaRPr lang="en-US" sz="2200" b="1" dirty="0">
              <a:latin typeface="Calibri" pitchFamily="34" charset="0"/>
            </a:endParaRPr>
          </a:p>
        </p:txBody>
      </p:sp>
      <p:sp>
        <p:nvSpPr>
          <p:cNvPr id="1754119" name="Rectangle 7"/>
          <p:cNvSpPr>
            <a:spLocks noChangeArrowheads="1"/>
          </p:cNvSpPr>
          <p:nvPr/>
        </p:nvSpPr>
        <p:spPr bwMode="auto">
          <a:xfrm>
            <a:off x="457200" y="5029200"/>
            <a:ext cx="5830888" cy="137160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lIns="92075" tIns="46038" rIns="92075" bIns="46038"/>
          <a:lstStyle/>
          <a:p>
            <a:pPr marL="228600" lvl="1" indent="-228600" eaLnBrk="0" hangingPunct="0">
              <a:lnSpc>
                <a:spcPct val="90000"/>
              </a:lnSpc>
              <a:spcBef>
                <a:spcPct val="20000"/>
              </a:spcBef>
              <a:buClr>
                <a:srgbClr val="CC9900"/>
              </a:buClr>
              <a:buSzPct val="125000"/>
              <a:buFont typeface="Arial" pitchFamily="34" charset="0"/>
              <a:buChar char="•"/>
            </a:pPr>
            <a:r>
              <a:rPr lang="en-US" sz="2000" b="1" dirty="0" smtClean="0">
                <a:latin typeface="Calibri" pitchFamily="34" charset="0"/>
              </a:rPr>
              <a:t>2014 federal tax returns (along with all schedules and W-2s) or other income documentation </a:t>
            </a:r>
            <a:endParaRPr lang="en-US" sz="2000" b="1" dirty="0">
              <a:latin typeface="Calibri" pitchFamily="34" charset="0"/>
            </a:endParaRPr>
          </a:p>
        </p:txBody>
      </p:sp>
      <p:sp>
        <p:nvSpPr>
          <p:cNvPr id="1754120" name="Text Box 8"/>
          <p:cNvSpPr txBox="1">
            <a:spLocks noChangeArrowheads="1"/>
          </p:cNvSpPr>
          <p:nvPr/>
        </p:nvSpPr>
        <p:spPr bwMode="auto">
          <a:xfrm>
            <a:off x="457200" y="3934599"/>
            <a:ext cx="3362524" cy="40011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3175">
                <a:solidFill>
                  <a:srgbClr val="000000"/>
                </a:solidFill>
                <a:miter lim="800000"/>
                <a:headEnd/>
                <a:tailEnd/>
              </a14:hiddenLine>
            </a:ext>
          </a:extLst>
        </p:spPr>
        <p:txBody>
          <a:bodyPr wrap="none">
            <a:spAutoFit/>
          </a:bodyPr>
          <a:lstStyle>
            <a:lvl1pPr eaLnBrk="0" hangingPunct="0">
              <a:defRPr sz="1200" b="1">
                <a:solidFill>
                  <a:schemeClr val="tx1"/>
                </a:solidFill>
                <a:latin typeface="Times New Roman" pitchFamily="18" charset="0"/>
                <a:ea typeface="ＭＳ Ｐゴシック" pitchFamily="34" charset="-128"/>
              </a:defRPr>
            </a:lvl1pPr>
            <a:lvl2pPr marL="742950" indent="-285750" eaLnBrk="0" hangingPunct="0">
              <a:defRPr sz="1200" b="1">
                <a:solidFill>
                  <a:schemeClr val="tx1"/>
                </a:solidFill>
                <a:latin typeface="Times New Roman" pitchFamily="18" charset="0"/>
                <a:ea typeface="ＭＳ Ｐゴシック" pitchFamily="34" charset="-128"/>
              </a:defRPr>
            </a:lvl2pPr>
            <a:lvl3pPr marL="1143000" indent="-228600" eaLnBrk="0" hangingPunct="0">
              <a:defRPr sz="1200" b="1">
                <a:solidFill>
                  <a:schemeClr val="tx1"/>
                </a:solidFill>
                <a:latin typeface="Times New Roman" pitchFamily="18" charset="0"/>
                <a:ea typeface="ＭＳ Ｐゴシック" pitchFamily="34" charset="-128"/>
              </a:defRPr>
            </a:lvl3pPr>
            <a:lvl4pPr marL="1600200" indent="-228600" eaLnBrk="0" hangingPunct="0">
              <a:defRPr sz="1200" b="1">
                <a:solidFill>
                  <a:schemeClr val="tx1"/>
                </a:solidFill>
                <a:latin typeface="Times New Roman" pitchFamily="18" charset="0"/>
                <a:ea typeface="ＭＳ Ｐゴシック" pitchFamily="34" charset="-128"/>
              </a:defRPr>
            </a:lvl4pPr>
            <a:lvl5pPr marL="2057400" indent="-228600" eaLnBrk="0" hangingPunct="0">
              <a:defRPr sz="12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pPr marL="342900" indent="-342900" eaLnBrk="1" hangingPunct="1">
              <a:buClr>
                <a:srgbClr val="CC9900"/>
              </a:buClr>
              <a:buSzPct val="125000"/>
              <a:buFont typeface="Arial" pitchFamily="34" charset="0"/>
              <a:buChar char="•"/>
            </a:pPr>
            <a:r>
              <a:rPr lang="en-US" sz="2000" dirty="0" smtClean="0">
                <a:latin typeface="Calibri" pitchFamily="34" charset="0"/>
              </a:rPr>
              <a:t>CSS/Financial </a:t>
            </a:r>
            <a:r>
              <a:rPr lang="en-US" sz="2000" dirty="0">
                <a:latin typeface="Calibri" pitchFamily="34" charset="0"/>
              </a:rPr>
              <a:t>Aid PROFILE</a:t>
            </a:r>
            <a:r>
              <a:rPr lang="en-US" sz="2000" b="0" dirty="0">
                <a:latin typeface="Calibri" pitchFamily="34" charset="0"/>
              </a:rPr>
              <a:t> </a:t>
            </a:r>
          </a:p>
        </p:txBody>
      </p:sp>
      <p:sp>
        <p:nvSpPr>
          <p:cNvPr id="1754121" name="Text Box 9"/>
          <p:cNvSpPr txBox="1">
            <a:spLocks noChangeArrowheads="1"/>
          </p:cNvSpPr>
          <p:nvPr/>
        </p:nvSpPr>
        <p:spPr bwMode="auto">
          <a:xfrm>
            <a:off x="457200" y="4343400"/>
            <a:ext cx="5705475" cy="707886"/>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3175">
                <a:solidFill>
                  <a:srgbClr val="000000"/>
                </a:solidFill>
                <a:miter lim="800000"/>
                <a:headEnd/>
                <a:tailEnd/>
              </a14:hiddenLine>
            </a:ext>
          </a:extLst>
        </p:spPr>
        <p:txBody>
          <a:bodyPr wrap="square">
            <a:spAutoFit/>
          </a:bodyPr>
          <a:lstStyle>
            <a:lvl1pPr eaLnBrk="0" hangingPunct="0">
              <a:defRPr sz="1200" b="1">
                <a:solidFill>
                  <a:schemeClr val="tx1"/>
                </a:solidFill>
                <a:latin typeface="Times New Roman" pitchFamily="18" charset="0"/>
                <a:ea typeface="ＭＳ Ｐゴシック" pitchFamily="34" charset="-128"/>
              </a:defRPr>
            </a:lvl1pPr>
            <a:lvl2pPr marL="742950" indent="-285750" eaLnBrk="0" hangingPunct="0">
              <a:defRPr sz="1200" b="1">
                <a:solidFill>
                  <a:schemeClr val="tx1"/>
                </a:solidFill>
                <a:latin typeface="Times New Roman" pitchFamily="18" charset="0"/>
                <a:ea typeface="ＭＳ Ｐゴシック" pitchFamily="34" charset="-128"/>
              </a:defRPr>
            </a:lvl2pPr>
            <a:lvl3pPr marL="1143000" indent="-228600" eaLnBrk="0" hangingPunct="0">
              <a:defRPr sz="1200" b="1">
                <a:solidFill>
                  <a:schemeClr val="tx1"/>
                </a:solidFill>
                <a:latin typeface="Times New Roman" pitchFamily="18" charset="0"/>
                <a:ea typeface="ＭＳ Ｐゴシック" pitchFamily="34" charset="-128"/>
              </a:defRPr>
            </a:lvl3pPr>
            <a:lvl4pPr marL="1600200" indent="-228600" eaLnBrk="0" hangingPunct="0">
              <a:defRPr sz="1200" b="1">
                <a:solidFill>
                  <a:schemeClr val="tx1"/>
                </a:solidFill>
                <a:latin typeface="Times New Roman" pitchFamily="18" charset="0"/>
                <a:ea typeface="ＭＳ Ｐゴシック" pitchFamily="34" charset="-128"/>
              </a:defRPr>
            </a:lvl4pPr>
            <a:lvl5pPr marL="2057400" indent="-228600" eaLnBrk="0" hangingPunct="0">
              <a:defRPr sz="12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pPr marL="342900" lvl="2" indent="-342900" eaLnBrk="1" hangingPunct="1">
              <a:buClr>
                <a:srgbClr val="CC9900"/>
              </a:buClr>
              <a:buSzPct val="125000"/>
              <a:buFont typeface="Arial" pitchFamily="34" charset="0"/>
              <a:buChar char="•"/>
            </a:pPr>
            <a:r>
              <a:rPr lang="en-US" sz="2000" dirty="0" smtClean="0">
                <a:latin typeface="Calibri" pitchFamily="34" charset="0"/>
              </a:rPr>
              <a:t>Institutional </a:t>
            </a:r>
            <a:r>
              <a:rPr lang="en-US" sz="2000" dirty="0">
                <a:latin typeface="Calibri" pitchFamily="34" charset="0"/>
              </a:rPr>
              <a:t>Scholarship </a:t>
            </a:r>
            <a:r>
              <a:rPr lang="en-US" sz="2000" dirty="0" smtClean="0">
                <a:latin typeface="Calibri" pitchFamily="34" charset="0"/>
              </a:rPr>
              <a:t>and/or Financial </a:t>
            </a:r>
            <a:r>
              <a:rPr lang="en-US" sz="2000" dirty="0">
                <a:latin typeface="Calibri" pitchFamily="34" charset="0"/>
              </a:rPr>
              <a:t>Aid </a:t>
            </a:r>
            <a:r>
              <a:rPr lang="en-US" sz="2000" dirty="0" smtClean="0">
                <a:latin typeface="Calibri" pitchFamily="34" charset="0"/>
              </a:rPr>
              <a:t> Application </a:t>
            </a:r>
            <a:endParaRPr lang="en-US" sz="2000" dirty="0">
              <a:latin typeface="Calibri" pitchFamily="34" charset="0"/>
            </a:endParaRPr>
          </a:p>
        </p:txBody>
      </p:sp>
      <p:sp>
        <p:nvSpPr>
          <p:cNvPr id="20" name="Slide Number Placeholder 19"/>
          <p:cNvSpPr>
            <a:spLocks noGrp="1"/>
          </p:cNvSpPr>
          <p:nvPr>
            <p:ph type="sldNum" sz="quarter" idx="12"/>
          </p:nvPr>
        </p:nvSpPr>
        <p:spPr/>
        <p:txBody>
          <a:bodyPr/>
          <a:lstStyle/>
          <a:p>
            <a:fld id="{F5C9AA37-2014-48AA-870F-E2747E635E1C}" type="slidenum">
              <a:rPr lang="en-US" smtClean="0"/>
              <a:pPr/>
              <a:t>3</a:t>
            </a:fld>
            <a:endParaRPr lang="en-US" dirty="0"/>
          </a:p>
        </p:txBody>
      </p:sp>
      <p:sp>
        <p:nvSpPr>
          <p:cNvPr id="16" name="Rectangle 4"/>
          <p:cNvSpPr txBox="1">
            <a:spLocks noChangeArrowheads="1"/>
          </p:cNvSpPr>
          <p:nvPr/>
        </p:nvSpPr>
        <p:spPr>
          <a:xfrm>
            <a:off x="152400" y="1771650"/>
            <a:ext cx="6237288" cy="914400"/>
          </a:xfrm>
          <a:prstGeom prst="rect">
            <a:avLst/>
          </a:prstGeom>
        </p:spPr>
        <p:txBody>
          <a:bodyPr>
            <a:normAutofit fontScale="250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nSpc>
                <a:spcPct val="90000"/>
              </a:lnSpc>
              <a:buSzPct val="100000"/>
            </a:pPr>
            <a:endParaRPr lang="en-US" sz="3200" b="1" dirty="0" smtClean="0">
              <a:latin typeface="Calibri" pitchFamily="34" charset="0"/>
              <a:ea typeface="ＭＳ Ｐゴシック" pitchFamily="34" charset="-128"/>
            </a:endParaRPr>
          </a:p>
          <a:p>
            <a:pPr marL="341313" indent="-341313">
              <a:lnSpc>
                <a:spcPct val="90000"/>
              </a:lnSpc>
              <a:buSzPct val="100000"/>
            </a:pPr>
            <a:r>
              <a:rPr lang="en-US" sz="8800" b="1" dirty="0" smtClean="0">
                <a:latin typeface="Calibri" pitchFamily="34" charset="0"/>
                <a:ea typeface="ＭＳ Ｐゴシック" pitchFamily="34" charset="-128"/>
              </a:rPr>
              <a:t>Undocumented students covered under AB540 or DACA should complete the California Dream Act Application</a:t>
            </a:r>
          </a:p>
          <a:p>
            <a:pPr marL="346075" indent="-346075">
              <a:lnSpc>
                <a:spcPct val="90000"/>
              </a:lnSpc>
              <a:buSzPct val="100000"/>
              <a:buFont typeface="Symbol" pitchFamily="18" charset="2"/>
              <a:buChar char="·"/>
            </a:pPr>
            <a:endParaRPr lang="en-US" sz="2800" b="1" dirty="0" smtClean="0">
              <a:latin typeface="Calibri" pitchFamily="34" charset="0"/>
              <a:ea typeface="ＭＳ Ｐゴシック" pitchFamily="34" charset="-128"/>
            </a:endParaRPr>
          </a:p>
          <a:p>
            <a:pPr marL="346075" indent="-346075">
              <a:lnSpc>
                <a:spcPct val="90000"/>
              </a:lnSpc>
              <a:buSzPct val="100000"/>
              <a:buFont typeface="Symbol" pitchFamily="18" charset="2"/>
              <a:buChar char="·"/>
            </a:pPr>
            <a:endParaRPr lang="en-US" sz="2800" b="1" dirty="0" smtClean="0">
              <a:solidFill>
                <a:srgbClr val="800000"/>
              </a:solidFill>
              <a:latin typeface="Calibri" pitchFamily="34" charset="0"/>
              <a:ea typeface="ＭＳ Ｐゴシック" pitchFamily="34" charset="-128"/>
            </a:endParaRPr>
          </a:p>
        </p:txBody>
      </p:sp>
      <p:pic>
        <p:nvPicPr>
          <p:cNvPr id="17" name="Picture 1"/>
          <p:cNvPicPr>
            <a:picLocks noChangeAspect="1" noChangeArrowheads="1"/>
          </p:cNvPicPr>
          <p:nvPr/>
        </p:nvPicPr>
        <p:blipFill>
          <a:blip r:embed="rId5" cstate="print"/>
          <a:srcRect l="32500" t="15000" r="31875" b="10000"/>
          <a:stretch>
            <a:fillRect/>
          </a:stretch>
        </p:blipFill>
        <p:spPr bwMode="auto">
          <a:xfrm>
            <a:off x="6705600" y="2819400"/>
            <a:ext cx="1981200" cy="2606842"/>
          </a:xfrm>
          <a:prstGeom prst="rect">
            <a:avLst/>
          </a:prstGeom>
          <a:noFill/>
          <a:ln w="38100">
            <a:solidFill>
              <a:srgbClr val="000099"/>
            </a:solidFill>
            <a:miter lim="800000"/>
            <a:headEnd/>
            <a:tailEnd/>
          </a:ln>
        </p:spPr>
      </p:pic>
      <p:pic>
        <p:nvPicPr>
          <p:cNvPr id="245761" name="Picture 1"/>
          <p:cNvPicPr>
            <a:picLocks noChangeAspect="1" noChangeArrowheads="1"/>
          </p:cNvPicPr>
          <p:nvPr/>
        </p:nvPicPr>
        <p:blipFill>
          <a:blip r:embed="rId6" cstate="print"/>
          <a:srcRect l="32500" t="15000" r="31875" b="11000"/>
          <a:stretch>
            <a:fillRect/>
          </a:stretch>
        </p:blipFill>
        <p:spPr bwMode="auto">
          <a:xfrm>
            <a:off x="7181196" y="3581400"/>
            <a:ext cx="1837944" cy="2386103"/>
          </a:xfrm>
          <a:prstGeom prst="rect">
            <a:avLst/>
          </a:prstGeom>
          <a:noFill/>
          <a:ln w="38100">
            <a:solidFill>
              <a:srgbClr val="000099"/>
            </a:solidFill>
            <a:miter lim="800000"/>
            <a:headEnd/>
            <a:tailEnd/>
          </a:ln>
        </p:spPr>
      </p:pic>
      <p:pic>
        <p:nvPicPr>
          <p:cNvPr id="250898" name="Picture 3"/>
          <p:cNvPicPr>
            <a:picLocks noChangeArrowheads="1"/>
          </p:cNvPicPr>
          <p:nvPr/>
        </p:nvPicPr>
        <p:blipFill>
          <a:blip r:embed="rId7"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172200" y="4148138"/>
            <a:ext cx="1795462" cy="2403475"/>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38100">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233817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54116">
                                            <p:txEl>
                                              <p:pRg st="0" end="0"/>
                                            </p:txEl>
                                          </p:spTgt>
                                        </p:tgtEl>
                                        <p:attrNameLst>
                                          <p:attrName>style.visibility</p:attrName>
                                        </p:attrNameLst>
                                      </p:cBhvr>
                                      <p:to>
                                        <p:strVal val="visible"/>
                                      </p:to>
                                    </p:set>
                                    <p:anim calcmode="lin" valueType="num">
                                      <p:cBhvr additive="base">
                                        <p:cTn id="7" dur="500" fill="hold"/>
                                        <p:tgtEl>
                                          <p:spTgt spid="17541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541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54117"/>
                                        </p:tgtEl>
                                        <p:attrNameLst>
                                          <p:attrName>style.visibility</p:attrName>
                                        </p:attrNameLst>
                                      </p:cBhvr>
                                      <p:to>
                                        <p:strVal val="visible"/>
                                      </p:to>
                                    </p:set>
                                    <p:anim calcmode="lin" valueType="num">
                                      <p:cBhvr additive="base">
                                        <p:cTn id="31" dur="500" fill="hold"/>
                                        <p:tgtEl>
                                          <p:spTgt spid="1754117"/>
                                        </p:tgtEl>
                                        <p:attrNameLst>
                                          <p:attrName>ppt_x</p:attrName>
                                        </p:attrNameLst>
                                      </p:cBhvr>
                                      <p:tavLst>
                                        <p:tav tm="0">
                                          <p:val>
                                            <p:strVal val="0-#ppt_w/2"/>
                                          </p:val>
                                        </p:tav>
                                        <p:tav tm="100000">
                                          <p:val>
                                            <p:strVal val="#ppt_x"/>
                                          </p:val>
                                        </p:tav>
                                      </p:tavLst>
                                    </p:anim>
                                    <p:anim calcmode="lin" valueType="num">
                                      <p:cBhvr additive="base">
                                        <p:cTn id="32" dur="500" fill="hold"/>
                                        <p:tgtEl>
                                          <p:spTgt spid="175411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54118"/>
                                        </p:tgtEl>
                                        <p:attrNameLst>
                                          <p:attrName>style.visibility</p:attrName>
                                        </p:attrNameLst>
                                      </p:cBhvr>
                                      <p:to>
                                        <p:strVal val="visible"/>
                                      </p:to>
                                    </p:set>
                                    <p:anim calcmode="lin" valueType="num">
                                      <p:cBhvr additive="base">
                                        <p:cTn id="43" dur="500" fill="hold"/>
                                        <p:tgtEl>
                                          <p:spTgt spid="1754118"/>
                                        </p:tgtEl>
                                        <p:attrNameLst>
                                          <p:attrName>ppt_x</p:attrName>
                                        </p:attrNameLst>
                                      </p:cBhvr>
                                      <p:tavLst>
                                        <p:tav tm="0">
                                          <p:val>
                                            <p:strVal val="0-#ppt_w/2"/>
                                          </p:val>
                                        </p:tav>
                                        <p:tav tm="100000">
                                          <p:val>
                                            <p:strVal val="#ppt_x"/>
                                          </p:val>
                                        </p:tav>
                                      </p:tavLst>
                                    </p:anim>
                                    <p:anim calcmode="lin" valueType="num">
                                      <p:cBhvr additive="base">
                                        <p:cTn id="44" dur="500" fill="hold"/>
                                        <p:tgtEl>
                                          <p:spTgt spid="1754118"/>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499"/>
                                          </p:stCondLst>
                                        </p:cTn>
                                        <p:tgtEl>
                                          <p:spTgt spid="175412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45761"/>
                                        </p:tgtEl>
                                        <p:attrNameLst>
                                          <p:attrName>style.visibility</p:attrName>
                                        </p:attrNameLst>
                                      </p:cBhvr>
                                      <p:to>
                                        <p:strVal val="visible"/>
                                      </p:to>
                                    </p:set>
                                    <p:anim calcmode="lin" valueType="num">
                                      <p:cBhvr additive="base">
                                        <p:cTn id="52" dur="500" fill="hold"/>
                                        <p:tgtEl>
                                          <p:spTgt spid="245761"/>
                                        </p:tgtEl>
                                        <p:attrNameLst>
                                          <p:attrName>ppt_x</p:attrName>
                                        </p:attrNameLst>
                                      </p:cBhvr>
                                      <p:tavLst>
                                        <p:tav tm="0">
                                          <p:val>
                                            <p:strVal val="#ppt_x"/>
                                          </p:val>
                                        </p:tav>
                                        <p:tav tm="100000">
                                          <p:val>
                                            <p:strVal val="#ppt_x"/>
                                          </p:val>
                                        </p:tav>
                                      </p:tavLst>
                                    </p:anim>
                                    <p:anim calcmode="lin" valueType="num">
                                      <p:cBhvr additive="base">
                                        <p:cTn id="53" dur="500" fill="hold"/>
                                        <p:tgtEl>
                                          <p:spTgt spid="245761"/>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754121"/>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0" nodeType="afterEffect">
                                  <p:stCondLst>
                                    <p:cond delay="0"/>
                                  </p:stCondLst>
                                  <p:childTnLst>
                                    <p:set>
                                      <p:cBhvr>
                                        <p:cTn id="60" dur="1" fill="hold">
                                          <p:stCondLst>
                                            <p:cond delay="499"/>
                                          </p:stCondLst>
                                        </p:cTn>
                                        <p:tgtEl>
                                          <p:spTgt spid="17541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50898"/>
                                        </p:tgtEl>
                                        <p:attrNameLst>
                                          <p:attrName>style.visibility</p:attrName>
                                        </p:attrNameLst>
                                      </p:cBhvr>
                                      <p:to>
                                        <p:strVal val="visible"/>
                                      </p:to>
                                    </p:set>
                                    <p:anim calcmode="lin" valueType="num">
                                      <p:cBhvr additive="base">
                                        <p:cTn id="65" dur="500" fill="hold"/>
                                        <p:tgtEl>
                                          <p:spTgt spid="250898"/>
                                        </p:tgtEl>
                                        <p:attrNameLst>
                                          <p:attrName>ppt_x</p:attrName>
                                        </p:attrNameLst>
                                      </p:cBhvr>
                                      <p:tavLst>
                                        <p:tav tm="0">
                                          <p:val>
                                            <p:strVal val="#ppt_x"/>
                                          </p:val>
                                        </p:tav>
                                        <p:tav tm="100000">
                                          <p:val>
                                            <p:strVal val="#ppt_x"/>
                                          </p:val>
                                        </p:tav>
                                      </p:tavLst>
                                    </p:anim>
                                    <p:anim calcmode="lin" valueType="num">
                                      <p:cBhvr additive="base">
                                        <p:cTn id="66" dur="500" fill="hold"/>
                                        <p:tgtEl>
                                          <p:spTgt spid="2508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4116" grpId="0" build="p" autoUpdateAnimBg="0"/>
      <p:bldP spid="1754117" grpId="0" autoUpdateAnimBg="0"/>
      <p:bldP spid="1754118" grpId="0" autoUpdateAnimBg="0"/>
      <p:bldP spid="1754119" grpId="0" autoUpdateAnimBg="0"/>
      <p:bldP spid="1754120" grpId="0" autoUpdateAnimBg="0"/>
      <p:bldP spid="1754121" grpId="0" autoUpdateAnimBg="0"/>
      <p:bldP spid="16" grpId="0" build="p" autoUpdateAnimBg="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normAutofit fontScale="90000"/>
          </a:bodyPr>
          <a:lstStyle/>
          <a:p>
            <a:r>
              <a:rPr lang="en-US" dirty="0" smtClean="0"/>
              <a:t/>
            </a:r>
            <a:br>
              <a:rPr lang="en-US" dirty="0" smtClean="0"/>
            </a:br>
            <a:r>
              <a:rPr lang="en-US" dirty="0" smtClean="0"/>
              <a:t>Section 5</a:t>
            </a:r>
            <a:br>
              <a:rPr lang="en-US" dirty="0" smtClean="0"/>
            </a:br>
            <a:r>
              <a:rPr lang="en-US" dirty="0" smtClean="0"/>
              <a:t>Parent  Asset Information</a:t>
            </a:r>
          </a:p>
        </p:txBody>
      </p:sp>
      <p:sp>
        <p:nvSpPr>
          <p:cNvPr id="11" name="Slide Number Placeholder 10"/>
          <p:cNvSpPr>
            <a:spLocks noGrp="1"/>
          </p:cNvSpPr>
          <p:nvPr>
            <p:ph type="sldNum" sz="quarter" idx="12"/>
          </p:nvPr>
        </p:nvSpPr>
        <p:spPr/>
        <p:txBody>
          <a:bodyPr/>
          <a:lstStyle/>
          <a:p>
            <a:fld id="{F5C9AA37-2014-48AA-870F-E2747E635E1C}" type="slidenum">
              <a:rPr lang="en-US" smtClean="0"/>
              <a:pPr/>
              <a:t>30</a:t>
            </a:fld>
            <a:endParaRPr lang="en-US" dirty="0"/>
          </a:p>
        </p:txBody>
      </p:sp>
      <p:sp>
        <p:nvSpPr>
          <p:cNvPr id="69635" name="Rectangle 3"/>
          <p:cNvSpPr>
            <a:spLocks noGrp="1" noChangeArrowheads="1"/>
          </p:cNvSpPr>
          <p:nvPr>
            <p:ph type="body" idx="4294967295"/>
          </p:nvPr>
        </p:nvSpPr>
        <p:spPr>
          <a:xfrm>
            <a:off x="1039813" y="4876800"/>
            <a:ext cx="8104187" cy="1292225"/>
          </a:xfrm>
        </p:spPr>
        <p:txBody>
          <a:bodyPr/>
          <a:lstStyle/>
          <a:p>
            <a:pPr marL="0" indent="0">
              <a:lnSpc>
                <a:spcPct val="90000"/>
              </a:lnSpc>
              <a:spcBef>
                <a:spcPct val="70000"/>
              </a:spcBef>
              <a:buFontTx/>
              <a:buNone/>
            </a:pPr>
            <a:r>
              <a:rPr lang="en-US" sz="2400" b="1" dirty="0" smtClean="0">
                <a:latin typeface="Calibri" pitchFamily="34" charset="0"/>
                <a:ea typeface="ＭＳ Ｐゴシック" pitchFamily="34" charset="-128"/>
                <a:cs typeface="Calibri" pitchFamily="34" charset="0"/>
              </a:rPr>
              <a:t>NOTE: Some financial aid offices may request supporting documentation for the answers to these questions</a:t>
            </a:r>
          </a:p>
        </p:txBody>
      </p:sp>
      <p:sp>
        <p:nvSpPr>
          <p:cNvPr id="69636" name="Rectangle 26"/>
          <p:cNvSpPr>
            <a:spLocks noChangeArrowheads="1"/>
          </p:cNvSpPr>
          <p:nvPr/>
        </p:nvSpPr>
        <p:spPr bwMode="auto">
          <a:xfrm>
            <a:off x="460375" y="1760538"/>
            <a:ext cx="6702425" cy="5554662"/>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lIns="92075" tIns="46038" rIns="92075" bIns="46038"/>
          <a:lstStyle/>
          <a:p>
            <a:pPr eaLnBrk="0" hangingPunct="0">
              <a:spcBef>
                <a:spcPct val="35000"/>
              </a:spcBef>
              <a:buClr>
                <a:schemeClr val="tx1"/>
              </a:buClr>
              <a:buSzPct val="130000"/>
            </a:pPr>
            <a:r>
              <a:rPr lang="en-US" sz="2600" b="1" dirty="0">
                <a:latin typeface="Calibri" pitchFamily="34" charset="0"/>
              </a:rPr>
              <a:t>Parents may be asked to report their </a:t>
            </a:r>
            <a:r>
              <a:rPr lang="en-US" sz="2600" b="1" dirty="0" smtClean="0">
                <a:latin typeface="Calibri" pitchFamily="34" charset="0"/>
              </a:rPr>
              <a:t>assets as of the day they complete the FOTW if amounts exceed those shown in the question on the FOTW.  If </a:t>
            </a:r>
            <a:r>
              <a:rPr lang="en-US" sz="2600" b="1" dirty="0">
                <a:latin typeface="Calibri" pitchFamily="34" charset="0"/>
              </a:rPr>
              <a:t>so:</a:t>
            </a:r>
          </a:p>
          <a:p>
            <a:pPr marL="344488" indent="-344488" eaLnBrk="0" hangingPunct="0">
              <a:spcBef>
                <a:spcPts val="1800"/>
              </a:spcBef>
              <a:buClr>
                <a:srgbClr val="4F81BD"/>
              </a:buClr>
              <a:buSzPct val="130000"/>
              <a:buFont typeface="Symbol" pitchFamily="18" charset="2"/>
              <a:buChar char="·"/>
            </a:pPr>
            <a:r>
              <a:rPr lang="en-US" sz="2400" b="1" dirty="0" smtClean="0">
                <a:latin typeface="Calibri" pitchFamily="34" charset="0"/>
              </a:rPr>
              <a:t>Parent(s) must list </a:t>
            </a:r>
            <a:r>
              <a:rPr lang="en-US" sz="2400" b="1" dirty="0">
                <a:latin typeface="Calibri" pitchFamily="34" charset="0"/>
              </a:rPr>
              <a:t>the net value of </a:t>
            </a:r>
            <a:r>
              <a:rPr lang="en-US" sz="2400" b="1" dirty="0" smtClean="0">
                <a:latin typeface="Calibri" pitchFamily="34" charset="0"/>
              </a:rPr>
              <a:t>their assets </a:t>
            </a:r>
            <a:r>
              <a:rPr lang="en-US" sz="2400" b="1" dirty="0">
                <a:latin typeface="Calibri" pitchFamily="34" charset="0"/>
              </a:rPr>
              <a:t>as of </a:t>
            </a:r>
            <a:r>
              <a:rPr lang="en-US" sz="2400" b="1" dirty="0" smtClean="0">
                <a:latin typeface="Calibri" pitchFamily="34" charset="0"/>
              </a:rPr>
              <a:t>the </a:t>
            </a:r>
            <a:r>
              <a:rPr lang="en-US" sz="2400" b="1" dirty="0">
                <a:latin typeface="Calibri" pitchFamily="34" charset="0"/>
              </a:rPr>
              <a:t>day </a:t>
            </a:r>
            <a:r>
              <a:rPr lang="en-US" sz="2400" b="1" dirty="0" smtClean="0">
                <a:latin typeface="Calibri" pitchFamily="34" charset="0"/>
              </a:rPr>
              <a:t>they complete the FOTW</a:t>
            </a:r>
            <a:endParaRPr lang="en-US" sz="2400" b="1" dirty="0">
              <a:latin typeface="Calibri" pitchFamily="34" charset="0"/>
            </a:endParaRPr>
          </a:p>
          <a:p>
            <a:pPr marL="344488" indent="-344488" eaLnBrk="0" hangingPunct="0">
              <a:spcBef>
                <a:spcPct val="65000"/>
              </a:spcBef>
              <a:buClr>
                <a:srgbClr val="4F81BD"/>
              </a:buClr>
              <a:buSzPct val="130000"/>
              <a:buFont typeface="Symbol" pitchFamily="18" charset="2"/>
              <a:buChar char="·"/>
            </a:pPr>
            <a:r>
              <a:rPr lang="en-US" sz="2400" b="1" dirty="0" smtClean="0">
                <a:latin typeface="Calibri" pitchFamily="34" charset="0"/>
              </a:rPr>
              <a:t>If </a:t>
            </a:r>
            <a:r>
              <a:rPr lang="en-US" sz="2400" b="1" dirty="0">
                <a:latin typeface="Calibri" pitchFamily="34" charset="0"/>
              </a:rPr>
              <a:t>net worth is zero, enter 0</a:t>
            </a:r>
          </a:p>
        </p:txBody>
      </p:sp>
      <p:pic>
        <p:nvPicPr>
          <p:cNvPr id="46" name="Picture 7" descr="MPj04049260000[1]"/>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2964" flipH="1">
            <a:off x="7110849" y="271463"/>
            <a:ext cx="1879600" cy="2668587"/>
          </a:xfrm>
          <a:prstGeom prst="rect">
            <a:avLst/>
          </a:prstGeom>
          <a:noFill/>
          <a:ln w="57150" cmpd="dbl">
            <a:solidFill>
              <a:srgbClr val="000099"/>
            </a:solidFill>
            <a:miter lim="800000"/>
            <a:headEnd/>
            <a:tailEnd/>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pic>
        <p:nvPicPr>
          <p:cNvPr id="69639" name="Picture 43"/>
          <p:cNvPicPr>
            <a:picLocks noChangeAspect="1" noChangeArrowheads="1"/>
          </p:cNvPicPr>
          <p:nvPr/>
        </p:nvPicPr>
        <p:blipFill>
          <a:blip r:embed="rId4"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791200" y="3946525"/>
            <a:ext cx="3081130" cy="930275"/>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pic>
      <p:sp>
        <p:nvSpPr>
          <p:cNvPr id="69640" name="Rectangle 44"/>
          <p:cNvSpPr>
            <a:spLocks noChangeArrowheads="1"/>
          </p:cNvSpPr>
          <p:nvPr/>
        </p:nvSpPr>
        <p:spPr bwMode="auto">
          <a:xfrm>
            <a:off x="6324600" y="4191000"/>
            <a:ext cx="511175" cy="493712"/>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lIns="92075" tIns="46038" rIns="92075" bIns="46038">
            <a:spAutoFit/>
          </a:bodyPr>
          <a:lstStyle/>
          <a:p>
            <a:pPr algn="r" eaLnBrk="0" hangingPunct="0">
              <a:spcBef>
                <a:spcPct val="50000"/>
              </a:spcBef>
            </a:pPr>
            <a:r>
              <a:rPr lang="en-US" sz="2600" b="0" dirty="0">
                <a:solidFill>
                  <a:srgbClr val="CC0000"/>
                </a:solidFill>
              </a:rPr>
              <a:t> </a:t>
            </a:r>
            <a:r>
              <a:rPr lang="en-US" sz="2600" dirty="0">
                <a:solidFill>
                  <a:srgbClr val="CC0000"/>
                </a:solidFill>
                <a:latin typeface="Comic Sans MS" pitchFamily="66" charset="0"/>
              </a:rPr>
              <a:t>0</a:t>
            </a:r>
            <a:r>
              <a:rPr lang="en-US" sz="2600" b="0" dirty="0">
                <a:solidFill>
                  <a:srgbClr val="CC0000"/>
                </a:solidFill>
              </a:rPr>
              <a:t>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07055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9" name="Rectangle 3"/>
          <p:cNvSpPr>
            <a:spLocks noGrp="1" noChangeArrowheads="1"/>
          </p:cNvSpPr>
          <p:nvPr>
            <p:ph sz="quarter" idx="1"/>
          </p:nvPr>
        </p:nvSpPr>
        <p:spPr>
          <a:xfrm>
            <a:off x="133350" y="1676400"/>
            <a:ext cx="5562600" cy="4343400"/>
          </a:xfrm>
        </p:spPr>
        <p:txBody>
          <a:bodyPr>
            <a:normAutofit fontScale="92500" lnSpcReduction="20000"/>
          </a:bodyPr>
          <a:lstStyle/>
          <a:p>
            <a:pPr>
              <a:spcBef>
                <a:spcPct val="10000"/>
              </a:spcBef>
              <a:buSzPct val="130000"/>
            </a:pPr>
            <a:r>
              <a:rPr lang="en-US" sz="2000" b="1" dirty="0" smtClean="0">
                <a:ea typeface="ＭＳ Ｐゴシック" pitchFamily="34" charset="-128"/>
              </a:rPr>
              <a:t>PIN (Personal Identification Number) </a:t>
            </a:r>
          </a:p>
          <a:p>
            <a:pPr lvl="1">
              <a:spcBef>
                <a:spcPct val="10000"/>
              </a:spcBef>
              <a:buSzPct val="75000"/>
            </a:pPr>
            <a:r>
              <a:rPr lang="en-US" sz="1800" b="1" dirty="0" smtClean="0">
                <a:ea typeface="ＭＳ Ｐゴシック" pitchFamily="34" charset="-128"/>
              </a:rPr>
              <a:t>Needed to sign and access the FAFSA</a:t>
            </a:r>
          </a:p>
          <a:p>
            <a:pPr>
              <a:spcBef>
                <a:spcPct val="25000"/>
              </a:spcBef>
              <a:buSzPct val="130000"/>
            </a:pPr>
            <a:r>
              <a:rPr lang="en-US" sz="2000" b="1" dirty="0" smtClean="0">
                <a:ea typeface="ＭＳ Ｐゴシック" pitchFamily="34" charset="-128"/>
              </a:rPr>
              <a:t>Both student and one parent need PINs  to sign the FAFSA electronically</a:t>
            </a:r>
          </a:p>
          <a:p>
            <a:pPr>
              <a:spcBef>
                <a:spcPct val="25000"/>
              </a:spcBef>
              <a:buSzPct val="130000"/>
            </a:pPr>
            <a:r>
              <a:rPr lang="en-US" sz="2000" b="1" dirty="0" smtClean="0">
                <a:ea typeface="ＭＳ Ｐゴシック" pitchFamily="34" charset="-128"/>
              </a:rPr>
              <a:t>May be used to:</a:t>
            </a:r>
          </a:p>
          <a:p>
            <a:pPr lvl="1">
              <a:spcBef>
                <a:spcPct val="10000"/>
              </a:spcBef>
              <a:buSzPct val="90000"/>
              <a:buFont typeface="Arial" pitchFamily="34" charset="0"/>
              <a:buChar char="•"/>
            </a:pPr>
            <a:r>
              <a:rPr lang="en-US" sz="2000" b="1" dirty="0" smtClean="0">
                <a:ea typeface="ＭＳ Ｐゴシック" pitchFamily="34" charset="-128"/>
              </a:rPr>
              <a:t>Check on FAFSA status</a:t>
            </a:r>
          </a:p>
          <a:p>
            <a:pPr lvl="1">
              <a:spcBef>
                <a:spcPct val="10000"/>
              </a:spcBef>
              <a:buSzPct val="75000"/>
              <a:buFontTx/>
              <a:buChar char="•"/>
            </a:pPr>
            <a:r>
              <a:rPr lang="en-US" sz="2000" b="1" dirty="0" smtClean="0">
                <a:ea typeface="ＭＳ Ｐゴシック" pitchFamily="34" charset="-128"/>
              </a:rPr>
              <a:t>Verify and correct FAFSA data</a:t>
            </a:r>
          </a:p>
          <a:p>
            <a:pPr lvl="1">
              <a:spcBef>
                <a:spcPct val="10000"/>
              </a:spcBef>
              <a:buSzPct val="75000"/>
              <a:buFontTx/>
              <a:buChar char="•"/>
            </a:pPr>
            <a:r>
              <a:rPr lang="en-US" sz="2000" b="1" dirty="0" smtClean="0">
                <a:ea typeface="ＭＳ Ｐゴシック" pitchFamily="34" charset="-128"/>
              </a:rPr>
              <a:t>Add additional schools to receive FAFSA data</a:t>
            </a:r>
          </a:p>
          <a:p>
            <a:pPr lvl="1">
              <a:spcBef>
                <a:spcPct val="10000"/>
              </a:spcBef>
              <a:buSzPct val="75000"/>
              <a:buFontTx/>
              <a:buChar char="•"/>
            </a:pPr>
            <a:r>
              <a:rPr lang="en-US" sz="2000" b="1" dirty="0" smtClean="0">
                <a:ea typeface="ＭＳ Ｐゴシック" pitchFamily="34" charset="-128"/>
              </a:rPr>
              <a:t>Change home and e-mail addresses</a:t>
            </a:r>
          </a:p>
          <a:p>
            <a:pPr>
              <a:spcBef>
                <a:spcPct val="25000"/>
              </a:spcBef>
              <a:buSzPct val="130000"/>
            </a:pPr>
            <a:r>
              <a:rPr lang="en-US" sz="2000" b="1" dirty="0" smtClean="0">
                <a:ea typeface="ＭＳ Ｐゴシック" pitchFamily="34" charset="-128"/>
              </a:rPr>
              <a:t>PIN will be </a:t>
            </a:r>
            <a:r>
              <a:rPr lang="en-US" sz="2000" dirty="0" smtClean="0">
                <a:ea typeface="ＭＳ Ｐゴシック" pitchFamily="34" charset="-128"/>
              </a:rPr>
              <a:t>generated only if a valid email address is provided</a:t>
            </a:r>
          </a:p>
          <a:p>
            <a:pPr>
              <a:spcBef>
                <a:spcPct val="25000"/>
              </a:spcBef>
              <a:buSzPct val="130000"/>
            </a:pPr>
            <a:r>
              <a:rPr lang="en-US" sz="2000" dirty="0"/>
              <a:t>In </a:t>
            </a:r>
            <a:r>
              <a:rPr lang="en-US" sz="2000" dirty="0" smtClean="0"/>
              <a:t>late April </a:t>
            </a:r>
            <a:r>
              <a:rPr lang="en-US" sz="2000" dirty="0"/>
              <a:t>2015, the U.S. Department of Education will be switching from the current </a:t>
            </a:r>
            <a:r>
              <a:rPr lang="en-US" sz="2000" dirty="0" smtClean="0"/>
              <a:t>        4-digit </a:t>
            </a:r>
            <a:r>
              <a:rPr lang="en-US" sz="2000" dirty="0"/>
              <a:t>FSA PIN to the FSA ID. The FSA ID is a new user-selected username and password</a:t>
            </a:r>
            <a:r>
              <a:rPr lang="en-US" sz="2000" dirty="0" smtClean="0"/>
              <a:t>.</a:t>
            </a:r>
            <a:r>
              <a:rPr lang="en-US" sz="2000" dirty="0"/>
              <a:t> </a:t>
            </a:r>
            <a:endParaRPr lang="en-US" sz="2000" b="1" dirty="0" smtClean="0">
              <a:ea typeface="ＭＳ Ｐゴシック" pitchFamily="34" charset="-128"/>
            </a:endParaRPr>
          </a:p>
        </p:txBody>
      </p:sp>
      <p:sp>
        <p:nvSpPr>
          <p:cNvPr id="16387" name="Rectangle 2"/>
          <p:cNvSpPr>
            <a:spLocks noGrp="1" noChangeArrowheads="1"/>
          </p:cNvSpPr>
          <p:nvPr>
            <p:ph type="title"/>
          </p:nvPr>
        </p:nvSpPr>
        <p:spPr/>
        <p:txBody>
          <a:bodyPr>
            <a:normAutofit/>
          </a:bodyPr>
          <a:lstStyle/>
          <a:p>
            <a:pPr>
              <a:defRPr/>
            </a:pPr>
            <a:r>
              <a:rPr lang="en-US" dirty="0" smtClean="0">
                <a:ea typeface="+mj-ea"/>
              </a:rPr>
              <a:t>Federal PIN </a:t>
            </a:r>
          </a:p>
        </p:txBody>
      </p:sp>
      <p:sp>
        <p:nvSpPr>
          <p:cNvPr id="8" name="Text Box 5"/>
          <p:cNvSpPr txBox="1">
            <a:spLocks noChangeArrowheads="1"/>
          </p:cNvSpPr>
          <p:nvPr/>
        </p:nvSpPr>
        <p:spPr bwMode="auto">
          <a:xfrm>
            <a:off x="5924550" y="4708525"/>
            <a:ext cx="2720975" cy="141605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28575">
                <a:solidFill>
                  <a:srgbClr val="000000"/>
                </a:solidFill>
                <a:miter lim="800000"/>
                <a:headEnd/>
                <a:tailEnd/>
              </a14:hiddenLine>
            </a:ext>
          </a:extLst>
        </p:spPr>
        <p:txBody>
          <a:bodyPr>
            <a:spAutoFit/>
          </a:bodyPr>
          <a:lstStyle>
            <a:lvl1pPr eaLnBrk="0" hangingPunct="0">
              <a:defRPr sz="1200" b="1">
                <a:solidFill>
                  <a:schemeClr val="tx1"/>
                </a:solidFill>
                <a:latin typeface="Times New Roman" pitchFamily="18" charset="0"/>
                <a:ea typeface="ＭＳ Ｐゴシック" pitchFamily="34" charset="-128"/>
              </a:defRPr>
            </a:lvl1pPr>
            <a:lvl2pPr marL="742950" indent="-285750" eaLnBrk="0" hangingPunct="0">
              <a:defRPr sz="1200" b="1">
                <a:solidFill>
                  <a:schemeClr val="tx1"/>
                </a:solidFill>
                <a:latin typeface="Times New Roman" pitchFamily="18" charset="0"/>
                <a:ea typeface="ＭＳ Ｐゴシック" pitchFamily="34" charset="-128"/>
              </a:defRPr>
            </a:lvl2pPr>
            <a:lvl3pPr marL="1143000" indent="-228600" eaLnBrk="0" hangingPunct="0">
              <a:defRPr sz="1200" b="1">
                <a:solidFill>
                  <a:schemeClr val="tx1"/>
                </a:solidFill>
                <a:latin typeface="Times New Roman" pitchFamily="18" charset="0"/>
                <a:ea typeface="ＭＳ Ｐゴシック" pitchFamily="34" charset="-128"/>
              </a:defRPr>
            </a:lvl3pPr>
            <a:lvl4pPr marL="1600200" indent="-228600" eaLnBrk="0" hangingPunct="0">
              <a:defRPr sz="1200" b="1">
                <a:solidFill>
                  <a:schemeClr val="tx1"/>
                </a:solidFill>
                <a:latin typeface="Times New Roman" pitchFamily="18" charset="0"/>
                <a:ea typeface="ＭＳ Ｐゴシック" pitchFamily="34" charset="-128"/>
              </a:defRPr>
            </a:lvl4pPr>
            <a:lvl5pPr marL="2057400" indent="-228600" eaLnBrk="0" hangingPunct="0">
              <a:defRPr sz="12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pPr algn="ctr">
              <a:lnSpc>
                <a:spcPct val="90000"/>
              </a:lnSpc>
              <a:spcBef>
                <a:spcPct val="20000"/>
              </a:spcBef>
              <a:buClr>
                <a:srgbClr val="0027A4"/>
              </a:buClr>
              <a:buSzPct val="80000"/>
              <a:buFont typeface="Wingdings" pitchFamily="2" charset="2"/>
              <a:buNone/>
            </a:pPr>
            <a:r>
              <a:rPr lang="en-US" sz="2000" dirty="0">
                <a:latin typeface="Arial" charset="0"/>
              </a:rPr>
              <a:t>Apply for student and parent PINs at: </a:t>
            </a:r>
          </a:p>
          <a:p>
            <a:pPr algn="ctr">
              <a:lnSpc>
                <a:spcPct val="80000"/>
              </a:lnSpc>
              <a:spcBef>
                <a:spcPct val="20000"/>
              </a:spcBef>
              <a:buClr>
                <a:srgbClr val="0027A4"/>
              </a:buClr>
              <a:buSzPct val="80000"/>
              <a:buFont typeface="Wingdings" pitchFamily="2" charset="2"/>
              <a:buNone/>
            </a:pPr>
            <a:endParaRPr lang="en-US" sz="600" dirty="0">
              <a:latin typeface="Arial" charset="0"/>
            </a:endParaRPr>
          </a:p>
          <a:p>
            <a:pPr algn="ctr">
              <a:lnSpc>
                <a:spcPct val="80000"/>
              </a:lnSpc>
              <a:spcBef>
                <a:spcPct val="20000"/>
              </a:spcBef>
              <a:buClr>
                <a:srgbClr val="0027A4"/>
              </a:buClr>
              <a:buSzPct val="80000"/>
              <a:buFont typeface="Wingdings" pitchFamily="2" charset="2"/>
              <a:buNone/>
            </a:pPr>
            <a:r>
              <a:rPr lang="en-US" sz="2400" dirty="0">
                <a:solidFill>
                  <a:srgbClr val="000099"/>
                </a:solidFill>
                <a:latin typeface="Arial" charset="0"/>
              </a:rPr>
              <a:t>www.pin.ed.gov</a:t>
            </a:r>
          </a:p>
          <a:p>
            <a:pPr algn="ctr" eaLnBrk="1" hangingPunct="1"/>
            <a:endParaRPr lang="en-US" sz="2000" dirty="0">
              <a:solidFill>
                <a:srgbClr val="0000CC"/>
              </a:solidFill>
              <a:latin typeface="Arial" charset="0"/>
            </a:endParaRPr>
          </a:p>
        </p:txBody>
      </p:sp>
      <p:pic>
        <p:nvPicPr>
          <p:cNvPr id="19462" name="Picture 8" descr="pinedgov.jpg"/>
          <p:cNvPicPr>
            <a:picLocks noChangeAspect="1"/>
          </p:cNvPicPr>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686425" y="2339975"/>
            <a:ext cx="3195638" cy="2079625"/>
          </a:xfrm>
          <a:prstGeom prst="rect">
            <a:avLst/>
          </a:prstGeom>
          <a:noFill/>
          <a:ln w="38100">
            <a:solidFill>
              <a:srgbClr val="000099"/>
            </a:solidFill>
            <a:miter lim="800000"/>
            <a:headEnd/>
            <a:tailEnd/>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sp>
        <p:nvSpPr>
          <p:cNvPr id="7" name="Slide Number Placeholder 6"/>
          <p:cNvSpPr>
            <a:spLocks noGrp="1"/>
          </p:cNvSpPr>
          <p:nvPr>
            <p:ph type="sldNum" sz="quarter" idx="12"/>
          </p:nvPr>
        </p:nvSpPr>
        <p:spPr/>
        <p:txBody>
          <a:bodyPr/>
          <a:lstStyle/>
          <a:p>
            <a:fld id="{F5C9AA37-2014-48AA-870F-E2747E635E1C}" type="slidenum">
              <a:rPr lang="en-US" smtClean="0"/>
              <a:pPr/>
              <a:t>31</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80137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p:txBody>
          <a:bodyPr>
            <a:normAutofit fontScale="90000"/>
          </a:bodyPr>
          <a:lstStyle/>
          <a:p>
            <a:r>
              <a:rPr lang="en-US" dirty="0" smtClean="0"/>
              <a:t>Section 6 </a:t>
            </a:r>
            <a:br>
              <a:rPr lang="en-US" dirty="0" smtClean="0"/>
            </a:br>
            <a:r>
              <a:rPr lang="en-US" dirty="0" smtClean="0"/>
              <a:t>Student </a:t>
            </a:r>
            <a:r>
              <a:rPr lang="en-US" dirty="0"/>
              <a:t>Signature </a:t>
            </a:r>
            <a:r>
              <a:rPr lang="en-US" dirty="0" smtClean="0"/>
              <a:t>Page</a:t>
            </a:r>
          </a:p>
        </p:txBody>
      </p:sp>
      <p:sp>
        <p:nvSpPr>
          <p:cNvPr id="7" name="Slide Number Placeholder 6"/>
          <p:cNvSpPr>
            <a:spLocks noGrp="1"/>
          </p:cNvSpPr>
          <p:nvPr>
            <p:ph type="sldNum" sz="quarter" idx="12"/>
          </p:nvPr>
        </p:nvSpPr>
        <p:spPr/>
        <p:txBody>
          <a:bodyPr/>
          <a:lstStyle/>
          <a:p>
            <a:fld id="{F5C9AA37-2014-48AA-870F-E2747E635E1C}" type="slidenum">
              <a:rPr lang="en-US" smtClean="0"/>
              <a:pPr/>
              <a:t>32</a:t>
            </a:fld>
            <a:endParaRPr lang="en-US" dirty="0"/>
          </a:p>
        </p:txBody>
      </p:sp>
      <p:sp>
        <p:nvSpPr>
          <p:cNvPr id="68612" name="Rectangle 30"/>
          <p:cNvSpPr>
            <a:spLocks noChangeArrowheads="1"/>
          </p:cNvSpPr>
          <p:nvPr/>
        </p:nvSpPr>
        <p:spPr bwMode="auto">
          <a:xfrm>
            <a:off x="152400" y="1741706"/>
            <a:ext cx="4114800" cy="3170099"/>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28575">
                <a:solidFill>
                  <a:srgbClr val="000000"/>
                </a:solidFill>
                <a:miter lim="800000"/>
                <a:headEnd/>
                <a:tailEnd/>
              </a14:hiddenLine>
            </a:ext>
          </a:extLst>
        </p:spPr>
        <p:txBody>
          <a:bodyPr wrap="square">
            <a:spAutoFit/>
          </a:bodyPr>
          <a:lstStyle/>
          <a:p>
            <a:pPr marL="225425" indent="-225425" eaLnBrk="0" hangingPunct="0">
              <a:buClr>
                <a:srgbClr val="4F81BD"/>
              </a:buClr>
              <a:buFont typeface="Symbol" pitchFamily="18" charset="2"/>
              <a:buChar char="·"/>
            </a:pPr>
            <a:r>
              <a:rPr lang="en-US" sz="2400" b="1" dirty="0" smtClean="0">
                <a:latin typeface="Calibri" pitchFamily="34" charset="0"/>
              </a:rPr>
              <a:t>Sign and Submit</a:t>
            </a:r>
          </a:p>
          <a:p>
            <a:pPr marL="635000" lvl="1" indent="-177800" eaLnBrk="0" hangingPunct="0">
              <a:buClr>
                <a:srgbClr val="CC9900"/>
              </a:buClr>
              <a:buFont typeface="Symbol" pitchFamily="18" charset="2"/>
              <a:buChar char="·"/>
            </a:pPr>
            <a:r>
              <a:rPr lang="en-US" sz="2200" b="1" dirty="0" smtClean="0">
                <a:latin typeface="Calibri" pitchFamily="34" charset="0"/>
              </a:rPr>
              <a:t>Recommend that students sign the FAFSA electronically using their PINs</a:t>
            </a:r>
          </a:p>
          <a:p>
            <a:pPr marL="635000" lvl="1" indent="-177800" eaLnBrk="0" hangingPunct="0">
              <a:buClr>
                <a:srgbClr val="CC9900"/>
              </a:buClr>
              <a:buFont typeface="Symbol" pitchFamily="18" charset="2"/>
              <a:buChar char="·"/>
            </a:pPr>
            <a:r>
              <a:rPr lang="en-US" sz="2200" b="1" dirty="0" smtClean="0">
                <a:latin typeface="Calibri" pitchFamily="34" charset="0"/>
              </a:rPr>
              <a:t>Remember to read and mark “Agree” to the student Terms of Agreement</a:t>
            </a:r>
            <a:br>
              <a:rPr lang="en-US" sz="2200" b="1" dirty="0" smtClean="0">
                <a:latin typeface="Calibri" pitchFamily="34" charset="0"/>
              </a:rPr>
            </a:br>
            <a:endParaRPr lang="en-US" sz="2200" b="1" dirty="0" smtClean="0">
              <a:latin typeface="Calibri" pitchFamily="34" charset="0"/>
            </a:endParaRPr>
          </a:p>
        </p:txBody>
      </p:sp>
      <p:pic>
        <p:nvPicPr>
          <p:cNvPr id="9" name="Picture 3"/>
          <p:cNvPicPr>
            <a:picLocks noChangeAspect="1" noChangeArrowheads="1"/>
          </p:cNvPicPr>
          <p:nvPr/>
        </p:nvPicPr>
        <p:blipFill>
          <a:blip r:embed="rId3" cstate="print"/>
          <a:srcRect l="23268" t="29617" r="37140" b="4839"/>
          <a:stretch>
            <a:fillRect/>
          </a:stretch>
        </p:blipFill>
        <p:spPr bwMode="auto">
          <a:xfrm>
            <a:off x="4343400" y="1219200"/>
            <a:ext cx="4141076" cy="5334000"/>
          </a:xfrm>
          <a:prstGeom prst="rect">
            <a:avLst/>
          </a:prstGeom>
          <a:noFill/>
          <a:ln w="38100">
            <a:solidFill>
              <a:srgbClr val="000099"/>
            </a:solidFill>
            <a:miter lim="800000"/>
            <a:headEnd/>
            <a:tailEn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81137600"/>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p:txBody>
          <a:bodyPr>
            <a:normAutofit fontScale="90000"/>
          </a:bodyPr>
          <a:lstStyle/>
          <a:p>
            <a:r>
              <a:rPr lang="en-US" dirty="0"/>
              <a:t>Section 7 </a:t>
            </a:r>
            <a:br>
              <a:rPr lang="en-US" dirty="0"/>
            </a:br>
            <a:r>
              <a:rPr lang="en-US" dirty="0"/>
              <a:t>Confirmation </a:t>
            </a:r>
            <a:endParaRPr lang="en-US" dirty="0" smtClean="0"/>
          </a:p>
        </p:txBody>
      </p:sp>
      <p:sp>
        <p:nvSpPr>
          <p:cNvPr id="7" name="Slide Number Placeholder 6"/>
          <p:cNvSpPr>
            <a:spLocks noGrp="1"/>
          </p:cNvSpPr>
          <p:nvPr>
            <p:ph type="sldNum" sz="quarter" idx="12"/>
          </p:nvPr>
        </p:nvSpPr>
        <p:spPr/>
        <p:txBody>
          <a:bodyPr/>
          <a:lstStyle/>
          <a:p>
            <a:fld id="{F5C9AA37-2014-48AA-870F-E2747E635E1C}" type="slidenum">
              <a:rPr lang="en-US" smtClean="0"/>
              <a:pPr/>
              <a:t>33</a:t>
            </a:fld>
            <a:endParaRPr lang="en-US" dirty="0"/>
          </a:p>
        </p:txBody>
      </p:sp>
      <p:sp>
        <p:nvSpPr>
          <p:cNvPr id="68612" name="Rectangle 30"/>
          <p:cNvSpPr>
            <a:spLocks noChangeArrowheads="1"/>
          </p:cNvSpPr>
          <p:nvPr/>
        </p:nvSpPr>
        <p:spPr bwMode="auto">
          <a:xfrm>
            <a:off x="190500" y="1741706"/>
            <a:ext cx="4000500" cy="1692771"/>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28575">
                <a:solidFill>
                  <a:srgbClr val="000000"/>
                </a:solidFill>
                <a:miter lim="800000"/>
                <a:headEnd/>
                <a:tailEnd/>
              </a14:hiddenLine>
            </a:ext>
          </a:extLst>
        </p:spPr>
        <p:txBody>
          <a:bodyPr wrap="square">
            <a:spAutoFit/>
          </a:bodyPr>
          <a:lstStyle/>
          <a:p>
            <a:pPr marL="225425" indent="-225425" eaLnBrk="0" hangingPunct="0">
              <a:buClr>
                <a:srgbClr val="4F81BD"/>
              </a:buClr>
              <a:buFont typeface="Symbol" pitchFamily="18" charset="2"/>
              <a:buChar char="·"/>
            </a:pPr>
            <a:r>
              <a:rPr lang="en-US" sz="2400" b="1" dirty="0" smtClean="0">
                <a:latin typeface="Calibri" pitchFamily="34" charset="0"/>
              </a:rPr>
              <a:t>Confirmation Page</a:t>
            </a:r>
          </a:p>
          <a:p>
            <a:pPr marL="635000" lvl="1" indent="-177800" eaLnBrk="0" hangingPunct="0">
              <a:buClr>
                <a:srgbClr val="CC9900"/>
              </a:buClr>
              <a:buFont typeface="Symbol" pitchFamily="18" charset="2"/>
              <a:buChar char="·"/>
            </a:pPr>
            <a:r>
              <a:rPr lang="en-US" sz="2000" b="1" dirty="0" smtClean="0">
                <a:latin typeface="Calibri" pitchFamily="34" charset="0"/>
              </a:rPr>
              <a:t>Confirms date and time of submission of the FOTW to the U.S. Department of Education</a:t>
            </a:r>
          </a:p>
        </p:txBody>
      </p:sp>
      <p:sp>
        <p:nvSpPr>
          <p:cNvPr id="2" name="Rectangle 1"/>
          <p:cNvSpPr/>
          <p:nvPr/>
        </p:nvSpPr>
        <p:spPr>
          <a:xfrm>
            <a:off x="4343400" y="1741706"/>
            <a:ext cx="2438400" cy="870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13"/>
          <p:cNvGrpSpPr/>
          <p:nvPr/>
        </p:nvGrpSpPr>
        <p:grpSpPr>
          <a:xfrm>
            <a:off x="4191000" y="272204"/>
            <a:ext cx="4267200" cy="6298065"/>
            <a:chOff x="4191000" y="272204"/>
            <a:chExt cx="4267200" cy="6298065"/>
          </a:xfrm>
        </p:grpSpPr>
        <p:pic>
          <p:nvPicPr>
            <p:cNvPr id="8" name="Picture 2"/>
            <p:cNvPicPr>
              <a:picLocks noChangeAspect="1" noChangeArrowheads="1"/>
            </p:cNvPicPr>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191000" y="272204"/>
              <a:ext cx="4267200" cy="6298065"/>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Lst>
          </p:spPr>
        </p:pic>
        <p:sp>
          <p:nvSpPr>
            <p:cNvPr id="12" name="TextBox 11"/>
            <p:cNvSpPr txBox="1"/>
            <p:nvPr/>
          </p:nvSpPr>
          <p:spPr>
            <a:xfrm>
              <a:off x="4267200" y="308636"/>
              <a:ext cx="1344279" cy="163122"/>
            </a:xfrm>
            <a:prstGeom prst="rect">
              <a:avLst/>
            </a:prstGeom>
            <a:solidFill>
              <a:srgbClr val="006699"/>
            </a:solidFill>
          </p:spPr>
          <p:txBody>
            <a:bodyPr wrap="none" lIns="45720" tIns="27432" rIns="45720" bIns="27432" rtlCol="0" anchor="ctr" anchorCtr="0">
              <a:spAutoFit/>
            </a:bodyPr>
            <a:lstStyle/>
            <a:p>
              <a:r>
                <a:rPr lang="en-US" sz="700" b="1" dirty="0" smtClean="0">
                  <a:solidFill>
                    <a:schemeClr val="bg1"/>
                  </a:solidFill>
                  <a:latin typeface="Arial" pitchFamily="34" charset="0"/>
                  <a:cs typeface="Arial" pitchFamily="34" charset="0"/>
                </a:rPr>
                <a:t>2015-2016 Confirmation Page</a:t>
              </a:r>
            </a:p>
          </p:txBody>
        </p:sp>
      </p:grpSp>
      <p:sp>
        <p:nvSpPr>
          <p:cNvPr id="11" name="Down Arrow 10"/>
          <p:cNvSpPr/>
          <p:nvPr/>
        </p:nvSpPr>
        <p:spPr>
          <a:xfrm rot="5400000">
            <a:off x="8534400" y="609600"/>
            <a:ext cx="304800" cy="762000"/>
          </a:xfrm>
          <a:prstGeom prst="downArrow">
            <a:avLst>
              <a:gd name="adj1" fmla="val 13964"/>
              <a:gd name="adj2" fmla="val 10585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Down Arrow 9"/>
          <p:cNvSpPr/>
          <p:nvPr/>
        </p:nvSpPr>
        <p:spPr>
          <a:xfrm rot="16200000" flipH="1">
            <a:off x="3886200" y="3581399"/>
            <a:ext cx="304800" cy="762000"/>
          </a:xfrm>
          <a:prstGeom prst="downArrow">
            <a:avLst>
              <a:gd name="adj1" fmla="val 13964"/>
              <a:gd name="adj2" fmla="val 10585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Down Arrow 12"/>
          <p:cNvSpPr/>
          <p:nvPr/>
        </p:nvSpPr>
        <p:spPr>
          <a:xfrm rot="5400000">
            <a:off x="8382000" y="3581400"/>
            <a:ext cx="304800" cy="762000"/>
          </a:xfrm>
          <a:prstGeom prst="downArrow">
            <a:avLst>
              <a:gd name="adj1" fmla="val 13964"/>
              <a:gd name="adj2" fmla="val 10585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Down Arrow 14"/>
          <p:cNvSpPr/>
          <p:nvPr/>
        </p:nvSpPr>
        <p:spPr>
          <a:xfrm rot="16200000" flipH="1">
            <a:off x="3733800" y="2590800"/>
            <a:ext cx="304800" cy="762000"/>
          </a:xfrm>
          <a:prstGeom prst="downArrow">
            <a:avLst>
              <a:gd name="adj1" fmla="val 13964"/>
              <a:gd name="adj2" fmla="val 10585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30"/>
          <p:cNvSpPr>
            <a:spLocks noChangeArrowheads="1"/>
          </p:cNvSpPr>
          <p:nvPr/>
        </p:nvSpPr>
        <p:spPr bwMode="auto">
          <a:xfrm>
            <a:off x="190500" y="3340925"/>
            <a:ext cx="4000500" cy="1015663"/>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28575">
                <a:solidFill>
                  <a:srgbClr val="000000"/>
                </a:solidFill>
                <a:miter lim="800000"/>
                <a:headEnd/>
                <a:tailEnd/>
              </a14:hiddenLine>
            </a:ext>
          </a:extLst>
        </p:spPr>
        <p:txBody>
          <a:bodyPr wrap="square">
            <a:spAutoFit/>
          </a:bodyPr>
          <a:lstStyle/>
          <a:p>
            <a:pPr marL="635000" lvl="1" indent="-177800" eaLnBrk="0" hangingPunct="0">
              <a:buClr>
                <a:srgbClr val="CC9900"/>
              </a:buClr>
              <a:buFont typeface="Symbol" pitchFamily="18" charset="2"/>
              <a:buChar char="·"/>
            </a:pPr>
            <a:r>
              <a:rPr lang="en-US" sz="2000" b="1" dirty="0" smtClean="0">
                <a:latin typeface="Calibri" pitchFamily="34" charset="0"/>
              </a:rPr>
              <a:t>Shows</a:t>
            </a:r>
          </a:p>
          <a:p>
            <a:pPr marL="1092200" lvl="2" indent="-177800" eaLnBrk="0" hangingPunct="0">
              <a:buClr>
                <a:srgbClr val="CC9900"/>
              </a:buClr>
              <a:buFont typeface="Symbol" pitchFamily="18" charset="2"/>
              <a:buChar char="·"/>
            </a:pPr>
            <a:r>
              <a:rPr lang="en-US" sz="2000" b="1" dirty="0" smtClean="0">
                <a:latin typeface="Calibri" pitchFamily="34" charset="0"/>
              </a:rPr>
              <a:t>Expected Family </a:t>
            </a:r>
            <a:br>
              <a:rPr lang="en-US" sz="2000" b="1" dirty="0" smtClean="0">
                <a:latin typeface="Calibri" pitchFamily="34" charset="0"/>
              </a:rPr>
            </a:br>
            <a:r>
              <a:rPr lang="en-US" sz="2000" b="1" dirty="0" smtClean="0">
                <a:latin typeface="Calibri" pitchFamily="34" charset="0"/>
              </a:rPr>
              <a:t>Contribution (EFC)</a:t>
            </a:r>
            <a:endParaRPr lang="en-US" sz="1400" b="1" dirty="0">
              <a:latin typeface="Calibri" pitchFamily="34" charset="0"/>
            </a:endParaRPr>
          </a:p>
        </p:txBody>
      </p:sp>
      <p:sp>
        <p:nvSpPr>
          <p:cNvPr id="16" name="Rectangle 30"/>
          <p:cNvSpPr>
            <a:spLocks noChangeArrowheads="1"/>
          </p:cNvSpPr>
          <p:nvPr/>
        </p:nvSpPr>
        <p:spPr bwMode="auto">
          <a:xfrm>
            <a:off x="190500" y="4263033"/>
            <a:ext cx="4000500" cy="1015663"/>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28575">
                <a:solidFill>
                  <a:srgbClr val="000000"/>
                </a:solidFill>
                <a:miter lim="800000"/>
                <a:headEnd/>
                <a:tailEnd/>
              </a14:hiddenLine>
            </a:ext>
          </a:extLst>
        </p:spPr>
        <p:txBody>
          <a:bodyPr wrap="square">
            <a:spAutoFit/>
          </a:bodyPr>
          <a:lstStyle/>
          <a:p>
            <a:pPr marL="1092200" lvl="2" indent="-177800" eaLnBrk="0" hangingPunct="0">
              <a:buClr>
                <a:srgbClr val="CC9900"/>
              </a:buClr>
              <a:buFont typeface="Symbol" pitchFamily="18" charset="2"/>
              <a:buChar char="·"/>
            </a:pPr>
            <a:r>
              <a:rPr lang="en-US" sz="2000" b="1" dirty="0" smtClean="0">
                <a:latin typeface="Calibri" pitchFamily="34" charset="0"/>
              </a:rPr>
              <a:t>Estimated Federal Pell Grant and Federal Stafford Loan eligibility</a:t>
            </a:r>
            <a:endParaRPr lang="en-US" sz="1400" b="1" dirty="0">
              <a:latin typeface="Calibri" pitchFamily="34" charset="0"/>
            </a:endParaRPr>
          </a:p>
        </p:txBody>
      </p:sp>
      <p:sp>
        <p:nvSpPr>
          <p:cNvPr id="17" name="Rectangle 30"/>
          <p:cNvSpPr>
            <a:spLocks noChangeArrowheads="1"/>
          </p:cNvSpPr>
          <p:nvPr/>
        </p:nvSpPr>
        <p:spPr bwMode="auto">
          <a:xfrm>
            <a:off x="190500" y="5177433"/>
            <a:ext cx="4000500" cy="92333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28575">
                <a:solidFill>
                  <a:srgbClr val="000000"/>
                </a:solidFill>
                <a:miter lim="800000"/>
                <a:headEnd/>
                <a:tailEnd/>
              </a14:hiddenLine>
            </a:ext>
          </a:extLst>
        </p:spPr>
        <p:txBody>
          <a:bodyPr wrap="square">
            <a:spAutoFit/>
          </a:bodyPr>
          <a:lstStyle/>
          <a:p>
            <a:pPr marL="1092200" lvl="2" indent="-177800" eaLnBrk="0" hangingPunct="0">
              <a:buClr>
                <a:srgbClr val="CC9900"/>
              </a:buClr>
              <a:buFont typeface="Symbol" pitchFamily="18" charset="2"/>
              <a:buChar char="·"/>
            </a:pPr>
            <a:r>
              <a:rPr lang="en-US" sz="2000" b="1" dirty="0" smtClean="0">
                <a:latin typeface="Calibri" pitchFamily="34" charset="0"/>
              </a:rPr>
              <a:t>List of schools to receive FAFSA data</a:t>
            </a:r>
          </a:p>
          <a:p>
            <a:pPr lvl="2" eaLnBrk="0" hangingPunct="0">
              <a:buClr>
                <a:srgbClr val="CC9900"/>
              </a:buClr>
            </a:pPr>
            <a:endParaRPr lang="en-US" sz="1400" b="1" dirty="0">
              <a:latin typeface="Calibri"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62625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P spid="11" grpId="0" animBg="1"/>
      <p:bldP spid="10" grpId="0" animBg="1"/>
      <p:bldP spid="13" grpId="0" animBg="1"/>
      <p:bldP spid="15" grpId="0" animBg="1"/>
      <p:bldP spid="14" grpId="0"/>
      <p:bldP spid="16" grpId="0"/>
      <p:bldP spid="17" grpId="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5C9AA37-2014-48AA-870F-E2747E635E1C}" type="slidenum">
              <a:rPr lang="en-US" smtClean="0"/>
              <a:pPr/>
              <a:t>34</a:t>
            </a:fld>
            <a:endParaRPr lang="en-US" dirty="0"/>
          </a:p>
        </p:txBody>
      </p:sp>
      <p:sp>
        <p:nvSpPr>
          <p:cNvPr id="79875" name="Rectangle 3"/>
          <p:cNvSpPr>
            <a:spLocks noGrp="1" noChangeArrowheads="1"/>
          </p:cNvSpPr>
          <p:nvPr>
            <p:ph sz="quarter" idx="1"/>
          </p:nvPr>
        </p:nvSpPr>
        <p:spPr/>
        <p:txBody>
          <a:bodyPr>
            <a:normAutofit fontScale="92500" lnSpcReduction="20000"/>
          </a:bodyPr>
          <a:lstStyle/>
          <a:p>
            <a:r>
              <a:rPr lang="en-US" dirty="0" smtClean="0"/>
              <a:t>Contact the Financial Aid Office if there are circumstances which affect a family’s ability to pay for college such as:</a:t>
            </a:r>
          </a:p>
          <a:p>
            <a:pPr lvl="1"/>
            <a:r>
              <a:rPr lang="en-US" dirty="0" smtClean="0"/>
              <a:t>Loss or reduction in parent or student income or assets</a:t>
            </a:r>
          </a:p>
          <a:p>
            <a:pPr lvl="1"/>
            <a:r>
              <a:rPr lang="en-US" dirty="0" smtClean="0"/>
              <a:t>Death or serious illness</a:t>
            </a:r>
          </a:p>
          <a:p>
            <a:pPr lvl="1"/>
            <a:r>
              <a:rPr lang="en-US" dirty="0" smtClean="0"/>
              <a:t>Natural disasters affecting parent income or assets such as the recent California wind storms, wild fires, floods, or mudslides</a:t>
            </a:r>
          </a:p>
          <a:p>
            <a:pPr lvl="1"/>
            <a:r>
              <a:rPr lang="en-US" dirty="0" smtClean="0"/>
              <a:t>Unusual medical or dental expenses not covered by insurance</a:t>
            </a:r>
          </a:p>
          <a:p>
            <a:pPr lvl="1"/>
            <a:r>
              <a:rPr lang="en-US" dirty="0" smtClean="0"/>
              <a:t>Reduction in child support, Social Security benefits or other untaxed benefit</a:t>
            </a:r>
          </a:p>
          <a:p>
            <a:pPr lvl="1"/>
            <a:r>
              <a:rPr lang="en-US" dirty="0" smtClean="0"/>
              <a:t>Financial responsibility for elderly grandparents, or</a:t>
            </a:r>
          </a:p>
          <a:p>
            <a:pPr lvl="1"/>
            <a:r>
              <a:rPr lang="en-US" dirty="0" smtClean="0"/>
              <a:t>Any other unusual circumstances that affect a family’s ability to contribute to higher education</a:t>
            </a:r>
          </a:p>
        </p:txBody>
      </p:sp>
      <p:sp>
        <p:nvSpPr>
          <p:cNvPr id="72707" name="Rectangle 2"/>
          <p:cNvSpPr>
            <a:spLocks noGrp="1" noChangeArrowheads="1"/>
          </p:cNvSpPr>
          <p:nvPr>
            <p:ph type="title"/>
          </p:nvPr>
        </p:nvSpPr>
        <p:spPr/>
        <p:txBody>
          <a:bodyPr/>
          <a:lstStyle/>
          <a:p>
            <a:r>
              <a:rPr lang="en-US" dirty="0" smtClean="0"/>
              <a:t>Special Circumstances</a:t>
            </a:r>
          </a:p>
        </p:txBody>
      </p:sp>
      <p:pic>
        <p:nvPicPr>
          <p:cNvPr id="7" name="Picture 5" descr="MPj04071310000[1]"/>
          <p:cNvPicPr>
            <a:picLocks noChangeAspect="1" noChangeArrowheads="1"/>
          </p:cNvPicPr>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858000" y="323850"/>
            <a:ext cx="2095500" cy="1282087"/>
          </a:xfrm>
          <a:prstGeom prst="rect">
            <a:avLst/>
          </a:prstGeom>
          <a:noFill/>
          <a:ln w="9525">
            <a:noFill/>
            <a:miter lim="800000"/>
            <a:headEnd/>
            <a:tailEnd/>
          </a:ln>
          <a:effectLst>
            <a:outerShdw dist="139700" dir="2700000" algn="tl" rotWithShape="0">
              <a:srgbClr val="333333">
                <a:alpha val="64998"/>
              </a:srgbClr>
            </a:out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258542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5C9AA37-2014-48AA-870F-E2747E635E1C}" type="slidenum">
              <a:rPr lang="en-US" smtClean="0"/>
              <a:pPr/>
              <a:t>35</a:t>
            </a:fld>
            <a:endParaRPr lang="en-US" dirty="0"/>
          </a:p>
        </p:txBody>
      </p:sp>
      <p:sp>
        <p:nvSpPr>
          <p:cNvPr id="80899" name="Rectangle 3"/>
          <p:cNvSpPr>
            <a:spLocks noGrp="1" noChangeArrowheads="1"/>
          </p:cNvSpPr>
          <p:nvPr>
            <p:ph sz="quarter" idx="1"/>
          </p:nvPr>
        </p:nvSpPr>
        <p:spPr/>
        <p:txBody>
          <a:bodyPr>
            <a:normAutofit fontScale="85000" lnSpcReduction="10000"/>
          </a:bodyPr>
          <a:lstStyle/>
          <a:p>
            <a:r>
              <a:rPr lang="en-US" dirty="0" smtClean="0"/>
              <a:t>Gather necessary documents ahead of time</a:t>
            </a:r>
          </a:p>
          <a:p>
            <a:r>
              <a:rPr lang="en-US" dirty="0" smtClean="0"/>
              <a:t>Complete a FAFSA on the Web available at: 		www.fafsa.ed.gov</a:t>
            </a:r>
          </a:p>
          <a:p>
            <a:r>
              <a:rPr lang="en-US" dirty="0" smtClean="0"/>
              <a:t>Allow ample time to complete the online FOTW application for submission by the deadline</a:t>
            </a:r>
          </a:p>
          <a:p>
            <a:r>
              <a:rPr lang="en-US" dirty="0" smtClean="0"/>
              <a:t>Check the FAFSA on the Web for accuracy prior to submission</a:t>
            </a:r>
          </a:p>
          <a:p>
            <a:r>
              <a:rPr lang="en-US" dirty="0" smtClean="0"/>
              <a:t>Save all work periodically</a:t>
            </a:r>
          </a:p>
          <a:p>
            <a:r>
              <a:rPr lang="en-US" dirty="0" smtClean="0"/>
              <a:t>Sign the application using student’s and one custodial parent’s PINs</a:t>
            </a:r>
          </a:p>
          <a:p>
            <a:r>
              <a:rPr lang="en-US" dirty="0" smtClean="0"/>
              <a:t>Print and keep a copy of the FAFSA before submitting data </a:t>
            </a:r>
          </a:p>
          <a:p>
            <a:r>
              <a:rPr lang="en-US" dirty="0" smtClean="0"/>
              <a:t>Print and keep a copy of the Submission Confirmation Page</a:t>
            </a:r>
          </a:p>
        </p:txBody>
      </p:sp>
      <p:sp>
        <p:nvSpPr>
          <p:cNvPr id="73731" name="Rectangle 2"/>
          <p:cNvSpPr>
            <a:spLocks noGrp="1" noChangeArrowheads="1"/>
          </p:cNvSpPr>
          <p:nvPr>
            <p:ph type="title"/>
          </p:nvPr>
        </p:nvSpPr>
        <p:spPr/>
        <p:txBody>
          <a:bodyPr>
            <a:normAutofit fontScale="90000"/>
          </a:bodyPr>
          <a:lstStyle/>
          <a:p>
            <a:r>
              <a:rPr lang="en-US" dirty="0" smtClean="0"/>
              <a:t/>
            </a:r>
            <a:br>
              <a:rPr lang="en-US" dirty="0" smtClean="0"/>
            </a:br>
            <a:r>
              <a:rPr lang="en-US" dirty="0" smtClean="0"/>
              <a:t>Application Filing Tips</a:t>
            </a:r>
            <a:br>
              <a:rPr lang="en-US" dirty="0" smtClean="0"/>
            </a:br>
            <a:r>
              <a:rPr lang="en-US" dirty="0" smtClean="0"/>
              <a:t>FAFSA on the Web</a:t>
            </a:r>
          </a:p>
        </p:txBody>
      </p:sp>
      <p:pic>
        <p:nvPicPr>
          <p:cNvPr id="7" name="Picture 1" descr="S:\USA Funds University\Workshops\2012\Fall\Federal Update\Supporting documents\Updated FOTW Home Page Buttons.jpg"/>
          <p:cNvPicPr>
            <a:picLocks noChangeAspect="1" noChangeArrowheads="1"/>
          </p:cNvPicPr>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732494" y="132523"/>
            <a:ext cx="2270773" cy="1543877"/>
          </a:xfrm>
          <a:prstGeom prst="rect">
            <a:avLst/>
          </a:prstGeom>
          <a:noFill/>
          <a:ln w="19050">
            <a:solidFill>
              <a:srgbClr val="000099"/>
            </a:solidFill>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86035584"/>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r>
              <a:rPr lang="en-US" dirty="0" smtClean="0"/>
              <a:t>What Happens Next? </a:t>
            </a:r>
          </a:p>
        </p:txBody>
      </p:sp>
      <p:sp>
        <p:nvSpPr>
          <p:cNvPr id="8" name="Slide Number Placeholder 7"/>
          <p:cNvSpPr>
            <a:spLocks noGrp="1"/>
          </p:cNvSpPr>
          <p:nvPr>
            <p:ph type="sldNum" sz="quarter" idx="12"/>
          </p:nvPr>
        </p:nvSpPr>
        <p:spPr/>
        <p:txBody>
          <a:bodyPr/>
          <a:lstStyle/>
          <a:p>
            <a:fld id="{F5C9AA37-2014-48AA-870F-E2747E635E1C}" type="slidenum">
              <a:rPr lang="en-US" smtClean="0"/>
              <a:pPr/>
              <a:t>36</a:t>
            </a:fld>
            <a:endParaRPr lang="en-US" dirty="0"/>
          </a:p>
        </p:txBody>
      </p:sp>
      <p:sp>
        <p:nvSpPr>
          <p:cNvPr id="1564675" name="Rectangle 3"/>
          <p:cNvSpPr>
            <a:spLocks noGrp="1" noChangeArrowheads="1"/>
          </p:cNvSpPr>
          <p:nvPr>
            <p:ph type="body" idx="4294967295"/>
          </p:nvPr>
        </p:nvSpPr>
        <p:spPr>
          <a:xfrm>
            <a:off x="153295" y="1219200"/>
            <a:ext cx="8826500" cy="5610225"/>
          </a:xfrm>
        </p:spPr>
        <p:txBody>
          <a:bodyPr/>
          <a:lstStyle/>
          <a:p>
            <a:pPr algn="ctr">
              <a:lnSpc>
                <a:spcPct val="80000"/>
              </a:lnSpc>
              <a:spcBef>
                <a:spcPct val="5000"/>
              </a:spcBef>
              <a:buFontTx/>
              <a:buNone/>
            </a:pPr>
            <a:endParaRPr lang="en-US" sz="2000" b="1" dirty="0" smtClean="0">
              <a:solidFill>
                <a:srgbClr val="990099"/>
              </a:solidFill>
              <a:ea typeface="ＭＳ Ｐゴシック" pitchFamily="34" charset="-128"/>
            </a:endParaRPr>
          </a:p>
          <a:p>
            <a:pPr algn="ctr">
              <a:lnSpc>
                <a:spcPct val="90000"/>
              </a:lnSpc>
              <a:spcBef>
                <a:spcPct val="5000"/>
              </a:spcBef>
              <a:spcAft>
                <a:spcPts val="600"/>
              </a:spcAft>
              <a:buFontTx/>
              <a:buNone/>
            </a:pPr>
            <a:r>
              <a:rPr lang="en-US" sz="2000" b="1" dirty="0" smtClean="0">
                <a:latin typeface="Arial" pitchFamily="34" charset="0"/>
                <a:ea typeface="ＭＳ Ｐゴシック" pitchFamily="34" charset="-128"/>
                <a:cs typeface="Arial" pitchFamily="34" charset="0"/>
              </a:rPr>
              <a:t>    </a:t>
            </a:r>
            <a:r>
              <a:rPr lang="en-US" sz="2100" b="1" dirty="0" smtClean="0">
                <a:latin typeface="Arial" pitchFamily="34" charset="0"/>
                <a:ea typeface="ＭＳ Ｐゴシック" pitchFamily="34" charset="-128"/>
                <a:cs typeface="Arial" pitchFamily="34" charset="0"/>
              </a:rPr>
              <a:t>Students </a:t>
            </a:r>
            <a:r>
              <a:rPr lang="en-US" sz="2100" b="1" u="sng" dirty="0" smtClean="0">
                <a:latin typeface="Arial" pitchFamily="34" charset="0"/>
                <a:ea typeface="ＭＳ Ｐゴシック" pitchFamily="34" charset="-128"/>
                <a:cs typeface="Arial" pitchFamily="34" charset="0"/>
              </a:rPr>
              <a:t>and</a:t>
            </a:r>
            <a:r>
              <a:rPr lang="en-US" sz="2100" b="1" dirty="0" smtClean="0">
                <a:latin typeface="Arial" pitchFamily="34" charset="0"/>
                <a:ea typeface="ＭＳ Ｐゴシック" pitchFamily="34" charset="-128"/>
                <a:cs typeface="Arial" pitchFamily="34" charset="0"/>
              </a:rPr>
              <a:t> the colleges the student listed receive Student Aid Report (SAR) from federal processor</a:t>
            </a:r>
          </a:p>
          <a:p>
            <a:pPr algn="ctr">
              <a:lnSpc>
                <a:spcPct val="70000"/>
              </a:lnSpc>
              <a:spcBef>
                <a:spcPct val="0"/>
              </a:spcBef>
              <a:buFontTx/>
              <a:buNone/>
            </a:pPr>
            <a:r>
              <a:rPr lang="en-US" sz="2800" b="1" dirty="0" smtClean="0">
                <a:solidFill>
                  <a:srgbClr val="990099"/>
                </a:solidFill>
                <a:latin typeface="Wingdings" pitchFamily="2" charset="2"/>
                <a:ea typeface="ＭＳ Ｐゴシック" pitchFamily="34" charset="-128"/>
              </a:rPr>
              <a:t>ê</a:t>
            </a:r>
          </a:p>
          <a:p>
            <a:pPr algn="ctr">
              <a:lnSpc>
                <a:spcPct val="80000"/>
              </a:lnSpc>
              <a:spcBef>
                <a:spcPct val="5000"/>
              </a:spcBef>
              <a:buFontTx/>
              <a:buNone/>
            </a:pPr>
            <a:endParaRPr lang="en-US" sz="400" b="1" dirty="0" smtClean="0">
              <a:ea typeface="ＭＳ Ｐゴシック" pitchFamily="34" charset="-128"/>
            </a:endParaRPr>
          </a:p>
          <a:p>
            <a:pPr algn="ctr">
              <a:lnSpc>
                <a:spcPct val="80000"/>
              </a:lnSpc>
              <a:spcBef>
                <a:spcPct val="5000"/>
              </a:spcBef>
              <a:buFontTx/>
              <a:buNone/>
            </a:pPr>
            <a:r>
              <a:rPr lang="en-US" sz="2100" b="1" dirty="0" smtClean="0">
                <a:latin typeface="Arial" pitchFamily="34" charset="0"/>
                <a:ea typeface="ＭＳ Ｐゴシック" pitchFamily="34" charset="-128"/>
                <a:cs typeface="Arial" pitchFamily="34" charset="0"/>
              </a:rPr>
              <a:t>Students who complete FAFSA and Cal Grant GPA Verification Form receive California Aid Report (CAR)</a:t>
            </a:r>
          </a:p>
          <a:p>
            <a:pPr algn="ctr">
              <a:lnSpc>
                <a:spcPct val="80000"/>
              </a:lnSpc>
              <a:spcBef>
                <a:spcPct val="0"/>
              </a:spcBef>
              <a:buFontTx/>
              <a:buNone/>
            </a:pPr>
            <a:r>
              <a:rPr lang="en-US" sz="400" b="1" dirty="0" smtClean="0">
                <a:solidFill>
                  <a:srgbClr val="990099"/>
                </a:solidFill>
                <a:latin typeface="Wingdings" pitchFamily="2" charset="2"/>
                <a:ea typeface="ＭＳ Ｐゴシック" pitchFamily="34" charset="-128"/>
              </a:rPr>
              <a:t>	</a:t>
            </a:r>
          </a:p>
          <a:p>
            <a:pPr algn="ctr">
              <a:lnSpc>
                <a:spcPct val="70000"/>
              </a:lnSpc>
              <a:spcBef>
                <a:spcPct val="0"/>
              </a:spcBef>
              <a:buFontTx/>
              <a:buNone/>
            </a:pPr>
            <a:r>
              <a:rPr lang="en-US" sz="2800" b="1" dirty="0" smtClean="0">
                <a:solidFill>
                  <a:srgbClr val="990099"/>
                </a:solidFill>
                <a:latin typeface="Wingdings" pitchFamily="2" charset="2"/>
                <a:ea typeface="ＭＳ Ｐゴシック" pitchFamily="34" charset="-128"/>
              </a:rPr>
              <a:t>ê</a:t>
            </a:r>
          </a:p>
          <a:p>
            <a:pPr algn="ctr">
              <a:lnSpc>
                <a:spcPct val="80000"/>
              </a:lnSpc>
              <a:spcBef>
                <a:spcPct val="0"/>
              </a:spcBef>
              <a:buFontTx/>
              <a:buNone/>
            </a:pPr>
            <a:endParaRPr lang="en-US" sz="700" b="1" dirty="0" smtClean="0">
              <a:solidFill>
                <a:srgbClr val="990099"/>
              </a:solidFill>
              <a:latin typeface="Wingdings" pitchFamily="2" charset="2"/>
              <a:ea typeface="ＭＳ Ｐゴシック" pitchFamily="34" charset="-128"/>
            </a:endParaRPr>
          </a:p>
          <a:p>
            <a:pPr algn="ctr">
              <a:lnSpc>
                <a:spcPct val="80000"/>
              </a:lnSpc>
              <a:spcBef>
                <a:spcPct val="0"/>
              </a:spcBef>
              <a:buFontTx/>
              <a:buNone/>
            </a:pPr>
            <a:r>
              <a:rPr lang="en-US" sz="2100" b="1" dirty="0" smtClean="0">
                <a:ea typeface="ＭＳ Ｐゴシック" pitchFamily="34" charset="-128"/>
              </a:rPr>
              <a:t>    </a:t>
            </a:r>
            <a:r>
              <a:rPr lang="en-US" sz="2100" b="1" dirty="0" smtClean="0">
                <a:latin typeface="Arial" pitchFamily="34" charset="0"/>
                <a:ea typeface="ＭＳ Ｐゴシック" pitchFamily="34" charset="-128"/>
                <a:cs typeface="Arial" pitchFamily="34" charset="0"/>
              </a:rPr>
              <a:t>Students and families review SAR and CAR for important information and accuracy of data</a:t>
            </a:r>
          </a:p>
          <a:p>
            <a:pPr algn="ctr">
              <a:lnSpc>
                <a:spcPct val="80000"/>
              </a:lnSpc>
              <a:spcBef>
                <a:spcPct val="0"/>
              </a:spcBef>
              <a:buFontTx/>
              <a:buNone/>
            </a:pPr>
            <a:r>
              <a:rPr lang="en-US" sz="600" b="1" dirty="0" smtClean="0">
                <a:solidFill>
                  <a:srgbClr val="990099"/>
                </a:solidFill>
                <a:latin typeface="Wingdings" pitchFamily="2" charset="2"/>
                <a:ea typeface="ＭＳ Ｐゴシック" pitchFamily="34" charset="-128"/>
              </a:rPr>
              <a:t>	</a:t>
            </a:r>
          </a:p>
          <a:p>
            <a:pPr algn="ctr">
              <a:lnSpc>
                <a:spcPct val="70000"/>
              </a:lnSpc>
              <a:spcBef>
                <a:spcPct val="0"/>
              </a:spcBef>
              <a:buFontTx/>
              <a:buNone/>
            </a:pPr>
            <a:r>
              <a:rPr lang="en-US" sz="2800" b="1" dirty="0" smtClean="0">
                <a:solidFill>
                  <a:srgbClr val="990099"/>
                </a:solidFill>
                <a:latin typeface="Wingdings" pitchFamily="2" charset="2"/>
                <a:ea typeface="ＭＳ Ｐゴシック" pitchFamily="34" charset="-128"/>
              </a:rPr>
              <a:t>ê</a:t>
            </a:r>
          </a:p>
          <a:p>
            <a:pPr algn="ctr">
              <a:lnSpc>
                <a:spcPct val="80000"/>
              </a:lnSpc>
              <a:spcBef>
                <a:spcPct val="0"/>
              </a:spcBef>
              <a:buFontTx/>
              <a:buNone/>
            </a:pPr>
            <a:endParaRPr lang="en-US" sz="600" b="1" dirty="0" smtClean="0">
              <a:solidFill>
                <a:srgbClr val="990099"/>
              </a:solidFill>
              <a:latin typeface="Wingdings" pitchFamily="2" charset="2"/>
              <a:ea typeface="ＭＳ Ｐゴシック" pitchFamily="34" charset="-128"/>
            </a:endParaRPr>
          </a:p>
          <a:p>
            <a:pPr algn="ctr">
              <a:lnSpc>
                <a:spcPct val="80000"/>
              </a:lnSpc>
              <a:spcBef>
                <a:spcPct val="0"/>
              </a:spcBef>
              <a:buFontTx/>
              <a:buNone/>
            </a:pPr>
            <a:r>
              <a:rPr lang="en-US" sz="2100" b="1" dirty="0" smtClean="0">
                <a:latin typeface="Arial" pitchFamily="34" charset="0"/>
                <a:ea typeface="ＭＳ Ｐゴシック" pitchFamily="34" charset="-128"/>
                <a:cs typeface="Arial" pitchFamily="34" charset="0"/>
              </a:rPr>
              <a:t>    Colleges match admission records with FAFSA and other required financial aid forms to determine aid eligibility</a:t>
            </a:r>
          </a:p>
          <a:p>
            <a:pPr algn="ctr">
              <a:lnSpc>
                <a:spcPct val="70000"/>
              </a:lnSpc>
              <a:spcBef>
                <a:spcPct val="0"/>
              </a:spcBef>
              <a:buFontTx/>
              <a:buNone/>
            </a:pPr>
            <a:endParaRPr lang="en-US" sz="500" b="1" dirty="0" smtClean="0">
              <a:solidFill>
                <a:srgbClr val="990099"/>
              </a:solidFill>
              <a:latin typeface="Wingdings" pitchFamily="2" charset="2"/>
              <a:ea typeface="ＭＳ Ｐゴシック" pitchFamily="34" charset="-128"/>
            </a:endParaRPr>
          </a:p>
          <a:p>
            <a:pPr algn="ctr">
              <a:lnSpc>
                <a:spcPct val="70000"/>
              </a:lnSpc>
              <a:spcBef>
                <a:spcPct val="0"/>
              </a:spcBef>
              <a:buFontTx/>
              <a:buNone/>
            </a:pPr>
            <a:r>
              <a:rPr lang="en-US" sz="2800" b="1" dirty="0" smtClean="0">
                <a:solidFill>
                  <a:srgbClr val="990099"/>
                </a:solidFill>
                <a:latin typeface="Wingdings" pitchFamily="2" charset="2"/>
                <a:ea typeface="ＭＳ Ｐゴシック" pitchFamily="34" charset="-128"/>
              </a:rPr>
              <a:t>ê</a:t>
            </a:r>
          </a:p>
          <a:p>
            <a:pPr algn="ctr">
              <a:lnSpc>
                <a:spcPct val="80000"/>
              </a:lnSpc>
              <a:spcBef>
                <a:spcPct val="0"/>
              </a:spcBef>
              <a:buFontTx/>
              <a:buNone/>
            </a:pPr>
            <a:endParaRPr lang="en-US" sz="700" b="1" dirty="0" smtClean="0">
              <a:solidFill>
                <a:srgbClr val="990099"/>
              </a:solidFill>
              <a:latin typeface="Wingdings" pitchFamily="2" charset="2"/>
              <a:ea typeface="ＭＳ Ｐゴシック" pitchFamily="34" charset="-128"/>
            </a:endParaRPr>
          </a:p>
          <a:p>
            <a:pPr algn="ctr">
              <a:lnSpc>
                <a:spcPct val="80000"/>
              </a:lnSpc>
              <a:spcBef>
                <a:spcPct val="0"/>
              </a:spcBef>
              <a:buFontTx/>
              <a:buNone/>
            </a:pPr>
            <a:r>
              <a:rPr lang="en-US" sz="2400" b="1" dirty="0" smtClean="0">
                <a:latin typeface="Arial" pitchFamily="34" charset="0"/>
                <a:ea typeface="ＭＳ Ｐゴシック" pitchFamily="34" charset="-128"/>
                <a:cs typeface="Arial" pitchFamily="34" charset="0"/>
              </a:rPr>
              <a:t>    </a:t>
            </a:r>
            <a:r>
              <a:rPr lang="en-US" sz="2100" b="1" dirty="0" smtClean="0">
                <a:latin typeface="Arial" pitchFamily="34" charset="0"/>
                <a:ea typeface="ＭＳ Ｐゴシック" pitchFamily="34" charset="-128"/>
                <a:cs typeface="Arial" pitchFamily="34" charset="0"/>
              </a:rPr>
              <a:t>Colleges provide notices of financial aid eligibility to admitted students who have completed all required financial aid forms</a:t>
            </a:r>
          </a:p>
        </p:txBody>
      </p:sp>
      <p:grpSp>
        <p:nvGrpSpPr>
          <p:cNvPr id="82948" name="Group 4"/>
          <p:cNvGrpSpPr>
            <a:grpSpLocks/>
          </p:cNvGrpSpPr>
          <p:nvPr/>
        </p:nvGrpSpPr>
        <p:grpSpPr bwMode="auto">
          <a:xfrm>
            <a:off x="7162800" y="381000"/>
            <a:ext cx="1430338" cy="920750"/>
            <a:chOff x="4363" y="144"/>
            <a:chExt cx="1045" cy="673"/>
          </a:xfrm>
        </p:grpSpPr>
        <p:sp>
          <p:nvSpPr>
            <p:cNvPr id="82950" name="Freeform 5"/>
            <p:cNvSpPr>
              <a:spLocks/>
            </p:cNvSpPr>
            <p:nvPr/>
          </p:nvSpPr>
          <p:spPr bwMode="auto">
            <a:xfrm>
              <a:off x="4796" y="144"/>
              <a:ext cx="612" cy="673"/>
            </a:xfrm>
            <a:custGeom>
              <a:avLst/>
              <a:gdLst>
                <a:gd name="T0" fmla="*/ 0 w 612"/>
                <a:gd name="T1" fmla="*/ 127 h 673"/>
                <a:gd name="T2" fmla="*/ 267 w 612"/>
                <a:gd name="T3" fmla="*/ 127 h 673"/>
                <a:gd name="T4" fmla="*/ 356 w 612"/>
                <a:gd name="T5" fmla="*/ 50 h 673"/>
                <a:gd name="T6" fmla="*/ 305 w 612"/>
                <a:gd name="T7" fmla="*/ 0 h 673"/>
                <a:gd name="T8" fmla="*/ 483 w 612"/>
                <a:gd name="T9" fmla="*/ 0 h 673"/>
                <a:gd name="T10" fmla="*/ 483 w 612"/>
                <a:gd name="T11" fmla="*/ 177 h 673"/>
                <a:gd name="T12" fmla="*/ 433 w 612"/>
                <a:gd name="T13" fmla="*/ 127 h 673"/>
                <a:gd name="T14" fmla="*/ 356 w 612"/>
                <a:gd name="T15" fmla="*/ 189 h 673"/>
                <a:gd name="T16" fmla="*/ 356 w 612"/>
                <a:gd name="T17" fmla="*/ 291 h 673"/>
                <a:gd name="T18" fmla="*/ 483 w 612"/>
                <a:gd name="T19" fmla="*/ 291 h 673"/>
                <a:gd name="T20" fmla="*/ 483 w 612"/>
                <a:gd name="T21" fmla="*/ 215 h 673"/>
                <a:gd name="T22" fmla="*/ 611 w 612"/>
                <a:gd name="T23" fmla="*/ 342 h 673"/>
                <a:gd name="T24" fmla="*/ 483 w 612"/>
                <a:gd name="T25" fmla="*/ 469 h 673"/>
                <a:gd name="T26" fmla="*/ 483 w 612"/>
                <a:gd name="T27" fmla="*/ 393 h 673"/>
                <a:gd name="T28" fmla="*/ 356 w 612"/>
                <a:gd name="T29" fmla="*/ 393 h 673"/>
                <a:gd name="T30" fmla="*/ 356 w 612"/>
                <a:gd name="T31" fmla="*/ 482 h 673"/>
                <a:gd name="T32" fmla="*/ 433 w 612"/>
                <a:gd name="T33" fmla="*/ 558 h 673"/>
                <a:gd name="T34" fmla="*/ 483 w 612"/>
                <a:gd name="T35" fmla="*/ 507 h 673"/>
                <a:gd name="T36" fmla="*/ 483 w 612"/>
                <a:gd name="T37" fmla="*/ 672 h 673"/>
                <a:gd name="T38" fmla="*/ 292 w 612"/>
                <a:gd name="T39" fmla="*/ 672 h 673"/>
                <a:gd name="T40" fmla="*/ 356 w 612"/>
                <a:gd name="T41" fmla="*/ 621 h 673"/>
                <a:gd name="T42" fmla="*/ 267 w 612"/>
                <a:gd name="T43" fmla="*/ 532 h 673"/>
                <a:gd name="T44" fmla="*/ 0 w 612"/>
                <a:gd name="T45" fmla="*/ 532 h 673"/>
                <a:gd name="T46" fmla="*/ 0 w 612"/>
                <a:gd name="T47" fmla="*/ 127 h 6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2"/>
                <a:gd name="T73" fmla="*/ 0 h 673"/>
                <a:gd name="T74" fmla="*/ 612 w 612"/>
                <a:gd name="T75" fmla="*/ 673 h 6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2" h="673">
                  <a:moveTo>
                    <a:pt x="0" y="127"/>
                  </a:moveTo>
                  <a:lnTo>
                    <a:pt x="267" y="127"/>
                  </a:lnTo>
                  <a:lnTo>
                    <a:pt x="356" y="50"/>
                  </a:lnTo>
                  <a:lnTo>
                    <a:pt x="305" y="0"/>
                  </a:lnTo>
                  <a:lnTo>
                    <a:pt x="483" y="0"/>
                  </a:lnTo>
                  <a:lnTo>
                    <a:pt x="483" y="177"/>
                  </a:lnTo>
                  <a:lnTo>
                    <a:pt x="433" y="127"/>
                  </a:lnTo>
                  <a:lnTo>
                    <a:pt x="356" y="189"/>
                  </a:lnTo>
                  <a:lnTo>
                    <a:pt x="356" y="291"/>
                  </a:lnTo>
                  <a:lnTo>
                    <a:pt x="483" y="291"/>
                  </a:lnTo>
                  <a:lnTo>
                    <a:pt x="483" y="215"/>
                  </a:lnTo>
                  <a:lnTo>
                    <a:pt x="611" y="342"/>
                  </a:lnTo>
                  <a:lnTo>
                    <a:pt x="483" y="469"/>
                  </a:lnTo>
                  <a:lnTo>
                    <a:pt x="483" y="393"/>
                  </a:lnTo>
                  <a:lnTo>
                    <a:pt x="356" y="393"/>
                  </a:lnTo>
                  <a:lnTo>
                    <a:pt x="356" y="482"/>
                  </a:lnTo>
                  <a:lnTo>
                    <a:pt x="433" y="558"/>
                  </a:lnTo>
                  <a:lnTo>
                    <a:pt x="483" y="507"/>
                  </a:lnTo>
                  <a:lnTo>
                    <a:pt x="483" y="672"/>
                  </a:lnTo>
                  <a:lnTo>
                    <a:pt x="292" y="672"/>
                  </a:lnTo>
                  <a:lnTo>
                    <a:pt x="356" y="621"/>
                  </a:lnTo>
                  <a:lnTo>
                    <a:pt x="267" y="532"/>
                  </a:lnTo>
                  <a:lnTo>
                    <a:pt x="0" y="532"/>
                  </a:lnTo>
                  <a:lnTo>
                    <a:pt x="0" y="127"/>
                  </a:lnTo>
                </a:path>
              </a:pathLst>
            </a:custGeom>
            <a:solidFill>
              <a:srgbClr val="800080"/>
            </a:solidFill>
            <a:ln w="12700" cap="rnd">
              <a:solidFill>
                <a:schemeClr val="tx1"/>
              </a:solidFill>
              <a:round/>
              <a:headEnd type="none" w="sm" len="sm"/>
              <a:tailEnd type="none" w="sm" len="sm"/>
            </a:ln>
          </p:spPr>
          <p:txBody>
            <a:bodyPr/>
            <a:lstStyle/>
            <a:p>
              <a:endParaRPr lang="en-US" dirty="0"/>
            </a:p>
          </p:txBody>
        </p:sp>
        <p:sp>
          <p:nvSpPr>
            <p:cNvPr id="82951" name="Freeform 6"/>
            <p:cNvSpPr>
              <a:spLocks/>
            </p:cNvSpPr>
            <p:nvPr/>
          </p:nvSpPr>
          <p:spPr bwMode="auto">
            <a:xfrm>
              <a:off x="4363" y="157"/>
              <a:ext cx="664" cy="647"/>
            </a:xfrm>
            <a:custGeom>
              <a:avLst/>
              <a:gdLst>
                <a:gd name="T0" fmla="*/ 420 w 664"/>
                <a:gd name="T1" fmla="*/ 152 h 647"/>
                <a:gd name="T2" fmla="*/ 0 w 664"/>
                <a:gd name="T3" fmla="*/ 152 h 647"/>
                <a:gd name="T4" fmla="*/ 0 w 664"/>
                <a:gd name="T5" fmla="*/ 494 h 647"/>
                <a:gd name="T6" fmla="*/ 433 w 664"/>
                <a:gd name="T7" fmla="*/ 494 h 647"/>
                <a:gd name="T8" fmla="*/ 433 w 664"/>
                <a:gd name="T9" fmla="*/ 646 h 647"/>
                <a:gd name="T10" fmla="*/ 663 w 664"/>
                <a:gd name="T11" fmla="*/ 329 h 647"/>
                <a:gd name="T12" fmla="*/ 420 w 664"/>
                <a:gd name="T13" fmla="*/ 0 h 647"/>
                <a:gd name="T14" fmla="*/ 420 w 664"/>
                <a:gd name="T15" fmla="*/ 152 h 647"/>
                <a:gd name="T16" fmla="*/ 0 60000 65536"/>
                <a:gd name="T17" fmla="*/ 0 60000 65536"/>
                <a:gd name="T18" fmla="*/ 0 60000 65536"/>
                <a:gd name="T19" fmla="*/ 0 60000 65536"/>
                <a:gd name="T20" fmla="*/ 0 60000 65536"/>
                <a:gd name="T21" fmla="*/ 0 60000 65536"/>
                <a:gd name="T22" fmla="*/ 0 60000 65536"/>
                <a:gd name="T23" fmla="*/ 0 60000 65536"/>
                <a:gd name="T24" fmla="*/ 0 w 664"/>
                <a:gd name="T25" fmla="*/ 0 h 647"/>
                <a:gd name="T26" fmla="*/ 664 w 664"/>
                <a:gd name="T27" fmla="*/ 647 h 6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 h="647">
                  <a:moveTo>
                    <a:pt x="420" y="152"/>
                  </a:moveTo>
                  <a:lnTo>
                    <a:pt x="0" y="152"/>
                  </a:lnTo>
                  <a:lnTo>
                    <a:pt x="0" y="494"/>
                  </a:lnTo>
                  <a:lnTo>
                    <a:pt x="433" y="494"/>
                  </a:lnTo>
                  <a:lnTo>
                    <a:pt x="433" y="646"/>
                  </a:lnTo>
                  <a:lnTo>
                    <a:pt x="663" y="329"/>
                  </a:lnTo>
                  <a:lnTo>
                    <a:pt x="420" y="0"/>
                  </a:lnTo>
                  <a:lnTo>
                    <a:pt x="420" y="152"/>
                  </a:lnTo>
                </a:path>
              </a:pathLst>
            </a:custGeom>
            <a:solidFill>
              <a:srgbClr val="00FF00"/>
            </a:solidFill>
            <a:ln w="12700" cap="rnd">
              <a:solidFill>
                <a:schemeClr val="tx1"/>
              </a:solidFill>
              <a:round/>
              <a:headEnd type="none" w="sm" len="sm"/>
              <a:tailEnd type="none" w="sm" len="sm"/>
            </a:ln>
          </p:spPr>
          <p:txBody>
            <a:bodyPr/>
            <a:lstStyle/>
            <a:p>
              <a:endParaRPr lang="en-US" dirty="0"/>
            </a:p>
          </p:txBody>
        </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69873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64675">
                                            <p:txEl>
                                              <p:pRg st="1" end="1"/>
                                            </p:txEl>
                                          </p:spTgt>
                                        </p:tgtEl>
                                        <p:attrNameLst>
                                          <p:attrName>style.visibility</p:attrName>
                                        </p:attrNameLst>
                                      </p:cBhvr>
                                      <p:to>
                                        <p:strVal val="visible"/>
                                      </p:to>
                                    </p:set>
                                    <p:animEffect transition="in" filter="dissolve">
                                      <p:cBhvr>
                                        <p:cTn id="7" dur="500"/>
                                        <p:tgtEl>
                                          <p:spTgt spid="1564675">
                                            <p:txEl>
                                              <p:pRg st="1" end="1"/>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64675">
                                            <p:txEl>
                                              <p:pRg st="2" end="2"/>
                                            </p:txEl>
                                          </p:spTgt>
                                        </p:tgtEl>
                                        <p:attrNameLst>
                                          <p:attrName>style.visibility</p:attrName>
                                        </p:attrNameLst>
                                      </p:cBhvr>
                                      <p:to>
                                        <p:strVal val="visible"/>
                                      </p:to>
                                    </p:set>
                                    <p:animEffect transition="in" filter="dissolve">
                                      <p:cBhvr>
                                        <p:cTn id="11" dur="500"/>
                                        <p:tgtEl>
                                          <p:spTgt spid="1564675">
                                            <p:txEl>
                                              <p:pRg st="2" end="2"/>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64675">
                                            <p:txEl>
                                              <p:pRg st="4" end="4"/>
                                            </p:txEl>
                                          </p:spTgt>
                                        </p:tgtEl>
                                        <p:attrNameLst>
                                          <p:attrName>style.visibility</p:attrName>
                                        </p:attrNameLst>
                                      </p:cBhvr>
                                      <p:to>
                                        <p:strVal val="visible"/>
                                      </p:to>
                                    </p:set>
                                    <p:animEffect transition="in" filter="dissolve">
                                      <p:cBhvr>
                                        <p:cTn id="15" dur="500"/>
                                        <p:tgtEl>
                                          <p:spTgt spid="1564675">
                                            <p:txEl>
                                              <p:pRg st="4" end="4"/>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564675">
                                            <p:txEl>
                                              <p:pRg st="5" end="5"/>
                                            </p:txEl>
                                          </p:spTgt>
                                        </p:tgtEl>
                                        <p:attrNameLst>
                                          <p:attrName>style.visibility</p:attrName>
                                        </p:attrNameLst>
                                      </p:cBhvr>
                                      <p:to>
                                        <p:strVal val="visible"/>
                                      </p:to>
                                    </p:set>
                                    <p:animEffect transition="in" filter="dissolve">
                                      <p:cBhvr>
                                        <p:cTn id="19" dur="500"/>
                                        <p:tgtEl>
                                          <p:spTgt spid="1564675">
                                            <p:txEl>
                                              <p:pRg st="5" end="5"/>
                                            </p:txEl>
                                          </p:spTgt>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564675">
                                            <p:txEl>
                                              <p:pRg st="6" end="6"/>
                                            </p:txEl>
                                          </p:spTgt>
                                        </p:tgtEl>
                                        <p:attrNameLst>
                                          <p:attrName>style.visibility</p:attrName>
                                        </p:attrNameLst>
                                      </p:cBhvr>
                                      <p:to>
                                        <p:strVal val="visible"/>
                                      </p:to>
                                    </p:set>
                                    <p:animEffect transition="in" filter="dissolve">
                                      <p:cBhvr>
                                        <p:cTn id="23" dur="500"/>
                                        <p:tgtEl>
                                          <p:spTgt spid="1564675">
                                            <p:txEl>
                                              <p:pRg st="6" end="6"/>
                                            </p:txEl>
                                          </p:spTgt>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564675">
                                            <p:txEl>
                                              <p:pRg st="8" end="8"/>
                                            </p:txEl>
                                          </p:spTgt>
                                        </p:tgtEl>
                                        <p:attrNameLst>
                                          <p:attrName>style.visibility</p:attrName>
                                        </p:attrNameLst>
                                      </p:cBhvr>
                                      <p:to>
                                        <p:strVal val="visible"/>
                                      </p:to>
                                    </p:set>
                                    <p:animEffect transition="in" filter="dissolve">
                                      <p:cBhvr>
                                        <p:cTn id="27" dur="500"/>
                                        <p:tgtEl>
                                          <p:spTgt spid="1564675">
                                            <p:txEl>
                                              <p:pRg st="8" end="8"/>
                                            </p:txEl>
                                          </p:spTgt>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564675">
                                            <p:txEl>
                                              <p:pRg st="9" end="9"/>
                                            </p:txEl>
                                          </p:spTgt>
                                        </p:tgtEl>
                                        <p:attrNameLst>
                                          <p:attrName>style.visibility</p:attrName>
                                        </p:attrNameLst>
                                      </p:cBhvr>
                                      <p:to>
                                        <p:strVal val="visible"/>
                                      </p:to>
                                    </p:set>
                                    <p:animEffect transition="in" filter="dissolve">
                                      <p:cBhvr>
                                        <p:cTn id="31" dur="500"/>
                                        <p:tgtEl>
                                          <p:spTgt spid="1564675">
                                            <p:txEl>
                                              <p:pRg st="9" end="9"/>
                                            </p:txEl>
                                          </p:spTgt>
                                        </p:tgtEl>
                                      </p:cBhvr>
                                    </p:animEffect>
                                  </p:childTnLst>
                                </p:cTn>
                              </p:par>
                            </p:childTnLst>
                          </p:cTn>
                        </p:par>
                        <p:par>
                          <p:cTn id="32" fill="hold" nodeType="afterGroup">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564675">
                                            <p:txEl>
                                              <p:pRg st="10" end="10"/>
                                            </p:txEl>
                                          </p:spTgt>
                                        </p:tgtEl>
                                        <p:attrNameLst>
                                          <p:attrName>style.visibility</p:attrName>
                                        </p:attrNameLst>
                                      </p:cBhvr>
                                      <p:to>
                                        <p:strVal val="visible"/>
                                      </p:to>
                                    </p:set>
                                    <p:animEffect transition="in" filter="dissolve">
                                      <p:cBhvr>
                                        <p:cTn id="35" dur="500"/>
                                        <p:tgtEl>
                                          <p:spTgt spid="1564675">
                                            <p:txEl>
                                              <p:pRg st="10" end="10"/>
                                            </p:txEl>
                                          </p:spTgt>
                                        </p:tgtEl>
                                      </p:cBhvr>
                                    </p:animEffect>
                                  </p:childTnLst>
                                </p:cTn>
                              </p:par>
                            </p:childTnLst>
                          </p:cTn>
                        </p:par>
                        <p:par>
                          <p:cTn id="36" fill="hold" nodeType="afterGroup">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1564675">
                                            <p:txEl>
                                              <p:pRg st="12" end="12"/>
                                            </p:txEl>
                                          </p:spTgt>
                                        </p:tgtEl>
                                        <p:attrNameLst>
                                          <p:attrName>style.visibility</p:attrName>
                                        </p:attrNameLst>
                                      </p:cBhvr>
                                      <p:to>
                                        <p:strVal val="visible"/>
                                      </p:to>
                                    </p:set>
                                    <p:animEffect transition="in" filter="dissolve">
                                      <p:cBhvr>
                                        <p:cTn id="39" dur="500"/>
                                        <p:tgtEl>
                                          <p:spTgt spid="1564675">
                                            <p:txEl>
                                              <p:pRg st="12" end="12"/>
                                            </p:txEl>
                                          </p:spTgt>
                                        </p:tgtEl>
                                      </p:cBhvr>
                                    </p:animEffect>
                                  </p:childTnLst>
                                </p:cTn>
                              </p:par>
                            </p:childTnLst>
                          </p:cTn>
                        </p:par>
                        <p:par>
                          <p:cTn id="40" fill="hold" nodeType="afterGroup">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1564675">
                                            <p:txEl>
                                              <p:pRg st="14" end="14"/>
                                            </p:txEl>
                                          </p:spTgt>
                                        </p:tgtEl>
                                        <p:attrNameLst>
                                          <p:attrName>style.visibility</p:attrName>
                                        </p:attrNameLst>
                                      </p:cBhvr>
                                      <p:to>
                                        <p:strVal val="visible"/>
                                      </p:to>
                                    </p:set>
                                    <p:animEffect transition="in" filter="dissolve">
                                      <p:cBhvr>
                                        <p:cTn id="43" dur="500"/>
                                        <p:tgtEl>
                                          <p:spTgt spid="1564675">
                                            <p:txEl>
                                              <p:pRg st="14" end="14"/>
                                            </p:txEl>
                                          </p:spTgt>
                                        </p:tgtEl>
                                      </p:cBhvr>
                                    </p:animEffect>
                                  </p:childTnLst>
                                </p:cTn>
                              </p:par>
                            </p:childTnLst>
                          </p:cTn>
                        </p:par>
                        <p:par>
                          <p:cTn id="44" fill="hold" nodeType="afterGroup">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1564675">
                                            <p:txEl>
                                              <p:pRg st="16" end="16"/>
                                            </p:txEl>
                                          </p:spTgt>
                                        </p:tgtEl>
                                        <p:attrNameLst>
                                          <p:attrName>style.visibility</p:attrName>
                                        </p:attrNameLst>
                                      </p:cBhvr>
                                      <p:to>
                                        <p:strVal val="visible"/>
                                      </p:to>
                                    </p:set>
                                    <p:animEffect transition="in" filter="dissolve">
                                      <p:cBhvr>
                                        <p:cTn id="47" dur="500"/>
                                        <p:tgtEl>
                                          <p:spTgt spid="156467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4675" grpId="0" build="p" autoUpdateAnimBg="0" advAuto="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5C9AA37-2014-48AA-870F-E2747E635E1C}" type="slidenum">
              <a:rPr lang="en-US" smtClean="0"/>
              <a:pPr/>
              <a:t>37</a:t>
            </a:fld>
            <a:endParaRPr lang="en-US" dirty="0"/>
          </a:p>
        </p:txBody>
      </p:sp>
      <p:sp>
        <p:nvSpPr>
          <p:cNvPr id="84995" name="Rectangle 3"/>
          <p:cNvSpPr>
            <a:spLocks noGrp="1" noChangeArrowheads="1"/>
          </p:cNvSpPr>
          <p:nvPr>
            <p:ph sz="quarter" idx="1"/>
          </p:nvPr>
        </p:nvSpPr>
        <p:spPr>
          <a:xfrm>
            <a:off x="914400" y="1524000"/>
            <a:ext cx="7772400" cy="4343400"/>
          </a:xfrm>
        </p:spPr>
        <p:txBody>
          <a:bodyPr>
            <a:normAutofit fontScale="70000" lnSpcReduction="20000"/>
          </a:bodyPr>
          <a:lstStyle/>
          <a:p>
            <a:r>
              <a:rPr lang="en-US" dirty="0" smtClean="0"/>
              <a:t>Some students may be required to verify the information reported on the FAFSA</a:t>
            </a:r>
          </a:p>
          <a:p>
            <a:r>
              <a:rPr lang="en-US" dirty="0" smtClean="0"/>
              <a:t>If selected for verification, the tax information of federal tax filers will be verified through</a:t>
            </a:r>
          </a:p>
          <a:p>
            <a:pPr lvl="1"/>
            <a:r>
              <a:rPr lang="en-US" dirty="0" smtClean="0"/>
              <a:t>The IRS Data Retrieval Process, or</a:t>
            </a:r>
          </a:p>
          <a:p>
            <a:pPr lvl="1"/>
            <a:r>
              <a:rPr lang="en-US" dirty="0" smtClean="0"/>
              <a:t>IRS Tax transcripts if requested by the college or university</a:t>
            </a:r>
          </a:p>
          <a:p>
            <a:r>
              <a:rPr lang="en-US" dirty="0" smtClean="0"/>
              <a:t>Non-tax filers selected for verification may be asked to provide</a:t>
            </a:r>
          </a:p>
          <a:p>
            <a:pPr lvl="1"/>
            <a:r>
              <a:rPr lang="en-US" dirty="0" smtClean="0"/>
              <a:t>Signed statements confirming that they did not file a 2014 federal tax return and were not required by IRS to do so</a:t>
            </a:r>
          </a:p>
          <a:p>
            <a:pPr lvl="1"/>
            <a:r>
              <a:rPr lang="en-US" dirty="0" smtClean="0"/>
              <a:t>Copies of W-2s or other income documentation from each employer , if any income was earned from work</a:t>
            </a:r>
          </a:p>
          <a:p>
            <a:r>
              <a:rPr lang="en-US" dirty="0" smtClean="0"/>
              <a:t>All selected aid applicants will also be asked to verify certain demographic data listed such as</a:t>
            </a:r>
          </a:p>
          <a:p>
            <a:pPr lvl="1"/>
            <a:r>
              <a:rPr lang="en-US" dirty="0" smtClean="0"/>
              <a:t>Household size and number in college</a:t>
            </a:r>
          </a:p>
          <a:p>
            <a:pPr lvl="1"/>
            <a:r>
              <a:rPr lang="en-US" dirty="0" smtClean="0"/>
              <a:t>Child Support paid and SNAP, if reported on the FAFSA</a:t>
            </a:r>
          </a:p>
          <a:p>
            <a:pPr lvl="1"/>
            <a:r>
              <a:rPr lang="en-US" dirty="0" smtClean="0"/>
              <a:t>Enrollment History for transfer students</a:t>
            </a:r>
          </a:p>
          <a:p>
            <a:pPr lvl="1"/>
            <a:r>
              <a:rPr lang="en-US" dirty="0" smtClean="0"/>
              <a:t>Identity Confirmation</a:t>
            </a:r>
          </a:p>
          <a:p>
            <a:pPr lvl="1"/>
            <a:endParaRPr lang="en-US" dirty="0" smtClean="0"/>
          </a:p>
          <a:p>
            <a:pPr lvl="1"/>
            <a:endParaRPr lang="en-US" dirty="0" smtClean="0"/>
          </a:p>
          <a:p>
            <a:pPr lvl="1"/>
            <a:endParaRPr lang="en-US" dirty="0" smtClean="0"/>
          </a:p>
          <a:p>
            <a:pPr lvl="1"/>
            <a:endParaRPr lang="en-US" dirty="0" smtClean="0"/>
          </a:p>
          <a:p>
            <a:pPr lvl="1"/>
            <a:endParaRPr lang="en-US" dirty="0" smtClean="0"/>
          </a:p>
        </p:txBody>
      </p:sp>
      <p:sp>
        <p:nvSpPr>
          <p:cNvPr id="75779" name="Rectangle 2"/>
          <p:cNvSpPr>
            <a:spLocks noGrp="1" noChangeArrowheads="1"/>
          </p:cNvSpPr>
          <p:nvPr>
            <p:ph type="title"/>
          </p:nvPr>
        </p:nvSpPr>
        <p:spPr/>
        <p:txBody>
          <a:bodyPr/>
          <a:lstStyle/>
          <a:p>
            <a:r>
              <a:rPr lang="en-US" dirty="0" smtClean="0"/>
              <a:t>Federal Verification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44101065"/>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199" name="Object 7"/>
          <p:cNvGraphicFramePr>
            <a:graphicFrameLocks noChangeAspect="1"/>
          </p:cNvGraphicFramePr>
          <p:nvPr/>
        </p:nvGraphicFramePr>
        <p:xfrm>
          <a:off x="342900" y="0"/>
          <a:ext cx="3619500" cy="5600700"/>
        </p:xfrm>
        <a:graphic>
          <a:graphicData uri="http://schemas.openxmlformats.org/presentationml/2006/ole">
            <p:oleObj spid="_x0000_s17625" name="Clip" r:id="rId4" imgW="2438400" imgH="3860800" progId="">
              <p:embed/>
            </p:oleObj>
          </a:graphicData>
        </a:graphic>
      </p:graphicFrame>
      <p:sp>
        <p:nvSpPr>
          <p:cNvPr id="7" name="Slide Number Placeholder 6"/>
          <p:cNvSpPr>
            <a:spLocks noGrp="1"/>
          </p:cNvSpPr>
          <p:nvPr>
            <p:ph type="sldNum" sz="quarter" idx="12"/>
          </p:nvPr>
        </p:nvSpPr>
        <p:spPr/>
        <p:txBody>
          <a:bodyPr/>
          <a:lstStyle/>
          <a:p>
            <a:fld id="{F5C9AA37-2014-48AA-870F-E2747E635E1C}" type="slidenum">
              <a:rPr lang="en-US" smtClean="0"/>
              <a:pPr/>
              <a:t>38</a:t>
            </a:fld>
            <a:endParaRPr lang="en-US" dirty="0"/>
          </a:p>
        </p:txBody>
      </p:sp>
      <p:sp>
        <p:nvSpPr>
          <p:cNvPr id="4100" name="Rectangle 37"/>
          <p:cNvSpPr>
            <a:spLocks noGrp="1" noChangeArrowheads="1"/>
          </p:cNvSpPr>
          <p:nvPr>
            <p:ph sz="quarter" idx="1"/>
          </p:nvPr>
        </p:nvSpPr>
        <p:spPr/>
        <p:txBody>
          <a:bodyPr>
            <a:normAutofit lnSpcReduction="10000"/>
          </a:bodyPr>
          <a:lstStyle/>
          <a:p>
            <a:pPr>
              <a:buNone/>
            </a:pPr>
            <a:r>
              <a:rPr lang="en-US" dirty="0" smtClean="0"/>
              <a:t>By opening a WebGrants Account a student can: </a:t>
            </a:r>
          </a:p>
          <a:p>
            <a:pPr marL="457200" indent="-228600"/>
            <a:r>
              <a:rPr lang="en-US" dirty="0" smtClean="0"/>
              <a:t>Check Cal Grant award status 24/7</a:t>
            </a:r>
          </a:p>
          <a:p>
            <a:pPr marL="457200" indent="-228600"/>
            <a:r>
              <a:rPr lang="en-US" dirty="0" smtClean="0"/>
              <a:t>Confirm student’s high school graduation as required </a:t>
            </a:r>
          </a:p>
          <a:p>
            <a:pPr marL="457200" indent="-228600"/>
            <a:r>
              <a:rPr lang="en-US" dirty="0" smtClean="0"/>
              <a:t>Make changes to Cal Grant school choices</a:t>
            </a:r>
          </a:p>
          <a:p>
            <a:pPr marL="457200" indent="-228600"/>
            <a:r>
              <a:rPr lang="en-US" dirty="0" smtClean="0"/>
              <a:t>View how much a Cal Grant is worth at 	 	    different California colleges and universities</a:t>
            </a:r>
          </a:p>
          <a:p>
            <a:pPr marL="457200" indent="-228600"/>
            <a:r>
              <a:rPr lang="en-US" dirty="0" smtClean="0"/>
              <a:t>View Cal Grant payment history </a:t>
            </a:r>
          </a:p>
          <a:p>
            <a:pPr marL="457200" indent="-228600">
              <a:tabLst>
                <a:tab pos="1485900" algn="l"/>
              </a:tabLst>
            </a:pPr>
            <a:r>
              <a:rPr lang="en-US" dirty="0" smtClean="0"/>
              <a:t>Create a WebGrants account at: </a:t>
            </a:r>
            <a:r>
              <a:rPr lang="en-US" dirty="0"/>
              <a:t> </a:t>
            </a:r>
            <a:r>
              <a:rPr lang="en-US" dirty="0" smtClean="0"/>
              <a:t>	</a:t>
            </a:r>
            <a:r>
              <a:rPr lang="en-US" dirty="0" smtClean="0">
                <a:solidFill>
                  <a:srgbClr val="000099"/>
                </a:solidFill>
              </a:rPr>
              <a:t>		www.webgrants4students.org</a:t>
            </a:r>
          </a:p>
          <a:p>
            <a:pPr marL="457200" indent="-228600" algn="ctr">
              <a:spcBef>
                <a:spcPts val="0"/>
              </a:spcBef>
              <a:buNone/>
            </a:pPr>
            <a:endParaRPr lang="en-US" dirty="0" smtClean="0"/>
          </a:p>
        </p:txBody>
      </p:sp>
      <p:sp>
        <p:nvSpPr>
          <p:cNvPr id="2054" name="Rectangle 36"/>
          <p:cNvSpPr>
            <a:spLocks noGrp="1" noChangeArrowheads="1"/>
          </p:cNvSpPr>
          <p:nvPr>
            <p:ph type="title"/>
          </p:nvPr>
        </p:nvSpPr>
        <p:spPr>
          <a:xfrm>
            <a:off x="1219200" y="152400"/>
            <a:ext cx="7086600" cy="1143000"/>
          </a:xfrm>
        </p:spPr>
        <p:txBody>
          <a:bodyPr/>
          <a:lstStyle/>
          <a:p>
            <a:r>
              <a:rPr lang="en-US" dirty="0" smtClean="0"/>
              <a:t>           Check Your Cal Grant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768604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fade">
                                      <p:cBhvr>
                                        <p:cTn id="7" dur="20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5C9AA37-2014-48AA-870F-E2747E635E1C}" type="slidenum">
              <a:rPr lang="en-US" smtClean="0"/>
              <a:pPr/>
              <a:t>39</a:t>
            </a:fld>
            <a:endParaRPr lang="en-US" dirty="0"/>
          </a:p>
        </p:txBody>
      </p:sp>
      <p:sp>
        <p:nvSpPr>
          <p:cNvPr id="87043" name="Rectangle 3"/>
          <p:cNvSpPr>
            <a:spLocks noGrp="1" noChangeArrowheads="1"/>
          </p:cNvSpPr>
          <p:nvPr>
            <p:ph sz="quarter" idx="1"/>
          </p:nvPr>
        </p:nvSpPr>
        <p:spPr/>
        <p:txBody>
          <a:bodyPr/>
          <a:lstStyle/>
          <a:p>
            <a:pPr marL="515938" indent="-515938">
              <a:spcBef>
                <a:spcPct val="25000"/>
              </a:spcBef>
              <a:buSzPct val="100000"/>
            </a:pPr>
            <a:r>
              <a:rPr lang="en-US" sz="3600" b="1" dirty="0" smtClean="0">
                <a:ea typeface="ＭＳ Ｐゴシック" pitchFamily="34" charset="-128"/>
              </a:rPr>
              <a:t>FAFSA on the Web – Live Help</a:t>
            </a:r>
            <a:endParaRPr lang="en-US" sz="4400" b="1" dirty="0" smtClean="0">
              <a:ea typeface="ＭＳ Ｐゴシック" pitchFamily="34" charset="-128"/>
            </a:endParaRPr>
          </a:p>
          <a:p>
            <a:pPr marL="515938" indent="-515938">
              <a:spcBef>
                <a:spcPct val="25000"/>
              </a:spcBef>
              <a:buSzPct val="100000"/>
            </a:pPr>
            <a:r>
              <a:rPr lang="en-US" sz="3600" b="1" dirty="0" smtClean="0">
                <a:ea typeface="ＭＳ Ｐゴシック" pitchFamily="34" charset="-128"/>
              </a:rPr>
              <a:t>Phone 1-800-4-FED-AID                      (1-800-433-3243)</a:t>
            </a:r>
          </a:p>
          <a:p>
            <a:pPr marL="515938" indent="-515938">
              <a:spcBef>
                <a:spcPct val="25000"/>
              </a:spcBef>
              <a:buSzPct val="100000"/>
            </a:pPr>
            <a:r>
              <a:rPr lang="en-US" sz="3600" b="1" dirty="0" smtClean="0">
                <a:ea typeface="ＭＳ Ｐゴシック" pitchFamily="34" charset="-128"/>
              </a:rPr>
              <a:t>E-mail the U.S. Department of Education at:                          </a:t>
            </a:r>
            <a:r>
              <a:rPr lang="en-US" sz="2800" b="1" dirty="0" smtClean="0">
                <a:solidFill>
                  <a:srgbClr val="000099"/>
                </a:solidFill>
                <a:ea typeface="ＭＳ Ｐゴシック" pitchFamily="34" charset="-128"/>
              </a:rPr>
              <a:t>FederalStudentAidCustomerService@ed.gov</a:t>
            </a:r>
            <a:r>
              <a:rPr lang="en-US" sz="3200" b="1" dirty="0" smtClean="0">
                <a:ea typeface="ＭＳ Ｐゴシック" pitchFamily="34" charset="-128"/>
              </a:rPr>
              <a:t> </a:t>
            </a:r>
          </a:p>
        </p:txBody>
      </p:sp>
      <p:sp>
        <p:nvSpPr>
          <p:cNvPr id="6" name="Title 5"/>
          <p:cNvSpPr>
            <a:spLocks noGrp="1"/>
          </p:cNvSpPr>
          <p:nvPr>
            <p:ph type="title"/>
          </p:nvPr>
        </p:nvSpPr>
        <p:spPr/>
        <p:txBody>
          <a:bodyPr/>
          <a:lstStyle/>
          <a:p>
            <a:r>
              <a:rPr lang="en-US" dirty="0" smtClean="0"/>
              <a:t>If You Need Help at Any Time</a:t>
            </a:r>
          </a:p>
        </p:txBody>
      </p:sp>
      <p:pic>
        <p:nvPicPr>
          <p:cNvPr id="173062" name="Picture 6" descr="target"/>
          <p:cNvPicPr>
            <a:picLocks noChangeAspect="1" noChangeArrowheads="1" noCrop="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620000" y="2725738"/>
            <a:ext cx="1320800" cy="1255712"/>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556436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73062"/>
                                        </p:tgtEl>
                                        <p:attrNameLst>
                                          <p:attrName>style.visibility</p:attrName>
                                        </p:attrNameLst>
                                      </p:cBhvr>
                                      <p:to>
                                        <p:strVal val="visible"/>
                                      </p:to>
                                    </p:set>
                                    <p:anim calcmode="lin" valueType="num">
                                      <p:cBhvr additive="base">
                                        <p:cTn id="7" dur="500" fill="hold"/>
                                        <p:tgtEl>
                                          <p:spTgt spid="173062"/>
                                        </p:tgtEl>
                                        <p:attrNameLst>
                                          <p:attrName>ppt_x</p:attrName>
                                        </p:attrNameLst>
                                      </p:cBhvr>
                                      <p:tavLst>
                                        <p:tav tm="0">
                                          <p:val>
                                            <p:strVal val="#ppt_x"/>
                                          </p:val>
                                        </p:tav>
                                        <p:tav tm="100000">
                                          <p:val>
                                            <p:strVal val="#ppt_x"/>
                                          </p:val>
                                        </p:tav>
                                      </p:tavLst>
                                    </p:anim>
                                    <p:anim calcmode="lin" valueType="num">
                                      <p:cBhvr additive="base">
                                        <p:cTn id="8" dur="500" fill="hold"/>
                                        <p:tgtEl>
                                          <p:spTgt spid="1730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dirty="0" smtClean="0"/>
              <a:t>Types of Financial Aid </a:t>
            </a:r>
          </a:p>
        </p:txBody>
      </p:sp>
      <p:sp>
        <p:nvSpPr>
          <p:cNvPr id="12291" name="Rectangle 3"/>
          <p:cNvSpPr>
            <a:spLocks noGrp="1" noChangeArrowheads="1"/>
          </p:cNvSpPr>
          <p:nvPr>
            <p:ph type="body" idx="4294967295"/>
          </p:nvPr>
        </p:nvSpPr>
        <p:spPr>
          <a:xfrm>
            <a:off x="4038600" y="1905000"/>
            <a:ext cx="4419600" cy="4419600"/>
          </a:xfrm>
        </p:spPr>
        <p:txBody>
          <a:bodyPr anchor="ctr">
            <a:normAutofit fontScale="92500"/>
          </a:bodyPr>
          <a:lstStyle/>
          <a:p>
            <a:pPr marL="457200" indent="-457200">
              <a:lnSpc>
                <a:spcPts val="3400"/>
              </a:lnSpc>
              <a:buSzPct val="130000"/>
            </a:pPr>
            <a:r>
              <a:rPr lang="en-US" sz="2800" b="1" dirty="0" smtClean="0">
                <a:latin typeface="Calibri" pitchFamily="34" charset="0"/>
                <a:ea typeface="ＭＳ Ｐゴシック" pitchFamily="34" charset="-128"/>
              </a:rPr>
              <a:t>Gift Aid </a:t>
            </a:r>
            <a:r>
              <a:rPr lang="en-US" sz="2800" dirty="0" smtClean="0">
                <a:latin typeface="Calibri" pitchFamily="34" charset="0"/>
                <a:ea typeface="ＭＳ Ｐゴシック" pitchFamily="34" charset="-128"/>
              </a:rPr>
              <a:t>- Grants or scholarships that do not need to be earned or repaid</a:t>
            </a:r>
          </a:p>
          <a:p>
            <a:pPr marL="457200" indent="-457200">
              <a:lnSpc>
                <a:spcPts val="3400"/>
              </a:lnSpc>
              <a:spcBef>
                <a:spcPts val="1200"/>
              </a:spcBef>
              <a:buSzPct val="130000"/>
            </a:pPr>
            <a:r>
              <a:rPr lang="en-US" sz="2800" b="1" dirty="0" smtClean="0">
                <a:latin typeface="Calibri" pitchFamily="34" charset="0"/>
                <a:ea typeface="ＭＳ Ｐゴシック" pitchFamily="34" charset="-128"/>
              </a:rPr>
              <a:t>Work </a:t>
            </a:r>
            <a:r>
              <a:rPr lang="en-US" sz="2800" dirty="0" smtClean="0">
                <a:latin typeface="Calibri" pitchFamily="34" charset="0"/>
                <a:ea typeface="ＭＳ Ｐゴシック" pitchFamily="34" charset="-128"/>
              </a:rPr>
              <a:t>- Money earned by the student as payment for a job on or off campus</a:t>
            </a:r>
          </a:p>
          <a:p>
            <a:pPr marL="457200" indent="-457200">
              <a:lnSpc>
                <a:spcPts val="3400"/>
              </a:lnSpc>
              <a:spcBef>
                <a:spcPts val="1200"/>
              </a:spcBef>
              <a:buSzPct val="130000"/>
            </a:pPr>
            <a:r>
              <a:rPr lang="en-US" sz="2800" b="1" dirty="0" smtClean="0">
                <a:latin typeface="Calibri" pitchFamily="34" charset="0"/>
                <a:ea typeface="ＭＳ Ｐゴシック" pitchFamily="34" charset="-128"/>
              </a:rPr>
              <a:t>Loans </a:t>
            </a:r>
            <a:r>
              <a:rPr lang="en-US" sz="2800" dirty="0" smtClean="0">
                <a:latin typeface="Calibri" pitchFamily="34" charset="0"/>
                <a:ea typeface="ＭＳ Ｐゴシック" pitchFamily="34" charset="-128"/>
              </a:rPr>
              <a:t>- Borrowed money to be paid back, usually with interest</a:t>
            </a:r>
          </a:p>
          <a:p>
            <a:pPr marL="457200" indent="-457200">
              <a:lnSpc>
                <a:spcPts val="3400"/>
              </a:lnSpc>
              <a:buFontTx/>
              <a:buBlip>
                <a:blip r:embed="rId3"/>
              </a:buBlip>
            </a:pPr>
            <a:endParaRPr lang="en-US" sz="3600" dirty="0" smtClean="0">
              <a:latin typeface="Calibri" pitchFamily="34" charset="0"/>
              <a:ea typeface="ＭＳ Ｐゴシック" pitchFamily="34" charset="-128"/>
            </a:endParaRPr>
          </a:p>
        </p:txBody>
      </p:sp>
      <p:pic>
        <p:nvPicPr>
          <p:cNvPr id="7" name="Picture 13" descr="MPj04093680000[1]"/>
          <p:cNvPicPr>
            <a:picLocks noChangeAspect="1" noChangeArrowheads="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33400" y="2133600"/>
            <a:ext cx="2936875" cy="2936875"/>
          </a:xfrm>
          <a:prstGeom prst="rect">
            <a:avLst/>
          </a:prstGeom>
          <a:noFill/>
          <a:ln w="9525">
            <a:noFill/>
            <a:miter lim="800000"/>
            <a:headEnd/>
            <a:tailEnd/>
          </a:ln>
          <a:effectLst>
            <a:outerShdw dist="139700" dir="2700000" algn="tl" rotWithShape="0">
              <a:srgbClr val="333333">
                <a:alpha val="64998"/>
              </a:srgbClr>
            </a:outerShdw>
          </a:effectLst>
        </p:spPr>
      </p:pic>
      <p:sp>
        <p:nvSpPr>
          <p:cNvPr id="6" name="Slide Number Placeholder 5"/>
          <p:cNvSpPr>
            <a:spLocks noGrp="1"/>
          </p:cNvSpPr>
          <p:nvPr>
            <p:ph type="sldNum" sz="quarter" idx="12"/>
          </p:nvPr>
        </p:nvSpPr>
        <p:spPr/>
        <p:txBody>
          <a:bodyPr/>
          <a:lstStyle/>
          <a:p>
            <a:fld id="{F5C9AA37-2014-48AA-870F-E2747E635E1C}" type="slidenum">
              <a:rPr lang="en-US" smtClean="0"/>
              <a:pPr/>
              <a:t>4</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797906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 name="Picture 2" descr="MPj04223010000[1]"/>
          <p:cNvPicPr>
            <a:picLocks noChangeAspect="1" noChangeArrowheads="1"/>
          </p:cNvPicPr>
          <p:nvPr/>
        </p:nvPicPr>
        <p:blipFill>
          <a:blip r:embed="rId3" cstate="email">
            <a:lum bright="50000" contrast="-5000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630375" y="78975"/>
            <a:ext cx="4448850" cy="6670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pic>
      <p:grpSp>
        <p:nvGrpSpPr>
          <p:cNvPr id="18" name="Group 17"/>
          <p:cNvGrpSpPr/>
          <p:nvPr/>
        </p:nvGrpSpPr>
        <p:grpSpPr>
          <a:xfrm>
            <a:off x="444500" y="609600"/>
            <a:ext cx="5270500" cy="5181600"/>
            <a:chOff x="444500" y="1371600"/>
            <a:chExt cx="7988300" cy="3829050"/>
          </a:xfrm>
        </p:grpSpPr>
        <p:grpSp>
          <p:nvGrpSpPr>
            <p:cNvPr id="2" name="Group 2"/>
            <p:cNvGrpSpPr>
              <a:grpSpLocks/>
            </p:cNvGrpSpPr>
            <p:nvPr/>
          </p:nvGrpSpPr>
          <p:grpSpPr bwMode="auto">
            <a:xfrm>
              <a:off x="1447800" y="1371600"/>
              <a:ext cx="6184900" cy="3194050"/>
              <a:chOff x="1440" y="576"/>
              <a:chExt cx="2922" cy="2682"/>
            </a:xfrm>
          </p:grpSpPr>
          <p:sp>
            <p:nvSpPr>
              <p:cNvPr id="54286" name="WordArt 3"/>
              <p:cNvSpPr>
                <a:spLocks noChangeArrowheads="1" noChangeShapeType="1" noTextEdit="1"/>
              </p:cNvSpPr>
              <p:nvPr/>
            </p:nvSpPr>
            <p:spPr bwMode="auto">
              <a:xfrm>
                <a:off x="1440" y="576"/>
                <a:ext cx="2736" cy="1392"/>
              </a:xfrm>
              <a:prstGeom prst="rect">
                <a:avLst/>
              </a:prstGeom>
            </p:spPr>
            <p:txBody>
              <a:bodyPr wrap="none" fromWordArt="1">
                <a:prstTxWarp prst="textArchUpPour">
                  <a:avLst>
                    <a:gd name="adj1" fmla="val 11648916"/>
                    <a:gd name="adj2" fmla="val 38824"/>
                  </a:avLst>
                </a:prstTxWarp>
              </a:bodyPr>
              <a:lstStyle/>
              <a:p>
                <a:pPr algn="ctr"/>
                <a:r>
                  <a:rPr lang="en-US" sz="9600" kern="10" dirty="0">
                    <a:ln w="9525">
                      <a:noFill/>
                      <a:round/>
                      <a:headEnd/>
                      <a:tailEnd/>
                    </a:ln>
                    <a:solidFill>
                      <a:srgbClr val="4F81BD"/>
                    </a:solidFill>
                    <a:effectLst>
                      <a:outerShdw dist="35921" dir="2700000" algn="ctr" rotWithShape="0">
                        <a:srgbClr val="C0C0C0">
                          <a:alpha val="74997"/>
                        </a:srgbClr>
                      </a:outerShdw>
                    </a:effectLst>
                    <a:latin typeface="Impact"/>
                  </a:rPr>
                  <a:t>Q </a:t>
                </a:r>
                <a:r>
                  <a:rPr lang="en-US" sz="9600" kern="10" dirty="0" smtClean="0">
                    <a:ln w="9525">
                      <a:noFill/>
                      <a:round/>
                      <a:headEnd/>
                      <a:tailEnd/>
                    </a:ln>
                    <a:solidFill>
                      <a:srgbClr val="4F81BD"/>
                    </a:solidFill>
                    <a:effectLst>
                      <a:outerShdw dist="35921" dir="2700000" algn="ctr" rotWithShape="0">
                        <a:srgbClr val="C0C0C0">
                          <a:alpha val="74997"/>
                        </a:srgbClr>
                      </a:outerShdw>
                    </a:effectLst>
                    <a:latin typeface="Impact"/>
                  </a:rPr>
                  <a:t>&amp; </a:t>
                </a:r>
                <a:r>
                  <a:rPr lang="en-US" sz="9600" kern="10" dirty="0">
                    <a:ln w="9525">
                      <a:noFill/>
                      <a:round/>
                      <a:headEnd/>
                      <a:tailEnd/>
                    </a:ln>
                    <a:solidFill>
                      <a:srgbClr val="4F81BD"/>
                    </a:solidFill>
                    <a:effectLst>
                      <a:outerShdw dist="35921" dir="2700000" algn="ctr" rotWithShape="0">
                        <a:srgbClr val="C0C0C0">
                          <a:alpha val="74997"/>
                        </a:srgbClr>
                      </a:outerShdw>
                    </a:effectLst>
                    <a:latin typeface="Impact"/>
                  </a:rPr>
                  <a:t>A</a:t>
                </a:r>
              </a:p>
            </p:txBody>
          </p:sp>
          <p:sp>
            <p:nvSpPr>
              <p:cNvPr id="54287" name="WordArt 4"/>
              <p:cNvSpPr>
                <a:spLocks noChangeArrowheads="1" noChangeShapeType="1" noTextEdit="1"/>
              </p:cNvSpPr>
              <p:nvPr/>
            </p:nvSpPr>
            <p:spPr bwMode="auto">
              <a:xfrm>
                <a:off x="4032" y="1152"/>
                <a:ext cx="330" cy="2106"/>
              </a:xfrm>
              <a:prstGeom prst="rect">
                <a:avLst/>
              </a:prstGeom>
            </p:spPr>
            <p:txBody>
              <a:bodyPr wrap="none" fromWordArt="1">
                <a:prstTxWarp prst="textPlain">
                  <a:avLst>
                    <a:gd name="adj" fmla="val 50000"/>
                  </a:avLst>
                </a:prstTxWarp>
              </a:bodyPr>
              <a:lstStyle/>
              <a:p>
                <a:pPr algn="ctr"/>
                <a:r>
                  <a:rPr lang="en-US" sz="7200" kern="10" dirty="0">
                    <a:ln w="9525">
                      <a:noFill/>
                      <a:round/>
                      <a:headEnd/>
                      <a:tailEnd/>
                    </a:ln>
                    <a:solidFill>
                      <a:schemeClr val="accent2">
                        <a:lumMod val="40000"/>
                        <a:lumOff val="60000"/>
                      </a:schemeClr>
                    </a:solidFill>
                    <a:effectLst>
                      <a:outerShdw dist="35921" dir="2700000" algn="ctr" rotWithShape="0">
                        <a:srgbClr val="C0C0C0">
                          <a:alpha val="74997"/>
                        </a:srgbClr>
                      </a:outerShdw>
                    </a:effectLst>
                    <a:latin typeface="Impact"/>
                  </a:rPr>
                  <a:t>Q</a:t>
                </a:r>
              </a:p>
              <a:p>
                <a:pPr algn="ctr"/>
                <a:r>
                  <a:rPr lang="en-US" sz="7200" kern="10" dirty="0">
                    <a:ln w="9525">
                      <a:noFill/>
                      <a:round/>
                      <a:headEnd/>
                      <a:tailEnd/>
                    </a:ln>
                    <a:solidFill>
                      <a:schemeClr val="accent2">
                        <a:lumMod val="40000"/>
                        <a:lumOff val="60000"/>
                      </a:schemeClr>
                    </a:solidFill>
                    <a:effectLst>
                      <a:outerShdw dist="35921" dir="2700000" algn="ctr" rotWithShape="0">
                        <a:srgbClr val="C0C0C0">
                          <a:alpha val="74997"/>
                        </a:srgbClr>
                      </a:outerShdw>
                    </a:effectLst>
                    <a:latin typeface="Impact"/>
                  </a:rPr>
                  <a:t>&amp;</a:t>
                </a:r>
              </a:p>
              <a:p>
                <a:pPr algn="ctr"/>
                <a:r>
                  <a:rPr lang="en-US" sz="7200" kern="10" dirty="0">
                    <a:ln w="9525">
                      <a:noFill/>
                      <a:round/>
                      <a:headEnd/>
                      <a:tailEnd/>
                    </a:ln>
                    <a:solidFill>
                      <a:schemeClr val="accent2">
                        <a:lumMod val="40000"/>
                        <a:lumOff val="60000"/>
                      </a:schemeClr>
                    </a:solidFill>
                    <a:effectLst>
                      <a:outerShdw dist="35921" dir="2700000" algn="ctr" rotWithShape="0">
                        <a:srgbClr val="C0C0C0">
                          <a:alpha val="74997"/>
                        </a:srgbClr>
                      </a:outerShdw>
                    </a:effectLst>
                    <a:latin typeface="Impact"/>
                  </a:rPr>
                  <a:t>A</a:t>
                </a:r>
              </a:p>
            </p:txBody>
          </p:sp>
        </p:grpSp>
        <p:grpSp>
          <p:nvGrpSpPr>
            <p:cNvPr id="3" name="Group 5"/>
            <p:cNvGrpSpPr>
              <a:grpSpLocks/>
            </p:cNvGrpSpPr>
            <p:nvPr/>
          </p:nvGrpSpPr>
          <p:grpSpPr bwMode="auto">
            <a:xfrm>
              <a:off x="1638300" y="2057400"/>
              <a:ext cx="6794500" cy="2628900"/>
              <a:chOff x="1536" y="1152"/>
              <a:chExt cx="3210" cy="2208"/>
            </a:xfrm>
          </p:grpSpPr>
          <p:sp>
            <p:nvSpPr>
              <p:cNvPr id="54284" name="WordArt 6"/>
              <p:cNvSpPr>
                <a:spLocks noChangeArrowheads="1" noChangeShapeType="1" noTextEdit="1"/>
              </p:cNvSpPr>
              <p:nvPr/>
            </p:nvSpPr>
            <p:spPr bwMode="auto">
              <a:xfrm flipV="1">
                <a:off x="1536" y="1968"/>
                <a:ext cx="2736" cy="1392"/>
              </a:xfrm>
              <a:prstGeom prst="rect">
                <a:avLst/>
              </a:prstGeom>
            </p:spPr>
            <p:txBody>
              <a:bodyPr wrap="none" fromWordArt="1">
                <a:prstTxWarp prst="textArchUpPour">
                  <a:avLst>
                    <a:gd name="adj1" fmla="val 11648916"/>
                    <a:gd name="adj2" fmla="val 38824"/>
                  </a:avLst>
                </a:prstTxWarp>
              </a:bodyPr>
              <a:lstStyle/>
              <a:p>
                <a:pPr algn="ctr"/>
                <a:r>
                  <a:rPr lang="en-US" sz="9600" kern="10" dirty="0">
                    <a:ln w="9525">
                      <a:noFill/>
                      <a:round/>
                      <a:headEnd/>
                      <a:tailEnd/>
                    </a:ln>
                    <a:solidFill>
                      <a:schemeClr val="accent2">
                        <a:lumMod val="40000"/>
                        <a:lumOff val="60000"/>
                      </a:schemeClr>
                    </a:solidFill>
                    <a:effectLst>
                      <a:outerShdw dist="35921" dir="2700000" algn="ctr" rotWithShape="0">
                        <a:srgbClr val="C0C0C0">
                          <a:alpha val="74997"/>
                        </a:srgbClr>
                      </a:outerShdw>
                    </a:effectLst>
                    <a:latin typeface="Impact"/>
                  </a:rPr>
                  <a:t>Q &amp; A</a:t>
                </a:r>
              </a:p>
            </p:txBody>
          </p:sp>
          <p:sp>
            <p:nvSpPr>
              <p:cNvPr id="54285" name="WordArt 7"/>
              <p:cNvSpPr>
                <a:spLocks noChangeArrowheads="1" noChangeShapeType="1" noTextEdit="1"/>
              </p:cNvSpPr>
              <p:nvPr/>
            </p:nvSpPr>
            <p:spPr bwMode="auto">
              <a:xfrm>
                <a:off x="4416" y="1152"/>
                <a:ext cx="330" cy="2106"/>
              </a:xfrm>
              <a:prstGeom prst="rect">
                <a:avLst/>
              </a:prstGeom>
            </p:spPr>
            <p:txBody>
              <a:bodyPr wrap="none" fromWordArt="1">
                <a:prstTxWarp prst="textPlain">
                  <a:avLst>
                    <a:gd name="adj" fmla="val 50000"/>
                  </a:avLst>
                </a:prstTxWarp>
              </a:bodyPr>
              <a:lstStyle/>
              <a:p>
                <a:pPr algn="ctr"/>
                <a:r>
                  <a:rPr lang="en-US" sz="7200" kern="10" dirty="0">
                    <a:ln w="9525">
                      <a:noFill/>
                      <a:round/>
                      <a:headEnd/>
                      <a:tailEnd/>
                    </a:ln>
                    <a:solidFill>
                      <a:srgbClr val="4F81BD"/>
                    </a:solidFill>
                    <a:effectLst>
                      <a:outerShdw dist="35921" dir="2700000" algn="ctr" rotWithShape="0">
                        <a:srgbClr val="C0C0C0">
                          <a:alpha val="74997"/>
                        </a:srgbClr>
                      </a:outerShdw>
                    </a:effectLst>
                    <a:latin typeface="Impact"/>
                  </a:rPr>
                  <a:t>Q</a:t>
                </a:r>
              </a:p>
              <a:p>
                <a:pPr algn="ctr"/>
                <a:r>
                  <a:rPr lang="en-US" sz="7200" kern="10" dirty="0">
                    <a:ln w="9525">
                      <a:noFill/>
                      <a:round/>
                      <a:headEnd/>
                      <a:tailEnd/>
                    </a:ln>
                    <a:solidFill>
                      <a:srgbClr val="4F81BD"/>
                    </a:solidFill>
                    <a:effectLst>
                      <a:outerShdw dist="35921" dir="2700000" algn="ctr" rotWithShape="0">
                        <a:srgbClr val="C0C0C0">
                          <a:alpha val="74997"/>
                        </a:srgbClr>
                      </a:outerShdw>
                    </a:effectLst>
                    <a:latin typeface="Impact"/>
                  </a:rPr>
                  <a:t>&amp;</a:t>
                </a:r>
              </a:p>
              <a:p>
                <a:pPr algn="ctr"/>
                <a:r>
                  <a:rPr lang="en-US" sz="7200" kern="10" dirty="0">
                    <a:ln w="9525">
                      <a:noFill/>
                      <a:round/>
                      <a:headEnd/>
                      <a:tailEnd/>
                    </a:ln>
                    <a:solidFill>
                      <a:srgbClr val="4F81BD"/>
                    </a:solidFill>
                    <a:effectLst>
                      <a:outerShdw dist="35921" dir="2700000" algn="ctr" rotWithShape="0">
                        <a:srgbClr val="C0C0C0">
                          <a:alpha val="74997"/>
                        </a:srgbClr>
                      </a:outerShdw>
                    </a:effectLst>
                    <a:latin typeface="Impact"/>
                  </a:rPr>
                  <a:t>A</a:t>
                </a:r>
              </a:p>
            </p:txBody>
          </p:sp>
        </p:grpSp>
        <p:grpSp>
          <p:nvGrpSpPr>
            <p:cNvPr id="4" name="Group 8"/>
            <p:cNvGrpSpPr>
              <a:grpSpLocks/>
            </p:cNvGrpSpPr>
            <p:nvPr/>
          </p:nvGrpSpPr>
          <p:grpSpPr bwMode="auto">
            <a:xfrm>
              <a:off x="444500" y="1905000"/>
              <a:ext cx="6908800" cy="2679700"/>
              <a:chOff x="960" y="1008"/>
              <a:chExt cx="3264" cy="2250"/>
            </a:xfrm>
          </p:grpSpPr>
          <p:sp>
            <p:nvSpPr>
              <p:cNvPr id="54282" name="WordArt 9"/>
              <p:cNvSpPr>
                <a:spLocks noChangeArrowheads="1" noChangeShapeType="1" noTextEdit="1"/>
              </p:cNvSpPr>
              <p:nvPr/>
            </p:nvSpPr>
            <p:spPr bwMode="auto">
              <a:xfrm>
                <a:off x="1488" y="1008"/>
                <a:ext cx="2736" cy="1392"/>
              </a:xfrm>
              <a:prstGeom prst="rect">
                <a:avLst/>
              </a:prstGeom>
            </p:spPr>
            <p:txBody>
              <a:bodyPr wrap="none" fromWordArt="1">
                <a:prstTxWarp prst="textArchUpPour">
                  <a:avLst>
                    <a:gd name="adj1" fmla="val 11648916"/>
                    <a:gd name="adj2" fmla="val 38824"/>
                  </a:avLst>
                </a:prstTxWarp>
              </a:bodyPr>
              <a:lstStyle/>
              <a:p>
                <a:pPr algn="ctr"/>
                <a:r>
                  <a:rPr lang="en-US" sz="9600" kern="10" dirty="0">
                    <a:ln w="9525">
                      <a:noFill/>
                      <a:round/>
                      <a:headEnd/>
                      <a:tailEnd/>
                    </a:ln>
                    <a:solidFill>
                      <a:schemeClr val="accent2">
                        <a:lumMod val="40000"/>
                        <a:lumOff val="60000"/>
                      </a:schemeClr>
                    </a:solidFill>
                    <a:effectLst>
                      <a:outerShdw dist="35921" dir="2700000" algn="ctr" rotWithShape="0">
                        <a:srgbClr val="C0C0C0">
                          <a:alpha val="74997"/>
                        </a:srgbClr>
                      </a:outerShdw>
                    </a:effectLst>
                    <a:latin typeface="Impact"/>
                  </a:rPr>
                  <a:t>Q &amp; A</a:t>
                </a:r>
              </a:p>
            </p:txBody>
          </p:sp>
          <p:sp>
            <p:nvSpPr>
              <p:cNvPr id="54283" name="WordArt 10"/>
              <p:cNvSpPr>
                <a:spLocks noChangeArrowheads="1" noChangeShapeType="1" noTextEdit="1"/>
              </p:cNvSpPr>
              <p:nvPr/>
            </p:nvSpPr>
            <p:spPr bwMode="auto">
              <a:xfrm>
                <a:off x="960" y="1152"/>
                <a:ext cx="330" cy="2106"/>
              </a:xfrm>
              <a:prstGeom prst="rect">
                <a:avLst/>
              </a:prstGeom>
            </p:spPr>
            <p:txBody>
              <a:bodyPr wrap="none" fromWordArt="1">
                <a:prstTxWarp prst="textPlain">
                  <a:avLst>
                    <a:gd name="adj" fmla="val 50000"/>
                  </a:avLst>
                </a:prstTxWarp>
              </a:bodyPr>
              <a:lstStyle/>
              <a:p>
                <a:pPr algn="ctr"/>
                <a:r>
                  <a:rPr lang="en-US" sz="7200" kern="10" dirty="0">
                    <a:ln w="9525">
                      <a:noFill/>
                      <a:round/>
                      <a:headEnd/>
                      <a:tailEnd/>
                    </a:ln>
                    <a:solidFill>
                      <a:srgbClr val="4F81BD"/>
                    </a:solidFill>
                    <a:effectLst>
                      <a:outerShdw dist="35921" dir="2700000" algn="ctr" rotWithShape="0">
                        <a:srgbClr val="C0C0C0">
                          <a:alpha val="74997"/>
                        </a:srgbClr>
                      </a:outerShdw>
                    </a:effectLst>
                    <a:latin typeface="Impact"/>
                  </a:rPr>
                  <a:t>Q</a:t>
                </a:r>
              </a:p>
              <a:p>
                <a:pPr algn="ctr"/>
                <a:r>
                  <a:rPr lang="en-US" sz="7200" kern="10" dirty="0">
                    <a:ln w="9525">
                      <a:noFill/>
                      <a:round/>
                      <a:headEnd/>
                      <a:tailEnd/>
                    </a:ln>
                    <a:solidFill>
                      <a:srgbClr val="4F81BD"/>
                    </a:solidFill>
                    <a:effectLst>
                      <a:outerShdw dist="35921" dir="2700000" algn="ctr" rotWithShape="0">
                        <a:srgbClr val="C0C0C0">
                          <a:alpha val="74997"/>
                        </a:srgbClr>
                      </a:outerShdw>
                    </a:effectLst>
                    <a:latin typeface="Impact"/>
                  </a:rPr>
                  <a:t>&amp;</a:t>
                </a:r>
              </a:p>
              <a:p>
                <a:pPr algn="ctr"/>
                <a:r>
                  <a:rPr lang="en-US" sz="7200" kern="10" dirty="0">
                    <a:ln w="9525">
                      <a:noFill/>
                      <a:round/>
                      <a:headEnd/>
                      <a:tailEnd/>
                    </a:ln>
                    <a:solidFill>
                      <a:srgbClr val="4F81BD"/>
                    </a:solidFill>
                    <a:effectLst>
                      <a:outerShdw dist="35921" dir="2700000" algn="ctr" rotWithShape="0">
                        <a:srgbClr val="C0C0C0">
                          <a:alpha val="74997"/>
                        </a:srgbClr>
                      </a:outerShdw>
                    </a:effectLst>
                    <a:latin typeface="Impact"/>
                  </a:rPr>
                  <a:t>A</a:t>
                </a:r>
              </a:p>
            </p:txBody>
          </p:sp>
        </p:grpSp>
        <p:grpSp>
          <p:nvGrpSpPr>
            <p:cNvPr id="5" name="Group 11"/>
            <p:cNvGrpSpPr>
              <a:grpSpLocks/>
            </p:cNvGrpSpPr>
            <p:nvPr/>
          </p:nvGrpSpPr>
          <p:grpSpPr bwMode="auto">
            <a:xfrm>
              <a:off x="1333500" y="2057400"/>
              <a:ext cx="6299200" cy="3143250"/>
              <a:chOff x="1344" y="1152"/>
              <a:chExt cx="2976" cy="2640"/>
            </a:xfrm>
          </p:grpSpPr>
          <p:sp>
            <p:nvSpPr>
              <p:cNvPr id="54280" name="WordArt 12"/>
              <p:cNvSpPr>
                <a:spLocks noChangeArrowheads="1" noChangeShapeType="1" noTextEdit="1"/>
              </p:cNvSpPr>
              <p:nvPr/>
            </p:nvSpPr>
            <p:spPr bwMode="auto">
              <a:xfrm flipV="1">
                <a:off x="1584" y="2400"/>
                <a:ext cx="2736" cy="1392"/>
              </a:xfrm>
              <a:prstGeom prst="rect">
                <a:avLst/>
              </a:prstGeom>
            </p:spPr>
            <p:txBody>
              <a:bodyPr wrap="none" fromWordArt="1">
                <a:prstTxWarp prst="textArchUpPour">
                  <a:avLst>
                    <a:gd name="adj1" fmla="val 11648916"/>
                    <a:gd name="adj2" fmla="val 38824"/>
                  </a:avLst>
                </a:prstTxWarp>
              </a:bodyPr>
              <a:lstStyle/>
              <a:p>
                <a:pPr algn="ctr"/>
                <a:r>
                  <a:rPr lang="en-US" sz="9600" kern="10" dirty="0">
                    <a:ln w="9525">
                      <a:noFill/>
                      <a:round/>
                      <a:headEnd/>
                      <a:tailEnd/>
                    </a:ln>
                    <a:solidFill>
                      <a:srgbClr val="4F81BD"/>
                    </a:solidFill>
                    <a:effectLst>
                      <a:outerShdw dist="35921" dir="2700000" algn="ctr" rotWithShape="0">
                        <a:srgbClr val="C0C0C0">
                          <a:alpha val="74997"/>
                        </a:srgbClr>
                      </a:outerShdw>
                    </a:effectLst>
                    <a:latin typeface="Impact"/>
                  </a:rPr>
                  <a:t>Q &amp; A</a:t>
                </a:r>
              </a:p>
            </p:txBody>
          </p:sp>
          <p:sp>
            <p:nvSpPr>
              <p:cNvPr id="54281" name="WordArt 13"/>
              <p:cNvSpPr>
                <a:spLocks noChangeArrowheads="1" noChangeShapeType="1" noTextEdit="1"/>
              </p:cNvSpPr>
              <p:nvPr/>
            </p:nvSpPr>
            <p:spPr bwMode="auto">
              <a:xfrm>
                <a:off x="1344" y="1152"/>
                <a:ext cx="330" cy="2106"/>
              </a:xfrm>
              <a:prstGeom prst="rect">
                <a:avLst/>
              </a:prstGeom>
            </p:spPr>
            <p:txBody>
              <a:bodyPr wrap="none" fromWordArt="1">
                <a:prstTxWarp prst="textPlain">
                  <a:avLst>
                    <a:gd name="adj" fmla="val 50000"/>
                  </a:avLst>
                </a:prstTxWarp>
              </a:bodyPr>
              <a:lstStyle/>
              <a:p>
                <a:pPr algn="ctr"/>
                <a:r>
                  <a:rPr lang="en-US" sz="7200" kern="10" dirty="0">
                    <a:ln w="9525">
                      <a:noFill/>
                      <a:round/>
                      <a:headEnd/>
                      <a:tailEnd/>
                    </a:ln>
                    <a:solidFill>
                      <a:schemeClr val="accent2">
                        <a:lumMod val="40000"/>
                        <a:lumOff val="60000"/>
                      </a:schemeClr>
                    </a:solidFill>
                    <a:effectLst>
                      <a:outerShdw dist="35921" dir="2700000" algn="ctr" rotWithShape="0">
                        <a:srgbClr val="C0C0C0">
                          <a:alpha val="74997"/>
                        </a:srgbClr>
                      </a:outerShdw>
                    </a:effectLst>
                    <a:latin typeface="Impact"/>
                  </a:rPr>
                  <a:t>Q</a:t>
                </a:r>
              </a:p>
              <a:p>
                <a:pPr algn="ctr"/>
                <a:r>
                  <a:rPr lang="en-US" sz="7200" kern="10" dirty="0">
                    <a:ln w="9525">
                      <a:noFill/>
                      <a:round/>
                      <a:headEnd/>
                      <a:tailEnd/>
                    </a:ln>
                    <a:solidFill>
                      <a:schemeClr val="accent2">
                        <a:lumMod val="40000"/>
                        <a:lumOff val="60000"/>
                      </a:schemeClr>
                    </a:solidFill>
                    <a:effectLst>
                      <a:outerShdw dist="35921" dir="2700000" algn="ctr" rotWithShape="0">
                        <a:srgbClr val="C0C0C0">
                          <a:alpha val="74997"/>
                        </a:srgbClr>
                      </a:outerShdw>
                    </a:effectLst>
                    <a:latin typeface="Impact"/>
                  </a:rPr>
                  <a:t>&amp;</a:t>
                </a:r>
              </a:p>
              <a:p>
                <a:pPr algn="ctr"/>
                <a:r>
                  <a:rPr lang="en-US" sz="7200" kern="10" dirty="0">
                    <a:ln w="9525">
                      <a:noFill/>
                      <a:round/>
                      <a:headEnd/>
                      <a:tailEnd/>
                    </a:ln>
                    <a:solidFill>
                      <a:schemeClr val="accent2">
                        <a:lumMod val="40000"/>
                        <a:lumOff val="60000"/>
                      </a:schemeClr>
                    </a:solidFill>
                    <a:effectLst>
                      <a:outerShdw dist="35921" dir="2700000" algn="ctr" rotWithShape="0">
                        <a:srgbClr val="C0C0C0">
                          <a:alpha val="74997"/>
                        </a:srgbClr>
                      </a:outerShdw>
                    </a:effectLst>
                    <a:latin typeface="Impact"/>
                  </a:rPr>
                  <a:t>A</a:t>
                </a:r>
              </a:p>
            </p:txBody>
          </p:sp>
        </p:grpSp>
        <p:sp>
          <p:nvSpPr>
            <p:cNvPr id="526350" name="WordArt 14"/>
            <p:cNvSpPr>
              <a:spLocks noChangeArrowheads="1" noChangeShapeType="1" noTextEdit="1"/>
            </p:cNvSpPr>
            <p:nvPr/>
          </p:nvSpPr>
          <p:spPr bwMode="auto">
            <a:xfrm>
              <a:off x="4267200" y="2667000"/>
              <a:ext cx="812800" cy="1314450"/>
            </a:xfrm>
            <a:prstGeom prst="rect">
              <a:avLst/>
            </a:prstGeom>
          </p:spPr>
          <p:txBody>
            <a:bodyPr wrap="none" fromWordArt="1">
              <a:prstTxWarp prst="textPlain">
                <a:avLst>
                  <a:gd name="adj" fmla="val 50000"/>
                </a:avLst>
              </a:prstTxWarp>
            </a:bodyPr>
            <a:lstStyle/>
            <a:p>
              <a:pPr algn="ctr"/>
              <a:r>
                <a:rPr lang="en-US" sz="9600" b="1" kern="10" dirty="0">
                  <a:ln w="9525">
                    <a:noFill/>
                    <a:round/>
                    <a:headEnd/>
                    <a:tailEnd/>
                  </a:ln>
                  <a:solidFill>
                    <a:srgbClr val="4F81BD"/>
                  </a:solidFill>
                  <a:effectLst>
                    <a:outerShdw dist="35921" dir="2700000" algn="ctr" rotWithShape="0">
                      <a:srgbClr val="C0C0C0">
                        <a:alpha val="74997"/>
                      </a:srgbClr>
                    </a:outerShdw>
                  </a:effectLst>
                  <a:latin typeface="Times New Roman"/>
                  <a:cs typeface="Times New Roman"/>
                </a:rPr>
                <a:t>?</a:t>
              </a:r>
            </a:p>
          </p:txBody>
        </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06878746"/>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r>
              <a:rPr lang="en-US" dirty="0" smtClean="0"/>
              <a:t>Sources of Financial Aid</a:t>
            </a:r>
          </a:p>
        </p:txBody>
      </p:sp>
      <p:sp>
        <p:nvSpPr>
          <p:cNvPr id="13315" name="Rectangle 2"/>
          <p:cNvSpPr>
            <a:spLocks noGrp="1" noChangeArrowheads="1"/>
          </p:cNvSpPr>
          <p:nvPr>
            <p:ph type="body" idx="4294967295"/>
          </p:nvPr>
        </p:nvSpPr>
        <p:spPr>
          <a:xfrm>
            <a:off x="4013200" y="1752600"/>
            <a:ext cx="4826000" cy="4724400"/>
          </a:xfrm>
        </p:spPr>
        <p:txBody>
          <a:bodyPr anchor="t"/>
          <a:lstStyle/>
          <a:p>
            <a:pPr marL="457200" indent="-457200">
              <a:lnSpc>
                <a:spcPct val="110000"/>
              </a:lnSpc>
              <a:spcBef>
                <a:spcPct val="55000"/>
              </a:spcBef>
              <a:buSzPct val="130000"/>
            </a:pPr>
            <a:r>
              <a:rPr lang="en-US" sz="2800" b="1" dirty="0" smtClean="0">
                <a:latin typeface="Calibri" pitchFamily="34" charset="0"/>
                <a:ea typeface="ＭＳ Ｐゴシック" pitchFamily="34" charset="-128"/>
              </a:rPr>
              <a:t>Federal government</a:t>
            </a:r>
          </a:p>
          <a:p>
            <a:pPr marL="457200" indent="-457200">
              <a:lnSpc>
                <a:spcPct val="110000"/>
              </a:lnSpc>
              <a:spcBef>
                <a:spcPct val="55000"/>
              </a:spcBef>
              <a:buSzPct val="130000"/>
            </a:pPr>
            <a:r>
              <a:rPr lang="en-US" sz="2800" b="1" dirty="0" smtClean="0">
                <a:latin typeface="Calibri" pitchFamily="34" charset="0"/>
                <a:ea typeface="ＭＳ Ｐゴシック" pitchFamily="34" charset="-128"/>
              </a:rPr>
              <a:t>State government</a:t>
            </a:r>
          </a:p>
          <a:p>
            <a:pPr marL="457200" indent="-457200">
              <a:lnSpc>
                <a:spcPct val="110000"/>
              </a:lnSpc>
              <a:spcBef>
                <a:spcPct val="55000"/>
              </a:spcBef>
              <a:buSzPct val="130000"/>
            </a:pPr>
            <a:r>
              <a:rPr lang="en-US" sz="2800" b="1" dirty="0" smtClean="0">
                <a:latin typeface="Calibri" pitchFamily="34" charset="0"/>
                <a:ea typeface="ＭＳ Ｐゴシック" pitchFamily="34" charset="-128"/>
              </a:rPr>
              <a:t>Colleges and universities</a:t>
            </a:r>
          </a:p>
          <a:p>
            <a:pPr marL="457200" indent="-457200">
              <a:lnSpc>
                <a:spcPct val="90000"/>
              </a:lnSpc>
              <a:spcBef>
                <a:spcPct val="55000"/>
              </a:spcBef>
              <a:buSzPct val="130000"/>
            </a:pPr>
            <a:r>
              <a:rPr lang="en-US" sz="2800" b="1" dirty="0" smtClean="0">
                <a:latin typeface="Calibri" pitchFamily="34" charset="0"/>
                <a:ea typeface="ＭＳ Ｐゴシック" pitchFamily="34" charset="-128"/>
              </a:rPr>
              <a:t>Private agencies, companies, foundations, and employers</a:t>
            </a:r>
          </a:p>
        </p:txBody>
      </p:sp>
      <p:pic>
        <p:nvPicPr>
          <p:cNvPr id="7" name="Picture 14" descr="MPj04055860000[1]"/>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11188" y="1778000"/>
            <a:ext cx="2540000" cy="3795713"/>
          </a:xfrm>
          <a:prstGeom prst="rect">
            <a:avLst/>
          </a:prstGeom>
          <a:noFill/>
          <a:ln w="9525">
            <a:noFill/>
            <a:miter lim="800000"/>
            <a:headEnd/>
            <a:tailEnd/>
          </a:ln>
          <a:effectLst>
            <a:outerShdw dist="139700" dir="2700000" algn="tl" rotWithShape="0">
              <a:srgbClr val="333333">
                <a:alpha val="64998"/>
              </a:srgbClr>
            </a:outerShdw>
          </a:effectLst>
        </p:spPr>
      </p:pic>
      <p:sp>
        <p:nvSpPr>
          <p:cNvPr id="6" name="Slide Number Placeholder 5"/>
          <p:cNvSpPr>
            <a:spLocks noGrp="1"/>
          </p:cNvSpPr>
          <p:nvPr>
            <p:ph type="sldNum" sz="quarter" idx="12"/>
          </p:nvPr>
        </p:nvSpPr>
        <p:spPr/>
        <p:txBody>
          <a:bodyPr/>
          <a:lstStyle/>
          <a:p>
            <a:fld id="{F5C9AA37-2014-48AA-870F-E2747E635E1C}" type="slidenum">
              <a:rPr lang="en-US" smtClean="0"/>
              <a:pPr/>
              <a:t>5</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690762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effectLst>
                  <a:outerShdw blurRad="38100" dist="38100" dir="2700000" algn="tl">
                    <a:srgbClr val="000000">
                      <a:alpha val="43137"/>
                    </a:srgbClr>
                  </a:outerShdw>
                </a:effectLst>
                <a:cs typeface="+mj-cs"/>
              </a:rPr>
              <a:t>How Does Financial Aid Work?</a:t>
            </a:r>
            <a:endParaRPr lang="en-US" sz="3600" dirty="0">
              <a:effectLst>
                <a:outerShdw blurRad="38100" dist="38100" dir="2700000" algn="tl">
                  <a:srgbClr val="000000">
                    <a:alpha val="43137"/>
                  </a:srgbClr>
                </a:outerShdw>
              </a:effectLst>
              <a:cs typeface="+mj-cs"/>
            </a:endParaRPr>
          </a:p>
        </p:txBody>
      </p:sp>
      <p:sp>
        <p:nvSpPr>
          <p:cNvPr id="92163" name="Slide Number Placeholder 3"/>
          <p:cNvSpPr>
            <a:spLocks noGrp="1"/>
          </p:cNvSpPr>
          <p:nvPr>
            <p:ph type="sldNum" sz="quarter" idx="12"/>
          </p:nvPr>
        </p:nvSpPr>
        <p:spPr>
          <a:noFill/>
        </p:spPr>
        <p:txBody>
          <a:bodyPr/>
          <a:lstStyle/>
          <a:p>
            <a:fld id="{92369406-9FD3-9341-89AD-917F6D134217}" type="slidenum">
              <a:rPr lang="en-US"/>
              <a:pPr/>
              <a:t>6</a:t>
            </a:fld>
            <a:endParaRPr lang="en-US"/>
          </a:p>
        </p:txBody>
      </p:sp>
      <p:sp>
        <p:nvSpPr>
          <p:cNvPr id="92164" name="Rectangle 11"/>
          <p:cNvSpPr>
            <a:spLocks noGrp="1" noChangeArrowheads="1"/>
          </p:cNvSpPr>
          <p:nvPr>
            <p:ph idx="1"/>
          </p:nvPr>
        </p:nvSpPr>
        <p:spPr>
          <a:xfrm>
            <a:off x="314325" y="1665288"/>
            <a:ext cx="8461375" cy="4125912"/>
          </a:xfrm>
        </p:spPr>
        <p:txBody>
          <a:bodyPr/>
          <a:lstStyle/>
          <a:p>
            <a:pPr lvl="1" algn="ctr">
              <a:spcBef>
                <a:spcPct val="50000"/>
              </a:spcBef>
              <a:buFontTx/>
              <a:buNone/>
            </a:pPr>
            <a:r>
              <a:rPr lang="en-US"/>
              <a:t>Colleges determine and offer their students financial aid based on the following equation.  </a:t>
            </a:r>
            <a:br>
              <a:rPr lang="en-US"/>
            </a:br>
            <a:r>
              <a:rPr lang="en-US"/>
              <a:t> Also known as “Need Analysis.”</a:t>
            </a:r>
          </a:p>
        </p:txBody>
      </p:sp>
      <p:sp>
        <p:nvSpPr>
          <p:cNvPr id="92165" name="Rectangle 7"/>
          <p:cNvSpPr>
            <a:spLocks noChangeArrowheads="1"/>
          </p:cNvSpPr>
          <p:nvPr/>
        </p:nvSpPr>
        <p:spPr bwMode="auto">
          <a:xfrm>
            <a:off x="596900" y="3173413"/>
            <a:ext cx="7962900" cy="2287587"/>
          </a:xfrm>
          <a:prstGeom prst="rect">
            <a:avLst/>
          </a:prstGeom>
          <a:solidFill>
            <a:srgbClr val="FFFF00"/>
          </a:solidFill>
          <a:ln w="47625" cmpd="thickThin">
            <a:solidFill>
              <a:srgbClr val="000000"/>
            </a:solidFill>
            <a:miter lim="800000"/>
            <a:headEnd/>
            <a:tailEnd/>
          </a:ln>
        </p:spPr>
        <p:txBody>
          <a:bodyPr lIns="92075" tIns="46038" rIns="92075" bIns="46038">
            <a:prstTxWarp prst="textNoShape">
              <a:avLst/>
            </a:prstTxWarp>
          </a:bodyPr>
          <a:lstStyle/>
          <a:p>
            <a:pPr marL="342900" indent="-342900" eaLnBrk="0" hangingPunct="0">
              <a:spcBef>
                <a:spcPct val="20000"/>
              </a:spcBef>
              <a:buClr>
                <a:srgbClr val="009999"/>
              </a:buClr>
              <a:buSzPct val="75000"/>
              <a:buFont typeface="Monotype Sorts" charset="2"/>
              <a:buNone/>
              <a:tabLst>
                <a:tab pos="342900" algn="l"/>
              </a:tabLst>
            </a:pPr>
            <a:r>
              <a:rPr lang="en-US" sz="2300" b="0">
                <a:solidFill>
                  <a:srgbClr val="000000"/>
                </a:solidFill>
                <a:latin typeface="Arial" charset="0"/>
              </a:rPr>
              <a:t>	</a:t>
            </a:r>
            <a:r>
              <a:rPr lang="en-US" sz="3500" b="0">
                <a:solidFill>
                  <a:srgbClr val="000000"/>
                </a:solidFill>
                <a:latin typeface="Arial" charset="0"/>
              </a:rPr>
              <a:t>Cost of Attendance (COA)</a:t>
            </a:r>
          </a:p>
          <a:p>
            <a:pPr marL="342900" indent="-342900" eaLnBrk="0" hangingPunct="0">
              <a:spcBef>
                <a:spcPct val="20000"/>
              </a:spcBef>
              <a:buClr>
                <a:srgbClr val="000000"/>
              </a:buClr>
              <a:buSzPct val="75000"/>
              <a:buFont typeface="Symbol" charset="2"/>
              <a:buChar char="-"/>
              <a:tabLst>
                <a:tab pos="342900" algn="l"/>
              </a:tabLst>
            </a:pPr>
            <a:r>
              <a:rPr lang="en-US" sz="3500" b="0">
                <a:solidFill>
                  <a:srgbClr val="000000"/>
                </a:solidFill>
                <a:latin typeface="Arial" charset="0"/>
              </a:rPr>
              <a:t>Expected Family Contribution (EFC)</a:t>
            </a:r>
          </a:p>
          <a:p>
            <a:pPr marL="342900" indent="-342900" eaLnBrk="0" hangingPunct="0">
              <a:lnSpc>
                <a:spcPct val="140000"/>
              </a:lnSpc>
              <a:spcBef>
                <a:spcPct val="20000"/>
              </a:spcBef>
              <a:buClr>
                <a:srgbClr val="000000"/>
              </a:buClr>
              <a:buSzPct val="75000"/>
              <a:buFont typeface="Symbol" charset="2"/>
              <a:buChar char="="/>
              <a:tabLst>
                <a:tab pos="342900" algn="l"/>
              </a:tabLst>
            </a:pPr>
            <a:r>
              <a:rPr lang="en-US" sz="3500" b="0">
                <a:solidFill>
                  <a:srgbClr val="000000"/>
                </a:solidFill>
                <a:latin typeface="Arial" charset="0"/>
              </a:rPr>
              <a:t>Financial NEED</a:t>
            </a:r>
            <a:r>
              <a:rPr lang="en-US" sz="3000" b="0">
                <a:solidFill>
                  <a:srgbClr val="000000"/>
                </a:solidFill>
                <a:latin typeface="Arial" charset="0"/>
              </a:rPr>
              <a:t> </a:t>
            </a:r>
            <a:r>
              <a:rPr lang="en-US" sz="2200" b="0">
                <a:solidFill>
                  <a:srgbClr val="000000"/>
                </a:solidFill>
                <a:latin typeface="Arial" charset="0"/>
              </a:rPr>
              <a:t>(Financial Aid Eligibility)</a:t>
            </a:r>
          </a:p>
        </p:txBody>
      </p:sp>
      <p:pic>
        <p:nvPicPr>
          <p:cNvPr id="92166" name="Picture 10"/>
          <p:cNvPicPr>
            <a:picLocks noChangeAspect="1" noChangeArrowheads="1"/>
          </p:cNvPicPr>
          <p:nvPr/>
        </p:nvPicPr>
        <p:blipFill>
          <a:blip r:embed="rId2"/>
          <a:srcRect l="7867" r="7867"/>
          <a:stretch>
            <a:fillRect/>
          </a:stretch>
        </p:blipFill>
        <p:spPr bwMode="auto">
          <a:xfrm>
            <a:off x="3543300" y="5600700"/>
            <a:ext cx="1685925" cy="1076325"/>
          </a:xfrm>
          <a:prstGeom prst="rect">
            <a:avLst/>
          </a:prstGeom>
          <a:noFill/>
          <a:ln w="9525">
            <a:noFill/>
            <a:miter lim="800000"/>
            <a:headEnd/>
            <a:tailEnd/>
          </a:ln>
        </p:spPr>
      </p:pic>
      <p:cxnSp>
        <p:nvCxnSpPr>
          <p:cNvPr id="92167" name="Straight Connector 7"/>
          <p:cNvCxnSpPr>
            <a:cxnSpLocks noChangeShapeType="1"/>
          </p:cNvCxnSpPr>
          <p:nvPr/>
        </p:nvCxnSpPr>
        <p:spPr bwMode="auto">
          <a:xfrm>
            <a:off x="671513" y="4572000"/>
            <a:ext cx="7456487" cy="17463"/>
          </a:xfrm>
          <a:prstGeom prst="line">
            <a:avLst/>
          </a:prstGeom>
          <a:noFill/>
          <a:ln w="28575">
            <a:solidFill>
              <a:schemeClr val="tx1"/>
            </a:solidFill>
            <a:round/>
            <a:headEnd/>
            <a:tailEnd/>
          </a:ln>
        </p:spPr>
      </p:cxnSp>
    </p:spTree>
  </p:cSld>
  <p:clrMapOvr>
    <a:masterClrMapping/>
  </p:clrMapOv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248" name="Object 8"/>
          <p:cNvGraphicFramePr>
            <a:graphicFrameLocks noChangeAspect="1"/>
          </p:cNvGraphicFramePr>
          <p:nvPr/>
        </p:nvGraphicFramePr>
        <p:xfrm>
          <a:off x="111125" y="79375"/>
          <a:ext cx="3629025" cy="5607050"/>
        </p:xfrm>
        <a:graphic>
          <a:graphicData uri="http://schemas.openxmlformats.org/presentationml/2006/ole">
            <p:oleObj spid="_x0000_s14554" name="Clip" r:id="rId4" imgW="2438400" imgH="3860800" progId="">
              <p:embed/>
            </p:oleObj>
          </a:graphicData>
        </a:graphic>
      </p:graphicFrame>
      <p:sp>
        <p:nvSpPr>
          <p:cNvPr id="1028" name="Rectangle 2"/>
          <p:cNvSpPr>
            <a:spLocks noGrp="1" noChangeArrowheads="1"/>
          </p:cNvSpPr>
          <p:nvPr>
            <p:ph type="title"/>
          </p:nvPr>
        </p:nvSpPr>
        <p:spPr>
          <a:xfrm>
            <a:off x="1371600" y="152400"/>
            <a:ext cx="6934200" cy="1143000"/>
          </a:xfrm>
        </p:spPr>
        <p:txBody>
          <a:bodyPr/>
          <a:lstStyle/>
          <a:p>
            <a:r>
              <a:rPr lang="en-US" dirty="0" smtClean="0"/>
              <a:t>        Cal Grants</a:t>
            </a:r>
          </a:p>
        </p:txBody>
      </p:sp>
      <p:sp>
        <p:nvSpPr>
          <p:cNvPr id="2" name="Rectangle 3"/>
          <p:cNvSpPr>
            <a:spLocks noGrp="1" noChangeArrowheads="1"/>
          </p:cNvSpPr>
          <p:nvPr>
            <p:ph type="body" idx="4294967295"/>
          </p:nvPr>
        </p:nvSpPr>
        <p:spPr>
          <a:xfrm>
            <a:off x="228600" y="1447800"/>
            <a:ext cx="8839200" cy="4953000"/>
          </a:xfrm>
        </p:spPr>
        <p:txBody>
          <a:bodyPr>
            <a:normAutofit fontScale="92500" lnSpcReduction="10000"/>
          </a:bodyPr>
          <a:lstStyle/>
          <a:p>
            <a:pPr marL="457200" indent="-457200">
              <a:lnSpc>
                <a:spcPct val="80000"/>
              </a:lnSpc>
              <a:spcBef>
                <a:spcPct val="55000"/>
              </a:spcBef>
              <a:buSzPct val="130000"/>
            </a:pPr>
            <a:r>
              <a:rPr lang="en-US" b="1" dirty="0" smtClean="0">
                <a:latin typeface="Calibri" pitchFamily="34" charset="0"/>
                <a:ea typeface="ＭＳ Ｐゴシック" pitchFamily="34" charset="-128"/>
              </a:rPr>
              <a:t>Cal Grant A Entitlement Awards</a:t>
            </a:r>
            <a:r>
              <a:rPr lang="en-US" dirty="0" smtClean="0">
                <a:latin typeface="Calibri" pitchFamily="34" charset="0"/>
                <a:ea typeface="ＭＳ Ｐゴシック" pitchFamily="34" charset="-128"/>
              </a:rPr>
              <a:t> </a:t>
            </a:r>
            <a:r>
              <a:rPr lang="en-US" sz="2900" dirty="0" smtClean="0">
                <a:latin typeface="Calibri" pitchFamily="34" charset="0"/>
                <a:ea typeface="ＭＳ Ｐゴシック" pitchFamily="34" charset="-128"/>
              </a:rPr>
              <a:t>– </a:t>
            </a:r>
            <a:r>
              <a:rPr lang="en-US" sz="2400" b="1" dirty="0" smtClean="0">
                <a:latin typeface="Calibri" pitchFamily="34" charset="0"/>
                <a:ea typeface="ＭＳ Ｐゴシック" pitchFamily="34" charset="-128"/>
              </a:rPr>
              <a:t>for high school seniors and recent high school grads </a:t>
            </a:r>
          </a:p>
          <a:p>
            <a:pPr marL="731520" lvl="1" indent="-457200">
              <a:lnSpc>
                <a:spcPct val="80000"/>
              </a:lnSpc>
              <a:spcBef>
                <a:spcPct val="55000"/>
              </a:spcBef>
              <a:buClr>
                <a:srgbClr val="FFC000"/>
              </a:buClr>
              <a:buSzPct val="110000"/>
              <a:buFont typeface="Arial" panose="020B0604020202020204" pitchFamily="34" charset="0"/>
              <a:buChar char="•"/>
            </a:pPr>
            <a:r>
              <a:rPr lang="en-US" sz="1900" b="1" dirty="0" smtClean="0">
                <a:latin typeface="Calibri" pitchFamily="34" charset="0"/>
                <a:ea typeface="ＭＳ Ｐゴシック" pitchFamily="34" charset="-128"/>
              </a:rPr>
              <a:t>with a Grade Point Average (GPA) of at least 3.0</a:t>
            </a:r>
          </a:p>
          <a:p>
            <a:pPr marL="731520" lvl="1" indent="-457200">
              <a:lnSpc>
                <a:spcPct val="80000"/>
              </a:lnSpc>
              <a:spcBef>
                <a:spcPct val="55000"/>
              </a:spcBef>
              <a:buClr>
                <a:srgbClr val="FFC000"/>
              </a:buClr>
              <a:buSzPct val="110000"/>
              <a:buFont typeface="Arial" panose="020B0604020202020204" pitchFamily="34" charset="0"/>
              <a:buChar char="•"/>
            </a:pPr>
            <a:r>
              <a:rPr lang="en-US" sz="1900" b="1" dirty="0" smtClean="0">
                <a:latin typeface="Calibri" pitchFamily="34" charset="0"/>
                <a:ea typeface="ＭＳ Ｐゴシック" pitchFamily="34" charset="-128"/>
              </a:rPr>
              <a:t>family income and assets below the state ceilings</a:t>
            </a:r>
          </a:p>
          <a:p>
            <a:pPr marL="731520" lvl="1" indent="-457200">
              <a:lnSpc>
                <a:spcPct val="80000"/>
              </a:lnSpc>
              <a:spcBef>
                <a:spcPct val="55000"/>
              </a:spcBef>
              <a:buClr>
                <a:srgbClr val="FFC000"/>
              </a:buClr>
              <a:buSzPct val="110000"/>
              <a:buFont typeface="Arial" panose="020B0604020202020204" pitchFamily="34" charset="0"/>
              <a:buChar char="•"/>
            </a:pPr>
            <a:r>
              <a:rPr lang="en-US" sz="1900" b="1" dirty="0" smtClean="0">
                <a:latin typeface="Calibri" pitchFamily="34" charset="0"/>
                <a:ea typeface="ＭＳ Ｐゴシック" pitchFamily="34" charset="-128"/>
              </a:rPr>
              <a:t>who demonstrate financial need</a:t>
            </a:r>
          </a:p>
          <a:p>
            <a:pPr marL="457200" indent="-457200">
              <a:lnSpc>
                <a:spcPct val="80000"/>
              </a:lnSpc>
              <a:spcBef>
                <a:spcPct val="55000"/>
              </a:spcBef>
              <a:buSzPct val="130000"/>
            </a:pPr>
            <a:r>
              <a:rPr lang="en-US" b="1" dirty="0" smtClean="0">
                <a:latin typeface="Calibri" pitchFamily="34" charset="0"/>
                <a:ea typeface="ＭＳ Ｐゴシック" pitchFamily="34" charset="-128"/>
              </a:rPr>
              <a:t>Cal Grant B Entitlement Awards</a:t>
            </a:r>
            <a:r>
              <a:rPr lang="en-US" dirty="0" smtClean="0">
                <a:latin typeface="Calibri" pitchFamily="34" charset="0"/>
                <a:ea typeface="ＭＳ Ｐゴシック" pitchFamily="34" charset="-128"/>
              </a:rPr>
              <a:t> </a:t>
            </a:r>
            <a:r>
              <a:rPr lang="en-US" sz="2900" dirty="0" smtClean="0">
                <a:latin typeface="Calibri" pitchFamily="34" charset="0"/>
                <a:ea typeface="ＭＳ Ｐゴシック" pitchFamily="34" charset="-128"/>
              </a:rPr>
              <a:t>– </a:t>
            </a:r>
            <a:r>
              <a:rPr lang="en-US" sz="2400" b="1" dirty="0" smtClean="0">
                <a:latin typeface="Calibri" pitchFamily="34" charset="0"/>
                <a:ea typeface="ＭＳ Ｐゴシック" pitchFamily="34" charset="-128"/>
              </a:rPr>
              <a:t>for high school seniors and recent high school grads </a:t>
            </a:r>
          </a:p>
          <a:p>
            <a:pPr marL="731520" lvl="1" indent="-457200">
              <a:lnSpc>
                <a:spcPct val="80000"/>
              </a:lnSpc>
              <a:spcBef>
                <a:spcPct val="55000"/>
              </a:spcBef>
              <a:buClr>
                <a:srgbClr val="FFC000"/>
              </a:buClr>
              <a:buSzPct val="130000"/>
              <a:buFont typeface="Arial" panose="020B0604020202020204" pitchFamily="34" charset="0"/>
              <a:buChar char="•"/>
            </a:pPr>
            <a:r>
              <a:rPr lang="en-US" sz="1900" b="1" dirty="0" smtClean="0">
                <a:latin typeface="Calibri" pitchFamily="34" charset="0"/>
                <a:ea typeface="ＭＳ Ｐゴシック" pitchFamily="34" charset="-128"/>
              </a:rPr>
              <a:t>with a GPA of at least 2.0</a:t>
            </a:r>
          </a:p>
          <a:p>
            <a:pPr marL="731520" lvl="1" indent="-457200">
              <a:lnSpc>
                <a:spcPct val="80000"/>
              </a:lnSpc>
              <a:spcBef>
                <a:spcPct val="55000"/>
              </a:spcBef>
              <a:buClr>
                <a:srgbClr val="FFC000"/>
              </a:buClr>
              <a:buSzPct val="130000"/>
              <a:buFont typeface="Arial" panose="020B0604020202020204" pitchFamily="34" charset="0"/>
              <a:buChar char="•"/>
            </a:pPr>
            <a:r>
              <a:rPr lang="en-US" sz="1900" b="1" dirty="0" smtClean="0">
                <a:latin typeface="Calibri" pitchFamily="34" charset="0"/>
                <a:ea typeface="ＭＳ Ｐゴシック" pitchFamily="34" charset="-128"/>
              </a:rPr>
              <a:t>who come from disadvantaged or low income families</a:t>
            </a:r>
          </a:p>
          <a:p>
            <a:pPr marL="731520" lvl="1" indent="-457200">
              <a:lnSpc>
                <a:spcPct val="80000"/>
              </a:lnSpc>
              <a:spcBef>
                <a:spcPct val="55000"/>
              </a:spcBef>
              <a:buClr>
                <a:srgbClr val="FFC000"/>
              </a:buClr>
              <a:buSzPct val="130000"/>
              <a:buFont typeface="Arial" panose="020B0604020202020204" pitchFamily="34" charset="0"/>
              <a:buChar char="•"/>
            </a:pPr>
            <a:r>
              <a:rPr lang="en-US" sz="1900" b="1" dirty="0" smtClean="0">
                <a:latin typeface="Calibri" pitchFamily="34" charset="0"/>
                <a:ea typeface="ＭＳ Ｐゴシック" pitchFamily="34" charset="-128"/>
              </a:rPr>
              <a:t>whose family income and assets are below the state ceilings</a:t>
            </a:r>
          </a:p>
          <a:p>
            <a:pPr marL="731520" lvl="1" indent="-457200">
              <a:lnSpc>
                <a:spcPct val="80000"/>
              </a:lnSpc>
              <a:spcBef>
                <a:spcPct val="55000"/>
              </a:spcBef>
              <a:buClr>
                <a:srgbClr val="FFC000"/>
              </a:buClr>
              <a:buSzPct val="130000"/>
              <a:buFont typeface="Arial" panose="020B0604020202020204" pitchFamily="34" charset="0"/>
              <a:buChar char="•"/>
            </a:pPr>
            <a:r>
              <a:rPr lang="en-US" sz="1900" b="1" dirty="0" smtClean="0">
                <a:latin typeface="Calibri" pitchFamily="34" charset="0"/>
                <a:ea typeface="ＭＳ Ｐゴシック" pitchFamily="34" charset="-128"/>
              </a:rPr>
              <a:t>who demonstrate financial need</a:t>
            </a:r>
          </a:p>
          <a:p>
            <a:pPr marL="457200" indent="-457200">
              <a:lnSpc>
                <a:spcPct val="80000"/>
              </a:lnSpc>
              <a:spcBef>
                <a:spcPct val="55000"/>
              </a:spcBef>
              <a:buSzPct val="130000"/>
            </a:pPr>
            <a:r>
              <a:rPr lang="en-US" b="1" dirty="0" smtClean="0">
                <a:latin typeface="Calibri" pitchFamily="34" charset="0"/>
                <a:ea typeface="ＭＳ Ｐゴシック" pitchFamily="34" charset="-128"/>
              </a:rPr>
              <a:t>Cal Grant C Awards</a:t>
            </a:r>
            <a:r>
              <a:rPr lang="en-US" dirty="0" smtClean="0">
                <a:latin typeface="Calibri" pitchFamily="34" charset="0"/>
                <a:ea typeface="ＭＳ Ｐゴシック" pitchFamily="34" charset="-128"/>
              </a:rPr>
              <a:t> </a:t>
            </a:r>
            <a:r>
              <a:rPr lang="en-US" sz="2900" dirty="0" smtClean="0">
                <a:latin typeface="Calibri" pitchFamily="34" charset="0"/>
                <a:ea typeface="ＭＳ Ｐゴシック" pitchFamily="34" charset="-128"/>
              </a:rPr>
              <a:t>- </a:t>
            </a:r>
            <a:r>
              <a:rPr lang="en-US" sz="2500" b="1" dirty="0" smtClean="0">
                <a:latin typeface="Calibri" pitchFamily="34" charset="0"/>
                <a:ea typeface="ＭＳ Ｐゴシック" pitchFamily="34" charset="-128"/>
              </a:rPr>
              <a:t>for students from low income families pursuing vocational programs of study</a:t>
            </a:r>
            <a:r>
              <a:rPr lang="en-US" sz="2700" b="1" dirty="0" smtClean="0">
                <a:latin typeface="Calibri" pitchFamily="34" charset="0"/>
                <a:ea typeface="ＭＳ Ｐゴシック" pitchFamily="34" charset="-128"/>
              </a:rPr>
              <a:t> </a:t>
            </a:r>
          </a:p>
        </p:txBody>
      </p:sp>
      <p:sp>
        <p:nvSpPr>
          <p:cNvPr id="1029" name="Text Box 4"/>
          <p:cNvSpPr txBox="1">
            <a:spLocks noChangeArrowheads="1"/>
          </p:cNvSpPr>
          <p:nvPr/>
        </p:nvSpPr>
        <p:spPr bwMode="auto">
          <a:xfrm>
            <a:off x="609600" y="2895600"/>
            <a:ext cx="609600" cy="854075"/>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3175">
                <a:solidFill>
                  <a:srgbClr val="000000"/>
                </a:solidFill>
                <a:miter lim="800000"/>
                <a:headEnd/>
                <a:tailEnd/>
              </a14:hiddenLine>
            </a:ext>
          </a:extLst>
        </p:spPr>
        <p:txBody>
          <a:bodyPr>
            <a:spAutoFit/>
          </a:bodyPr>
          <a:lstStyle>
            <a:lvl1pPr eaLnBrk="0" hangingPunct="0">
              <a:defRPr sz="1200" b="1">
                <a:solidFill>
                  <a:schemeClr val="tx1"/>
                </a:solidFill>
                <a:latin typeface="Times New Roman" pitchFamily="18" charset="0"/>
                <a:ea typeface="ＭＳ Ｐゴシック" pitchFamily="34" charset="-128"/>
              </a:defRPr>
            </a:lvl1pPr>
            <a:lvl2pPr marL="742950" indent="-285750" eaLnBrk="0" hangingPunct="0">
              <a:defRPr sz="1200" b="1">
                <a:solidFill>
                  <a:schemeClr val="tx1"/>
                </a:solidFill>
                <a:latin typeface="Times New Roman" pitchFamily="18" charset="0"/>
                <a:ea typeface="ＭＳ Ｐゴシック" pitchFamily="34" charset="-128"/>
              </a:defRPr>
            </a:lvl2pPr>
            <a:lvl3pPr marL="1143000" indent="-228600" eaLnBrk="0" hangingPunct="0">
              <a:defRPr sz="1200" b="1">
                <a:solidFill>
                  <a:schemeClr val="tx1"/>
                </a:solidFill>
                <a:latin typeface="Times New Roman" pitchFamily="18" charset="0"/>
                <a:ea typeface="ＭＳ Ｐゴシック" pitchFamily="34" charset="-128"/>
              </a:defRPr>
            </a:lvl3pPr>
            <a:lvl4pPr marL="1600200" indent="-228600" eaLnBrk="0" hangingPunct="0">
              <a:defRPr sz="1200" b="1">
                <a:solidFill>
                  <a:schemeClr val="tx1"/>
                </a:solidFill>
                <a:latin typeface="Times New Roman" pitchFamily="18" charset="0"/>
                <a:ea typeface="ＭＳ Ｐゴシック" pitchFamily="34" charset="-128"/>
              </a:defRPr>
            </a:lvl4pPr>
            <a:lvl5pPr marL="2057400" indent="-228600" eaLnBrk="0" hangingPunct="0">
              <a:defRPr sz="12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pPr algn="ctr" eaLnBrk="1" hangingPunct="1">
              <a:spcBef>
                <a:spcPct val="50000"/>
              </a:spcBef>
            </a:pPr>
            <a:endParaRPr lang="en-US" sz="2000" b="0" dirty="0"/>
          </a:p>
          <a:p>
            <a:pPr algn="ctr" eaLnBrk="1" hangingPunct="1">
              <a:spcBef>
                <a:spcPct val="50000"/>
              </a:spcBef>
            </a:pPr>
            <a:endParaRPr lang="en-US" sz="2000" b="0" dirty="0"/>
          </a:p>
        </p:txBody>
      </p:sp>
      <p:sp>
        <p:nvSpPr>
          <p:cNvPr id="7" name="Slide Number Placeholder 6"/>
          <p:cNvSpPr>
            <a:spLocks noGrp="1"/>
          </p:cNvSpPr>
          <p:nvPr>
            <p:ph type="sldNum" sz="quarter" idx="12"/>
          </p:nvPr>
        </p:nvSpPr>
        <p:spPr/>
        <p:txBody>
          <a:bodyPr/>
          <a:lstStyle/>
          <a:p>
            <a:fld id="{F5C9AA37-2014-48AA-870F-E2747E635E1C}" type="slidenum">
              <a:rPr lang="en-US" smtClean="0"/>
              <a:pPr/>
              <a:t>7</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159569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fade">
                                      <p:cBhvr>
                                        <p:cTn id="7" dur="20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 name="Picture 6" descr="LA_onlineworkshop"/>
          <p:cNvPicPr>
            <a:picLocks noChangeAspect="1" noChangeArrowheads="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424613" y="2274888"/>
            <a:ext cx="2338387" cy="1687512"/>
          </a:xfrm>
          <a:prstGeom prst="rect">
            <a:avLst/>
          </a:prstGeom>
          <a:noFill/>
          <a:ln w="9525">
            <a:noFill/>
            <a:miter lim="800000"/>
            <a:headEnd/>
            <a:tailEnd/>
          </a:ln>
          <a:effectLst>
            <a:outerShdw dist="139700" dir="2700000" algn="tl" rotWithShape="0">
              <a:srgbClr val="333333">
                <a:alpha val="64998"/>
              </a:srgbClr>
            </a:outerShdw>
          </a:effectLst>
        </p:spPr>
      </p:pic>
      <p:graphicFrame>
        <p:nvGraphicFramePr>
          <p:cNvPr id="11299" name="Object 35"/>
          <p:cNvGraphicFramePr>
            <a:graphicFrameLocks noChangeAspect="1"/>
          </p:cNvGraphicFramePr>
          <p:nvPr>
            <p:extLst/>
          </p:nvPr>
        </p:nvGraphicFramePr>
        <p:xfrm>
          <a:off x="111125" y="412750"/>
          <a:ext cx="3629025" cy="5607050"/>
        </p:xfrm>
        <a:graphic>
          <a:graphicData uri="http://schemas.openxmlformats.org/presentationml/2006/ole">
            <p:oleObj spid="_x0000_s18482" name="Clip" r:id="rId5" imgW="2438400" imgH="3860800" progId="">
              <p:embed/>
            </p:oleObj>
          </a:graphicData>
        </a:graphic>
      </p:graphicFrame>
      <p:sp>
        <p:nvSpPr>
          <p:cNvPr id="7" name="Slide Number Placeholder 6"/>
          <p:cNvSpPr>
            <a:spLocks noGrp="1"/>
          </p:cNvSpPr>
          <p:nvPr>
            <p:ph type="sldNum" sz="quarter" idx="12"/>
          </p:nvPr>
        </p:nvSpPr>
        <p:spPr/>
        <p:txBody>
          <a:bodyPr/>
          <a:lstStyle/>
          <a:p>
            <a:fld id="{F5C9AA37-2014-48AA-870F-E2747E635E1C}" type="slidenum">
              <a:rPr lang="en-US" smtClean="0"/>
              <a:pPr/>
              <a:t>8</a:t>
            </a:fld>
            <a:endParaRPr lang="en-US" dirty="0"/>
          </a:p>
        </p:txBody>
      </p:sp>
      <p:sp>
        <p:nvSpPr>
          <p:cNvPr id="2053" name="Rectangle 37"/>
          <p:cNvSpPr>
            <a:spLocks noGrp="1" noChangeArrowheads="1"/>
          </p:cNvSpPr>
          <p:nvPr>
            <p:ph sz="quarter" idx="1"/>
          </p:nvPr>
        </p:nvSpPr>
        <p:spPr>
          <a:xfrm>
            <a:off x="304800" y="1676400"/>
            <a:ext cx="6019800" cy="4343400"/>
          </a:xfrm>
        </p:spPr>
        <p:txBody>
          <a:bodyPr>
            <a:normAutofit lnSpcReduction="10000"/>
          </a:bodyPr>
          <a:lstStyle/>
          <a:p>
            <a:r>
              <a:rPr lang="en-US" sz="2800" dirty="0" smtClean="0"/>
              <a:t>To be eligible for a Cal Grant, the student must also:</a:t>
            </a:r>
          </a:p>
          <a:p>
            <a:pPr lvl="1"/>
            <a:r>
              <a:rPr lang="en-US" sz="2800" dirty="0" smtClean="0"/>
              <a:t>be a U.S. citizen, eligible noncitizen, AB540 student - </a:t>
            </a:r>
          </a:p>
          <a:p>
            <a:pPr marL="320040" lvl="1" indent="0">
              <a:buNone/>
            </a:pPr>
            <a:r>
              <a:rPr lang="en-US" sz="2800" dirty="0"/>
              <a:t> </a:t>
            </a:r>
            <a:r>
              <a:rPr lang="en-US" sz="2800" dirty="0" smtClean="0"/>
              <a:t>  including AB540 eligible DACA </a:t>
            </a:r>
            <a:r>
              <a:rPr lang="en-US" sz="2800" dirty="0" err="1" smtClean="0"/>
              <a:t>st</a:t>
            </a:r>
            <a:r>
              <a:rPr lang="en-US" sz="2800" dirty="0" smtClean="0"/>
              <a:t> students</a:t>
            </a:r>
          </a:p>
          <a:p>
            <a:pPr lvl="1"/>
            <a:r>
              <a:rPr lang="en-US" sz="2800" dirty="0" smtClean="0"/>
              <a:t>be a California resident </a:t>
            </a:r>
          </a:p>
          <a:p>
            <a:pPr lvl="1"/>
            <a:r>
              <a:rPr lang="en-US" sz="2800" dirty="0" smtClean="0"/>
              <a:t>attend an eligible, accredited California college or university at least half-time in 2015-2016                            </a:t>
            </a:r>
          </a:p>
        </p:txBody>
      </p:sp>
      <p:sp>
        <p:nvSpPr>
          <p:cNvPr id="2054" name="Rectangle 36"/>
          <p:cNvSpPr>
            <a:spLocks noGrp="1" noChangeArrowheads="1"/>
          </p:cNvSpPr>
          <p:nvPr>
            <p:ph type="title"/>
          </p:nvPr>
        </p:nvSpPr>
        <p:spPr>
          <a:xfrm>
            <a:off x="914400" y="152400"/>
            <a:ext cx="7391400" cy="1143000"/>
          </a:xfrm>
        </p:spPr>
        <p:txBody>
          <a:bodyPr/>
          <a:lstStyle/>
          <a:p>
            <a:r>
              <a:rPr lang="en-US" dirty="0" smtClean="0"/>
              <a:t>         Eligibility for Cal Grants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638258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299"/>
                                        </p:tgtEl>
                                        <p:attrNameLst>
                                          <p:attrName>style.visibility</p:attrName>
                                        </p:attrNameLst>
                                      </p:cBhvr>
                                      <p:to>
                                        <p:strVal val="visible"/>
                                      </p:to>
                                    </p:set>
                                    <p:animEffect transition="in" filter="fade">
                                      <p:cBhvr>
                                        <p:cTn id="7" dur="2000"/>
                                        <p:tgtEl>
                                          <p:spTgt spid="11299"/>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3953" name="Picture 1"/>
          <p:cNvPicPr>
            <a:picLocks noChangeAspect="1" noChangeArrowheads="1"/>
          </p:cNvPicPr>
          <p:nvPr/>
        </p:nvPicPr>
        <p:blipFill>
          <a:blip r:embed="rId3" cstate="print"/>
          <a:srcRect l="32500" t="15000" r="31875" b="10000"/>
          <a:stretch>
            <a:fillRect/>
          </a:stretch>
        </p:blipFill>
        <p:spPr bwMode="auto">
          <a:xfrm>
            <a:off x="5334000" y="2514600"/>
            <a:ext cx="1981200" cy="2606842"/>
          </a:xfrm>
          <a:prstGeom prst="rect">
            <a:avLst/>
          </a:prstGeom>
          <a:noFill/>
          <a:ln w="38100">
            <a:solidFill>
              <a:srgbClr val="000099"/>
            </a:solidFill>
            <a:miter lim="800000"/>
            <a:headEnd/>
            <a:tailEnd/>
          </a:ln>
        </p:spPr>
      </p:pic>
      <p:sp>
        <p:nvSpPr>
          <p:cNvPr id="15" name="Title 14"/>
          <p:cNvSpPr>
            <a:spLocks noGrp="1"/>
          </p:cNvSpPr>
          <p:nvPr>
            <p:ph type="title"/>
          </p:nvPr>
        </p:nvSpPr>
        <p:spPr/>
        <p:txBody>
          <a:bodyPr anchor="ctr">
            <a:noAutofit/>
          </a:bodyPr>
          <a:lstStyle/>
          <a:p>
            <a:pPr>
              <a:lnSpc>
                <a:spcPts val="4400"/>
              </a:lnSpc>
              <a:defRPr/>
            </a:pPr>
            <a:r>
              <a:rPr lang="en-US" sz="3600" dirty="0" smtClean="0"/>
              <a:t>2015-2016 Cal Grant</a:t>
            </a:r>
            <a:br>
              <a:rPr lang="en-US" sz="3600" dirty="0" smtClean="0"/>
            </a:br>
            <a:r>
              <a:rPr lang="en-US" sz="3600" dirty="0" smtClean="0"/>
              <a:t>Application Requirements</a:t>
            </a:r>
            <a:endParaRPr lang="en-US" sz="3600" dirty="0"/>
          </a:p>
        </p:txBody>
      </p:sp>
      <p:sp>
        <p:nvSpPr>
          <p:cNvPr id="14" name="Slide Number Placeholder 13"/>
          <p:cNvSpPr>
            <a:spLocks noGrp="1"/>
          </p:cNvSpPr>
          <p:nvPr>
            <p:ph type="sldNum" sz="quarter" idx="12"/>
          </p:nvPr>
        </p:nvSpPr>
        <p:spPr/>
        <p:txBody>
          <a:bodyPr/>
          <a:lstStyle/>
          <a:p>
            <a:fld id="{F5C9AA37-2014-48AA-870F-E2747E635E1C}" type="slidenum">
              <a:rPr lang="en-US" smtClean="0"/>
              <a:pPr/>
              <a:t>9</a:t>
            </a:fld>
            <a:endParaRPr lang="en-US" dirty="0"/>
          </a:p>
        </p:txBody>
      </p:sp>
      <p:sp>
        <p:nvSpPr>
          <p:cNvPr id="14341" name="Rectangle 1042"/>
          <p:cNvSpPr>
            <a:spLocks noGrp="1" noChangeArrowheads="1"/>
          </p:cNvSpPr>
          <p:nvPr>
            <p:ph type="body" sz="half" idx="4294967295"/>
          </p:nvPr>
        </p:nvSpPr>
        <p:spPr>
          <a:xfrm>
            <a:off x="0" y="5289375"/>
            <a:ext cx="9144000" cy="1447800"/>
          </a:xfrm>
        </p:spPr>
        <p:txBody>
          <a:bodyPr>
            <a:normAutofit/>
          </a:bodyPr>
          <a:lstStyle/>
          <a:p>
            <a:pPr algn="ctr">
              <a:spcBef>
                <a:spcPts val="0"/>
              </a:spcBef>
              <a:buFontTx/>
              <a:buNone/>
            </a:pPr>
            <a:r>
              <a:rPr lang="en-US" sz="1700" b="1" dirty="0" smtClean="0">
                <a:latin typeface="Calibri" pitchFamily="34" charset="0"/>
                <a:ea typeface="ＭＳ Ｐゴシック" pitchFamily="34" charset="-128"/>
              </a:rPr>
              <a:t>Check with your high school or college counselor for more details on how to file the </a:t>
            </a:r>
          </a:p>
          <a:p>
            <a:pPr algn="ctr">
              <a:spcBef>
                <a:spcPts val="0"/>
              </a:spcBef>
              <a:buFontTx/>
              <a:buNone/>
            </a:pPr>
            <a:r>
              <a:rPr lang="en-US" sz="1700" b="1" dirty="0" smtClean="0">
                <a:latin typeface="Calibri" pitchFamily="34" charset="0"/>
                <a:ea typeface="ＭＳ Ｐゴシック" pitchFamily="34" charset="-128"/>
              </a:rPr>
              <a:t>Cal Grant GPA Verification Form, required of all students</a:t>
            </a:r>
            <a:endParaRPr lang="en-US" sz="1700" dirty="0" smtClean="0">
              <a:solidFill>
                <a:srgbClr val="C0504D"/>
              </a:solidFill>
              <a:latin typeface="Calibri" pitchFamily="34" charset="0"/>
              <a:ea typeface="ＭＳ Ｐゴシック" pitchFamily="34" charset="-128"/>
            </a:endParaRPr>
          </a:p>
        </p:txBody>
      </p:sp>
      <p:sp>
        <p:nvSpPr>
          <p:cNvPr id="14342" name="Rectangle 1045"/>
          <p:cNvSpPr>
            <a:spLocks noChangeArrowheads="1"/>
          </p:cNvSpPr>
          <p:nvPr/>
        </p:nvSpPr>
        <p:spPr bwMode="auto">
          <a:xfrm>
            <a:off x="381000" y="1374775"/>
            <a:ext cx="8413750" cy="835025"/>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lIns="92075" tIns="46038" rIns="92075" bIns="46038"/>
          <a:lstStyle/>
          <a:p>
            <a:pPr marL="342900" indent="-342900" eaLnBrk="0" hangingPunct="0">
              <a:spcBef>
                <a:spcPct val="20000"/>
              </a:spcBef>
              <a:buClr>
                <a:srgbClr val="4F81BD"/>
              </a:buClr>
              <a:buSzPct val="130000"/>
              <a:buFontTx/>
              <a:buChar char="•"/>
            </a:pPr>
            <a:r>
              <a:rPr lang="en-US" sz="3400" b="1" dirty="0">
                <a:latin typeface="Calibri" pitchFamily="34" charset="0"/>
              </a:rPr>
              <a:t>By March </a:t>
            </a:r>
            <a:r>
              <a:rPr lang="en-US" sz="3400" b="1" dirty="0" smtClean="0">
                <a:latin typeface="Calibri" pitchFamily="34" charset="0"/>
              </a:rPr>
              <a:t>2, 2015, </a:t>
            </a:r>
            <a:r>
              <a:rPr lang="en-US" sz="3400" b="1" dirty="0">
                <a:latin typeface="Calibri" pitchFamily="34" charset="0"/>
              </a:rPr>
              <a:t>complete and submit:</a:t>
            </a:r>
            <a:endParaRPr lang="en-US" sz="2800" b="1" dirty="0">
              <a:latin typeface="Calibri" pitchFamily="34" charset="0"/>
            </a:endParaRPr>
          </a:p>
        </p:txBody>
      </p:sp>
      <p:sp>
        <p:nvSpPr>
          <p:cNvPr id="12" name="Text Box 8"/>
          <p:cNvSpPr txBox="1">
            <a:spLocks noChangeArrowheads="1"/>
          </p:cNvSpPr>
          <p:nvPr/>
        </p:nvSpPr>
        <p:spPr bwMode="auto">
          <a:xfrm>
            <a:off x="533400" y="2057400"/>
            <a:ext cx="1814513" cy="1631216"/>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28575">
                <a:solidFill>
                  <a:srgbClr val="000000"/>
                </a:solidFill>
                <a:miter lim="800000"/>
                <a:headEnd/>
                <a:tailEnd/>
              </a14:hiddenLine>
            </a:ext>
          </a:extLst>
        </p:spPr>
        <p:txBody>
          <a:bodyPr>
            <a:spAutoFit/>
          </a:bodyPr>
          <a:lstStyle>
            <a:lvl1pPr eaLnBrk="0" hangingPunct="0">
              <a:defRPr sz="1200" b="1">
                <a:solidFill>
                  <a:schemeClr val="tx1"/>
                </a:solidFill>
                <a:latin typeface="Times New Roman" pitchFamily="18" charset="0"/>
                <a:ea typeface="ＭＳ Ｐゴシック" pitchFamily="34" charset="-128"/>
              </a:defRPr>
            </a:lvl1pPr>
            <a:lvl2pPr marL="742950" indent="-285750" eaLnBrk="0" hangingPunct="0">
              <a:defRPr sz="1200" b="1">
                <a:solidFill>
                  <a:schemeClr val="tx1"/>
                </a:solidFill>
                <a:latin typeface="Times New Roman" pitchFamily="18" charset="0"/>
                <a:ea typeface="ＭＳ Ｐゴシック" pitchFamily="34" charset="-128"/>
              </a:defRPr>
            </a:lvl2pPr>
            <a:lvl3pPr marL="1143000" indent="-228600" eaLnBrk="0" hangingPunct="0">
              <a:defRPr sz="1200" b="1">
                <a:solidFill>
                  <a:schemeClr val="tx1"/>
                </a:solidFill>
                <a:latin typeface="Times New Roman" pitchFamily="18" charset="0"/>
                <a:ea typeface="ＭＳ Ｐゴシック" pitchFamily="34" charset="-128"/>
              </a:defRPr>
            </a:lvl3pPr>
            <a:lvl4pPr marL="1600200" indent="-228600" eaLnBrk="0" hangingPunct="0">
              <a:defRPr sz="1200" b="1">
                <a:solidFill>
                  <a:schemeClr val="tx1"/>
                </a:solidFill>
                <a:latin typeface="Times New Roman" pitchFamily="18" charset="0"/>
                <a:ea typeface="ＭＳ Ｐゴシック" pitchFamily="34" charset="-128"/>
              </a:defRPr>
            </a:lvl4pPr>
            <a:lvl5pPr marL="2057400" indent="-228600" eaLnBrk="0" hangingPunct="0">
              <a:defRPr sz="12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pPr algn="ctr">
              <a:spcBef>
                <a:spcPct val="20000"/>
              </a:spcBef>
              <a:buClr>
                <a:srgbClr val="0027A4"/>
              </a:buClr>
              <a:buSzPct val="80000"/>
              <a:buFont typeface="Wingdings" pitchFamily="2" charset="2"/>
              <a:buNone/>
            </a:pPr>
            <a:r>
              <a:rPr lang="en-US" sz="2000" dirty="0">
                <a:latin typeface="Calibri" pitchFamily="34" charset="0"/>
              </a:rPr>
              <a:t>Free Application for Federal Student Aid (</a:t>
            </a:r>
            <a:r>
              <a:rPr lang="en-US" sz="2000" dirty="0" smtClean="0">
                <a:latin typeface="Calibri" pitchFamily="34" charset="0"/>
              </a:rPr>
              <a:t>FAFSA) </a:t>
            </a:r>
          </a:p>
        </p:txBody>
      </p:sp>
      <p:sp>
        <p:nvSpPr>
          <p:cNvPr id="13" name="Text Box 9"/>
          <p:cNvSpPr txBox="1">
            <a:spLocks noChangeArrowheads="1"/>
          </p:cNvSpPr>
          <p:nvPr/>
        </p:nvSpPr>
        <p:spPr bwMode="auto">
          <a:xfrm>
            <a:off x="7296150" y="3276600"/>
            <a:ext cx="1619250" cy="1768475"/>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28575">
                <a:solidFill>
                  <a:srgbClr val="000000"/>
                </a:solidFill>
                <a:miter lim="800000"/>
                <a:headEnd/>
                <a:tailEnd/>
              </a14:hiddenLine>
            </a:ext>
          </a:extLst>
        </p:spPr>
        <p:txBody>
          <a:bodyPr>
            <a:spAutoFit/>
          </a:bodyPr>
          <a:lstStyle>
            <a:lvl1pPr eaLnBrk="0" hangingPunct="0">
              <a:defRPr sz="1200" b="1">
                <a:solidFill>
                  <a:schemeClr val="tx1"/>
                </a:solidFill>
                <a:latin typeface="Times New Roman" pitchFamily="18" charset="0"/>
                <a:ea typeface="ＭＳ Ｐゴシック" pitchFamily="34" charset="-128"/>
              </a:defRPr>
            </a:lvl1pPr>
            <a:lvl2pPr marL="742950" indent="-285750" eaLnBrk="0" hangingPunct="0">
              <a:defRPr sz="1200" b="1">
                <a:solidFill>
                  <a:schemeClr val="tx1"/>
                </a:solidFill>
                <a:latin typeface="Times New Roman" pitchFamily="18" charset="0"/>
                <a:ea typeface="ＭＳ Ｐゴシック" pitchFamily="34" charset="-128"/>
              </a:defRPr>
            </a:lvl2pPr>
            <a:lvl3pPr marL="1143000" indent="-228600" eaLnBrk="0" hangingPunct="0">
              <a:defRPr sz="1200" b="1">
                <a:solidFill>
                  <a:schemeClr val="tx1"/>
                </a:solidFill>
                <a:latin typeface="Times New Roman" pitchFamily="18" charset="0"/>
                <a:ea typeface="ＭＳ Ｐゴシック" pitchFamily="34" charset="-128"/>
              </a:defRPr>
            </a:lvl3pPr>
            <a:lvl4pPr marL="1600200" indent="-228600" eaLnBrk="0" hangingPunct="0">
              <a:defRPr sz="1200" b="1">
                <a:solidFill>
                  <a:schemeClr val="tx1"/>
                </a:solidFill>
                <a:latin typeface="Times New Roman" pitchFamily="18" charset="0"/>
                <a:ea typeface="ＭＳ Ｐゴシック" pitchFamily="34" charset="-128"/>
              </a:defRPr>
            </a:lvl4pPr>
            <a:lvl5pPr marL="2057400" indent="-228600" eaLnBrk="0" hangingPunct="0">
              <a:defRPr sz="12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pPr algn="ctr">
              <a:spcBef>
                <a:spcPct val="20000"/>
              </a:spcBef>
              <a:buClr>
                <a:srgbClr val="0027A4"/>
              </a:buClr>
              <a:buSzPct val="80000"/>
              <a:buFont typeface="Wingdings" pitchFamily="2" charset="2"/>
              <a:buNone/>
            </a:pPr>
            <a:r>
              <a:rPr lang="en-US" sz="2000" dirty="0">
                <a:latin typeface="Calibri" pitchFamily="34" charset="0"/>
              </a:rPr>
              <a:t>Cal Grant GPA Verification Form</a:t>
            </a:r>
          </a:p>
          <a:p>
            <a:pPr algn="ctr" eaLnBrk="1" hangingPunct="1">
              <a:spcBef>
                <a:spcPct val="50000"/>
              </a:spcBef>
            </a:pPr>
            <a:endParaRPr lang="en-US" sz="2000" dirty="0">
              <a:latin typeface="Calibri" pitchFamily="34" charset="0"/>
            </a:endParaRPr>
          </a:p>
        </p:txBody>
      </p:sp>
      <p:pic>
        <p:nvPicPr>
          <p:cNvPr id="14345" name="Picture 14" descr="Animated-Flag-California.gif"/>
          <p:cNvPicPr>
            <a:picLocks noChangeAspect="1"/>
          </p:cNvPicPr>
          <p:nvPr/>
        </p:nvPicPr>
        <p:blipFill>
          <a:blip r:embed="rId4"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112000" y="85725"/>
            <a:ext cx="1793875" cy="118110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pic>
      <p:pic>
        <p:nvPicPr>
          <p:cNvPr id="11" name="Picture 1" descr="S:\USA Funds University\Workshops\2012\Fall\Federal Update\Supporting documents\Updated FOTW Home Page Buttons.jpg"/>
          <p:cNvPicPr>
            <a:picLocks noChangeAspect="1" noChangeArrowheads="1"/>
          </p:cNvPicPr>
          <p:nvPr/>
        </p:nvPicPr>
        <p:blipFill>
          <a:blip r:embed="rId5"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438400" y="2057400"/>
            <a:ext cx="2666999" cy="1813267"/>
          </a:xfrm>
          <a:prstGeom prst="rect">
            <a:avLst/>
          </a:prstGeom>
          <a:noFill/>
          <a:ln w="38100">
            <a:solidFill>
              <a:srgbClr val="000099"/>
            </a:solidFill>
          </a:ln>
        </p:spPr>
      </p:pic>
      <p:sp>
        <p:nvSpPr>
          <p:cNvPr id="16" name="TextBox 15"/>
          <p:cNvSpPr txBox="1"/>
          <p:nvPr/>
        </p:nvSpPr>
        <p:spPr>
          <a:xfrm>
            <a:off x="609600" y="4038600"/>
            <a:ext cx="1981200" cy="1508105"/>
          </a:xfrm>
          <a:prstGeom prst="rect">
            <a:avLst/>
          </a:prstGeom>
          <a:noFill/>
        </p:spPr>
        <p:txBody>
          <a:bodyPr wrap="square" lIns="0" tIns="0" rIns="0" bIns="0" rtlCol="0" anchor="ctr" anchorCtr="0">
            <a:spAutoFit/>
          </a:bodyPr>
          <a:lstStyle/>
          <a:p>
            <a:r>
              <a:rPr lang="en-US" sz="1400" b="1" dirty="0" smtClean="0">
                <a:latin typeface="Arial" pitchFamily="34" charset="0"/>
                <a:cs typeface="Arial" pitchFamily="34" charset="0"/>
              </a:rPr>
              <a:t>If eligible under AB540 or DACA, students should complete the</a:t>
            </a:r>
          </a:p>
          <a:p>
            <a:r>
              <a:rPr lang="en-US" sz="1400" b="1" dirty="0" smtClean="0">
                <a:latin typeface="Arial" pitchFamily="34" charset="0"/>
                <a:cs typeface="Arial" pitchFamily="34" charset="0"/>
              </a:rPr>
              <a:t>California Dream Act Application: </a:t>
            </a:r>
            <a:r>
              <a:rPr lang="en-US" sz="1400" b="1" dirty="0" smtClean="0">
                <a:solidFill>
                  <a:srgbClr val="000099"/>
                </a:solidFill>
                <a:latin typeface="Arial" pitchFamily="34" charset="0"/>
                <a:cs typeface="Arial" pitchFamily="34" charset="0"/>
              </a:rPr>
              <a:t>www.caldreamact.org</a:t>
            </a:r>
          </a:p>
          <a:p>
            <a:endParaRPr lang="en-US" sz="1400" b="1" dirty="0" smtClean="0">
              <a:latin typeface="Arial" pitchFamily="34" charset="0"/>
              <a:cs typeface="Arial" pitchFamily="34" charset="0"/>
            </a:endParaRPr>
          </a:p>
        </p:txBody>
      </p:sp>
      <p:pic>
        <p:nvPicPr>
          <p:cNvPr id="17" name="Picture 16"/>
          <p:cNvPicPr>
            <a:picLocks noChangeAspect="1"/>
          </p:cNvPicPr>
          <p:nvPr/>
        </p:nvPicPr>
        <p:blipFill>
          <a:blip r:embed="rId6"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819401" y="3962400"/>
            <a:ext cx="1752600" cy="1348153"/>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21882688"/>
      </p:ext>
    </p:extLst>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txDef>
      <a:spPr>
        <a:noFill/>
      </a:spPr>
      <a:bodyPr wrap="none" lIns="0" tIns="0" rIns="0" bIns="0" rtlCol="0" anchor="ctr" anchorCtr="0">
        <a:spAutoFit/>
      </a:bodyPr>
      <a:lstStyle>
        <a:defPPr>
          <a:defRPr sz="14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6428</TotalTime>
  <Words>10373</Words>
  <Application>Microsoft Macintosh PowerPoint</Application>
  <PresentationFormat>On-screen Show (4:3)</PresentationFormat>
  <Paragraphs>800</Paragraphs>
  <Slides>40</Slides>
  <Notes>37</Notes>
  <HiddenSlides>0</HiddenSlides>
  <MMClips>0</MMClips>
  <ScaleCrop>false</ScaleCrop>
  <HeadingPairs>
    <vt:vector size="6" baseType="variant">
      <vt:variant>
        <vt:lpstr>Design Template</vt:lpstr>
      </vt:variant>
      <vt:variant>
        <vt:i4>2</vt:i4>
      </vt:variant>
      <vt:variant>
        <vt:lpstr>Embedded OLE Servers</vt:lpstr>
      </vt:variant>
      <vt:variant>
        <vt:i4>1</vt:i4>
      </vt:variant>
      <vt:variant>
        <vt:lpstr>Slide Titles</vt:lpstr>
      </vt:variant>
      <vt:variant>
        <vt:i4>40</vt:i4>
      </vt:variant>
    </vt:vector>
  </HeadingPairs>
  <TitlesOfParts>
    <vt:vector size="43" baseType="lpstr">
      <vt:lpstr>Equity</vt:lpstr>
      <vt:lpstr>Custom Design</vt:lpstr>
      <vt:lpstr>Clip</vt:lpstr>
      <vt:lpstr>Applying for Financial Aid 2015-2016</vt:lpstr>
      <vt:lpstr>Cash for College $2,000 Scholarship Evaluation</vt:lpstr>
      <vt:lpstr>Types of Applications</vt:lpstr>
      <vt:lpstr>Types of Financial Aid </vt:lpstr>
      <vt:lpstr>Sources of Financial Aid</vt:lpstr>
      <vt:lpstr>How Does Financial Aid Work?</vt:lpstr>
      <vt:lpstr>        Cal Grants</vt:lpstr>
      <vt:lpstr>         Eligibility for Cal Grants</vt:lpstr>
      <vt:lpstr>2015-2016 Cal Grant Application Requirements</vt:lpstr>
      <vt:lpstr>Middle Class Scholarship</vt:lpstr>
      <vt:lpstr>California Chafee Grant</vt:lpstr>
      <vt:lpstr>Undocumented Students</vt:lpstr>
      <vt:lpstr>Slide 13</vt:lpstr>
      <vt:lpstr>Slide 14</vt:lpstr>
      <vt:lpstr>FAFSA on the Web (FOTW) </vt:lpstr>
      <vt:lpstr>Login</vt:lpstr>
      <vt:lpstr>Create a Password</vt:lpstr>
      <vt:lpstr>Section 3 - Determination of Student Dependency Status </vt:lpstr>
      <vt:lpstr>Section 4 Parent Demographics</vt:lpstr>
      <vt:lpstr>Section 4 Who is Not a Parent ?</vt:lpstr>
      <vt:lpstr>Section 2 - School Selection</vt:lpstr>
      <vt:lpstr>                           Section 2 - School Selection Strategies for Listing Colleges </vt:lpstr>
      <vt:lpstr>Section 5 - Parents’ 2014 Tax Return Filing Status </vt:lpstr>
      <vt:lpstr>Section 5 – Parents’ 2014 Adjusted Gross Income </vt:lpstr>
      <vt:lpstr>Section 5 - Money Earned from Work by Parent(s) in 2014 </vt:lpstr>
      <vt:lpstr>Section 5 IRS Data Retrieval</vt:lpstr>
      <vt:lpstr>Section 5 IRS Data Retrieval (cont)</vt:lpstr>
      <vt:lpstr>Section 5 IRS Data Retrieval (cont)</vt:lpstr>
      <vt:lpstr>Section 5 IRS Tax Transcript</vt:lpstr>
      <vt:lpstr> Section 5 Parent  Asset Information</vt:lpstr>
      <vt:lpstr>Federal PIN </vt:lpstr>
      <vt:lpstr>Section 6  Student Signature Page</vt:lpstr>
      <vt:lpstr>Section 7  Confirmation </vt:lpstr>
      <vt:lpstr>Special Circumstances</vt:lpstr>
      <vt:lpstr> Application Filing Tips FAFSA on the Web</vt:lpstr>
      <vt:lpstr>What Happens Next? </vt:lpstr>
      <vt:lpstr>Federal Verification</vt:lpstr>
      <vt:lpstr>           Check Your Cal Grant</vt:lpstr>
      <vt:lpstr>If You Need Help at Any Time</vt:lpstr>
      <vt:lpstr>Slide 40</vt:lpstr>
    </vt:vector>
  </TitlesOfParts>
  <Company>CAD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CA Cash for College 2015-16 FOTW (1-8-15)</dc:subject>
  <dc:creator>Levy/Thomas</dc:creator>
  <cp:keywords>CA Cash for College (CCFC) 2015-16 FOTW (1-8-15)</cp:keywords>
  <dc:description>Includes an overview of fed and state fin aid as well as  how to apply electronically for financial aid for the 2015-16 academic year using FAFSA on the Web.</dc:description>
  <cp:lastModifiedBy>Cynthia Gonzalez</cp:lastModifiedBy>
  <cp:revision>905</cp:revision>
  <cp:lastPrinted>2014-11-11T03:24:07Z</cp:lastPrinted>
  <dcterms:created xsi:type="dcterms:W3CDTF">2015-01-13T18:56:37Z</dcterms:created>
  <dcterms:modified xsi:type="dcterms:W3CDTF">2015-01-13T18:57:10Z</dcterms:modified>
</cp:coreProperties>
</file>