
<file path=[Content_Types].xml><?xml version="1.0" encoding="utf-8"?>
<Types xmlns="http://schemas.openxmlformats.org/package/2006/content-types">
  <Default Extension="bin" ContentType="application/vnd.openxmlformats-officedocument.presentationml.printerSettings"/>
  <Override PartName="/ppt/notesSlides/notesSlide24.xml" ContentType="application/vnd.openxmlformats-officedocument.presentationml.notesSlide+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rels" ContentType="application/vnd.openxmlformats-package.relationships+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Layouts/slideLayout25.xml" ContentType="application/vnd.openxmlformats-officedocument.presentationml.slideLayout+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Override PartName="/ppt/slideLayouts/slideLayout24.xml" ContentType="application/vnd.openxmlformats-officedocument.presentationml.slideLayout+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slideLayouts/slideLayout23.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embeddings/oleObject3.bin" ContentType="application/vnd.openxmlformats-officedocument.oleObject"/>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720" r:id="rId1"/>
    <p:sldMasterId id="2147483739" r:id="rId2"/>
  </p:sldMasterIdLst>
  <p:notesMasterIdLst>
    <p:notesMasterId r:id="rId36"/>
  </p:notesMasterIdLst>
  <p:handoutMasterIdLst>
    <p:handoutMasterId r:id="rId37"/>
  </p:handoutMasterIdLst>
  <p:sldIdLst>
    <p:sldId id="401" r:id="rId3"/>
    <p:sldId id="536" r:id="rId4"/>
    <p:sldId id="404" r:id="rId5"/>
    <p:sldId id="405" r:id="rId6"/>
    <p:sldId id="406" r:id="rId7"/>
    <p:sldId id="529" r:id="rId8"/>
    <p:sldId id="531" r:id="rId9"/>
    <p:sldId id="532" r:id="rId10"/>
    <p:sldId id="533" r:id="rId11"/>
    <p:sldId id="526" r:id="rId12"/>
    <p:sldId id="422" r:id="rId13"/>
    <p:sldId id="433" r:id="rId14"/>
    <p:sldId id="434" r:id="rId15"/>
    <p:sldId id="509" r:id="rId16"/>
    <p:sldId id="448" r:id="rId17"/>
    <p:sldId id="535" r:id="rId18"/>
    <p:sldId id="458" r:id="rId19"/>
    <p:sldId id="461" r:id="rId20"/>
    <p:sldId id="467" r:id="rId21"/>
    <p:sldId id="473" r:id="rId22"/>
    <p:sldId id="475" r:id="rId23"/>
    <p:sldId id="479" r:id="rId24"/>
    <p:sldId id="481" r:id="rId25"/>
    <p:sldId id="482" r:id="rId26"/>
    <p:sldId id="484" r:id="rId27"/>
    <p:sldId id="486" r:id="rId28"/>
    <p:sldId id="493" r:id="rId29"/>
    <p:sldId id="515" r:id="rId30"/>
    <p:sldId id="499" r:id="rId31"/>
    <p:sldId id="527" r:id="rId32"/>
    <p:sldId id="503" r:id="rId33"/>
    <p:sldId id="504" r:id="rId34"/>
    <p:sldId id="507" r:id="rId3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528">
          <p15:clr>
            <a:srgbClr val="A4A3A4"/>
          </p15:clr>
        </p15:guide>
        <p15:guide id="2" pos="384" userDrawn="1">
          <p15:clr>
            <a:srgbClr val="A4A3A4"/>
          </p15:clr>
        </p15:guide>
        <p15:guide id="3" orient="horz" pos="144">
          <p15:clr>
            <a:srgbClr val="A4A3A4"/>
          </p15:clr>
        </p15:guide>
        <p15:guide id="4" orient="horz" pos="432">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016" userDrawn="1">
          <p15:clr>
            <a:srgbClr val="A4A3A4"/>
          </p15:clr>
        </p15:guide>
        <p15:guide id="2" pos="470" userDrawn="1">
          <p15:clr>
            <a:srgbClr val="A4A3A4"/>
          </p15:clr>
        </p15:guide>
        <p15:guide id="3" orient="horz" pos="2066" userDrawn="1">
          <p15:clr>
            <a:srgbClr val="A4A3A4"/>
          </p15:clr>
        </p15:guide>
        <p15:guide id="4" pos="485" userDrawn="1">
          <p15:clr>
            <a:srgbClr val="A4A3A4"/>
          </p15:clr>
        </p15:guide>
        <p15:guide id="5" orient="horz" pos="1999" userDrawn="1">
          <p15:clr>
            <a:srgbClr val="A4A3A4"/>
          </p15:clr>
        </p15:guide>
        <p15:guide id="6" orient="horz" pos="2049" userDrawn="1">
          <p15:clr>
            <a:srgbClr val="A4A3A4"/>
          </p15:clr>
        </p15:guide>
        <p15:guide id="7" pos="465" userDrawn="1">
          <p15:clr>
            <a:srgbClr val="A4A3A4"/>
          </p15:clr>
        </p15:guide>
        <p15:guide id="8" pos="4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0099"/>
    <a:srgbClr val="0033CC"/>
    <a:srgbClr val="CC99FF"/>
    <a:srgbClr val="161620"/>
    <a:srgbClr val="58446B"/>
    <a:srgbClr val="006699"/>
    <a:srgbClr val="007AA9"/>
    <a:srgbClr val="9999FF"/>
    <a:srgbClr val="DDDDFF"/>
    <a:srgbClr val="4F81B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43" autoAdjust="0"/>
    <p:restoredTop sz="70081" autoAdjust="0"/>
  </p:normalViewPr>
  <p:slideViewPr>
    <p:cSldViewPr showGuides="1">
      <p:cViewPr varScale="1">
        <p:scale>
          <a:sx n="71" d="100"/>
          <a:sy n="71" d="100"/>
        </p:scale>
        <p:origin x="-1424" y="-112"/>
      </p:cViewPr>
      <p:guideLst>
        <p:guide orient="horz" pos="528"/>
        <p:guide orient="horz" pos="144"/>
        <p:guide orient="horz" pos="432"/>
        <p:guide pos="384"/>
      </p:guideLst>
    </p:cSldViewPr>
  </p:slideViewPr>
  <p:notesTextViewPr>
    <p:cViewPr>
      <p:scale>
        <a:sx n="300" d="100"/>
        <a:sy n="300" d="100"/>
      </p:scale>
      <p:origin x="0" y="0"/>
    </p:cViewPr>
  </p:notesTextViewPr>
  <p:sorterViewPr>
    <p:cViewPr>
      <p:scale>
        <a:sx n="40" d="100"/>
        <a:sy n="40" d="100"/>
      </p:scale>
      <p:origin x="0" y="3168"/>
    </p:cViewPr>
  </p:sorterViewPr>
  <p:notesViewPr>
    <p:cSldViewPr showGuides="1">
      <p:cViewPr varScale="1">
        <p:scale>
          <a:sx n="59" d="100"/>
          <a:sy n="59" d="100"/>
        </p:scale>
        <p:origin x="2976" y="66"/>
      </p:cViewPr>
      <p:guideLst>
        <p:guide orient="horz" pos="2016"/>
        <p:guide orient="horz" pos="2066"/>
        <p:guide orient="horz" pos="1999"/>
        <p:guide orient="horz" pos="2049"/>
        <p:guide pos="470"/>
        <p:guide pos="485"/>
        <p:guide pos="465"/>
        <p:guide pos="48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41" cy="46680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906" y="0"/>
            <a:ext cx="2971540" cy="466805"/>
          </a:xfrm>
          <a:prstGeom prst="rect">
            <a:avLst/>
          </a:prstGeom>
        </p:spPr>
        <p:txBody>
          <a:bodyPr vert="horz" lIns="91440" tIns="45720" rIns="91440" bIns="45720" rtlCol="0"/>
          <a:lstStyle>
            <a:lvl1pPr algn="r">
              <a:defRPr sz="1200"/>
            </a:lvl1pPr>
          </a:lstStyle>
          <a:p>
            <a:fld id="{2E69BBA3-3D53-4483-B98E-F9E200674771}" type="datetimeFigureOut">
              <a:rPr lang="en-US" smtClean="0"/>
              <a:pPr/>
              <a:t>1/20/15</a:t>
            </a:fld>
            <a:endParaRPr lang="en-US" dirty="0"/>
          </a:p>
        </p:txBody>
      </p:sp>
      <p:sp>
        <p:nvSpPr>
          <p:cNvPr id="4" name="Footer Placeholder 3"/>
          <p:cNvSpPr>
            <a:spLocks noGrp="1"/>
          </p:cNvSpPr>
          <p:nvPr>
            <p:ph type="ftr" sz="quarter" idx="2"/>
          </p:nvPr>
        </p:nvSpPr>
        <p:spPr>
          <a:xfrm>
            <a:off x="0" y="8829596"/>
            <a:ext cx="2971541" cy="46680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906" y="8829596"/>
            <a:ext cx="2971540" cy="466805"/>
          </a:xfrm>
          <a:prstGeom prst="rect">
            <a:avLst/>
          </a:prstGeom>
        </p:spPr>
        <p:txBody>
          <a:bodyPr vert="horz" lIns="91440" tIns="45720" rIns="91440" bIns="45720" rtlCol="0" anchor="b"/>
          <a:lstStyle>
            <a:lvl1pPr algn="r">
              <a:defRPr sz="1200"/>
            </a:lvl1pPr>
          </a:lstStyle>
          <a:p>
            <a:fld id="{C5C6D398-7DA7-4566-9032-29053A67FB17}"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1947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3153" tIns="46576" rIns="93153" bIns="46576" rtlCol="0"/>
          <a:lstStyle>
            <a:lvl1pPr algn="l">
              <a:defRPr sz="1200"/>
            </a:lvl1pPr>
          </a:lstStyle>
          <a:p>
            <a:endParaRPr lang="en-US" dirty="0"/>
          </a:p>
        </p:txBody>
      </p:sp>
      <p:sp>
        <p:nvSpPr>
          <p:cNvPr id="3" name="Date Placeholder 2"/>
          <p:cNvSpPr>
            <a:spLocks noGrp="1"/>
          </p:cNvSpPr>
          <p:nvPr>
            <p:ph type="dt" idx="1"/>
          </p:nvPr>
        </p:nvSpPr>
        <p:spPr>
          <a:xfrm>
            <a:off x="3884613" y="1"/>
            <a:ext cx="2971800" cy="464820"/>
          </a:xfrm>
          <a:prstGeom prst="rect">
            <a:avLst/>
          </a:prstGeom>
        </p:spPr>
        <p:txBody>
          <a:bodyPr vert="horz" lIns="93153" tIns="46576" rIns="93153" bIns="46576" rtlCol="0"/>
          <a:lstStyle>
            <a:lvl1pPr algn="r">
              <a:defRPr sz="1200"/>
            </a:lvl1pPr>
          </a:lstStyle>
          <a:p>
            <a:fld id="{B2BFC8A5-F613-4834-92F2-2DEE5204DA83}" type="datetimeFigureOut">
              <a:rPr lang="en-US" smtClean="0"/>
              <a:pPr/>
              <a:t>1/20/15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53" tIns="46576" rIns="93153" bIns="46576"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53" tIns="46576" rIns="93153" bIns="465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53" tIns="46576" rIns="93153"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53" tIns="46576" rIns="93153" bIns="46576" rtlCol="0" anchor="b"/>
          <a:lstStyle>
            <a:lvl1pPr algn="r">
              <a:defRPr sz="1200"/>
            </a:lvl1pPr>
          </a:lstStyle>
          <a:p>
            <a:fld id="{E4F7C1AA-E7FB-4A72-B313-88B65E5D5A98}"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312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caldreamact.or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image" Target="../media/image6.png"/></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www.irs.gov/individuals/order-a-transcript"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Thank you for coming to our California Cash for College workshop.  </a:t>
            </a:r>
          </a:p>
          <a:p>
            <a:r>
              <a:rPr lang="en-US" dirty="0" smtClean="0">
                <a:latin typeface="Arial" pitchFamily="34" charset="0"/>
              </a:rPr>
              <a:t>Today, we will be discussing how to apply for college financial aid for the </a:t>
            </a:r>
          </a:p>
          <a:p>
            <a:r>
              <a:rPr lang="en-US" dirty="0" smtClean="0">
                <a:latin typeface="Arial" pitchFamily="34" charset="0"/>
              </a:rPr>
              <a:t>2015-16 academic year.  </a:t>
            </a:r>
          </a:p>
          <a:p>
            <a:endParaRPr lang="en-US" dirty="0"/>
          </a:p>
        </p:txBody>
      </p:sp>
      <p:sp>
        <p:nvSpPr>
          <p:cNvPr id="5" name="Slide Number Placeholder 3"/>
          <p:cNvSpPr>
            <a:spLocks noGrp="1"/>
          </p:cNvSpPr>
          <p:nvPr>
            <p:ph type="sldNum" sz="quarter" idx="5"/>
          </p:nvPr>
        </p:nvSpPr>
        <p:spPr>
          <a:xfrm>
            <a:off x="3884613" y="8829967"/>
            <a:ext cx="2971800" cy="464820"/>
          </a:xfrm>
        </p:spPr>
        <p:txBody>
          <a:bodyPr/>
          <a:lstStyle/>
          <a:p>
            <a:fld id="{E4F7C1AA-E7FB-4A72-B313-88B65E5D5A98}" type="slidenum">
              <a:rPr lang="en-US">
                <a:latin typeface="Times New Roman" pitchFamily="18" charset="0"/>
                <a:cs typeface="Times New Roman" pitchFamily="18" charset="0"/>
              </a:rPr>
              <a:pPr/>
              <a:t>1</a:t>
            </a:fld>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255747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17" indent="-282737" eaLnBrk="0" hangingPunct="0">
              <a:defRPr sz="1200" b="1">
                <a:solidFill>
                  <a:schemeClr val="tx1"/>
                </a:solidFill>
                <a:latin typeface="Times New Roman" pitchFamily="18" charset="0"/>
                <a:ea typeface="ＭＳ Ｐゴシック" pitchFamily="34" charset="-128"/>
              </a:defRPr>
            </a:lvl2pPr>
            <a:lvl3pPr marL="1130951" indent="-226191" eaLnBrk="0" hangingPunct="0">
              <a:defRPr sz="1200" b="1">
                <a:solidFill>
                  <a:schemeClr val="tx1"/>
                </a:solidFill>
                <a:latin typeface="Times New Roman" pitchFamily="18" charset="0"/>
                <a:ea typeface="ＭＳ Ｐゴシック" pitchFamily="34" charset="-128"/>
              </a:defRPr>
            </a:lvl3pPr>
            <a:lvl4pPr marL="1583331" indent="-226191" eaLnBrk="0" hangingPunct="0">
              <a:defRPr sz="1200" b="1">
                <a:solidFill>
                  <a:schemeClr val="tx1"/>
                </a:solidFill>
                <a:latin typeface="Times New Roman" pitchFamily="18" charset="0"/>
                <a:ea typeface="ＭＳ Ｐゴシック" pitchFamily="34" charset="-128"/>
              </a:defRPr>
            </a:lvl4pPr>
            <a:lvl5pPr marL="2035711" indent="-226191" eaLnBrk="0" hangingPunct="0">
              <a:defRPr sz="1200" b="1">
                <a:solidFill>
                  <a:schemeClr val="tx1"/>
                </a:solidFill>
                <a:latin typeface="Times New Roman" pitchFamily="18" charset="0"/>
                <a:ea typeface="ＭＳ Ｐゴシック" pitchFamily="34" charset="-128"/>
              </a:defRPr>
            </a:lvl5pPr>
            <a:lvl6pPr marL="2488092" indent="-226191"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473" indent="-226191"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2853" indent="-226191"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233" indent="-226191"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88453753-B00D-4DAB-98B3-451279189AD1}" type="slidenum">
              <a:rPr lang="en-US" sz="1700" b="0"/>
              <a:pPr/>
              <a:t>10</a:t>
            </a:fld>
            <a:endParaRPr lang="en-US" sz="1700" b="0" dirty="0"/>
          </a:p>
        </p:txBody>
      </p:sp>
      <p:sp>
        <p:nvSpPr>
          <p:cNvPr id="100356" name="Rectangle 2"/>
          <p:cNvSpPr>
            <a:spLocks noGrp="1" noRot="1" noChangeAspect="1" noChangeArrowheads="1" noTextEdit="1"/>
          </p:cNvSpPr>
          <p:nvPr>
            <p:ph type="sldImg"/>
          </p:nvPr>
        </p:nvSpPr>
        <p:spPr>
          <a:xfrm>
            <a:off x="1568450" y="693738"/>
            <a:ext cx="3587750" cy="2690812"/>
          </a:xfrm>
          <a:ln/>
        </p:spPr>
      </p:sp>
      <p:sp>
        <p:nvSpPr>
          <p:cNvPr id="100357" name="Rectangle 3"/>
          <p:cNvSpPr>
            <a:spLocks noGrp="1" noChangeArrowheads="1"/>
          </p:cNvSpPr>
          <p:nvPr>
            <p:ph type="body" idx="1"/>
          </p:nvPr>
        </p:nvSpPr>
        <p:spPr>
          <a:xfrm>
            <a:off x="457203" y="3486152"/>
            <a:ext cx="6170868" cy="5429839"/>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93741" tIns="46871" rIns="93741" bIns="46871">
            <a:normAutofit fontScale="92500"/>
          </a:bodyPr>
          <a:lstStyle/>
          <a:p>
            <a:pPr eaLnBrk="1" hangingPunct="1">
              <a:lnSpc>
                <a:spcPct val="110000"/>
              </a:lnSpc>
            </a:pPr>
            <a:r>
              <a:rPr lang="en-US" sz="1100" b="1" dirty="0">
                <a:latin typeface="Arial" charset="0"/>
                <a:ea typeface="ＭＳ Ｐゴシック" pitchFamily="34" charset="-128"/>
              </a:rPr>
              <a:t>Types of Applications</a:t>
            </a:r>
          </a:p>
          <a:p>
            <a:pPr eaLnBrk="1" hangingPunct="1">
              <a:lnSpc>
                <a:spcPct val="110000"/>
              </a:lnSpc>
            </a:pPr>
            <a:endParaRPr lang="en-US" sz="1100" dirty="0">
              <a:latin typeface="Arial" charset="0"/>
              <a:ea typeface="ＭＳ Ｐゴシック" pitchFamily="34" charset="-128"/>
            </a:endParaRPr>
          </a:p>
          <a:p>
            <a:pPr eaLnBrk="1" hangingPunct="1">
              <a:lnSpc>
                <a:spcPct val="110000"/>
              </a:lnSpc>
            </a:pPr>
            <a:r>
              <a:rPr lang="en-US" sz="1100" dirty="0">
                <a:latin typeface="Arial" charset="0"/>
                <a:ea typeface="ＭＳ Ｐゴシック" pitchFamily="34" charset="-128"/>
              </a:rPr>
              <a:t>There are a number of important financial aid forms:</a:t>
            </a:r>
          </a:p>
          <a:p>
            <a:pPr eaLnBrk="1" hangingPunct="1">
              <a:lnSpc>
                <a:spcPct val="110000"/>
              </a:lnSpc>
            </a:pPr>
            <a:endParaRPr lang="en-US" sz="1100" dirty="0">
              <a:latin typeface="Arial" charset="0"/>
              <a:ea typeface="ＭＳ Ｐゴシック" pitchFamily="34" charset="-128"/>
            </a:endParaRPr>
          </a:p>
          <a:p>
            <a:pPr marL="122879" lvl="1" indent="-69525">
              <a:lnSpc>
                <a:spcPct val="110000"/>
              </a:lnSpc>
            </a:pPr>
            <a:r>
              <a:rPr lang="en-US" sz="1100" dirty="0">
                <a:latin typeface="Arial" charset="0"/>
                <a:ea typeface="ＭＳ Ｐゴシック" pitchFamily="34" charset="-128"/>
              </a:rPr>
              <a:t>-</a:t>
            </a:r>
            <a:r>
              <a:rPr lang="en-US" sz="1100" b="1" dirty="0">
                <a:latin typeface="Arial" charset="0"/>
                <a:ea typeface="ＭＳ Ｐゴシック" pitchFamily="34" charset="-128"/>
              </a:rPr>
              <a:t>The Free Application for Federal Student Aid</a:t>
            </a:r>
            <a:r>
              <a:rPr lang="en-US" sz="1100" dirty="0">
                <a:latin typeface="Arial" charset="0"/>
                <a:ea typeface="ＭＳ Ｐゴシック" pitchFamily="34" charset="-128"/>
              </a:rPr>
              <a:t> (FAFSA) is required by all colleges and universities for the awarding of federal and state aid.  Every student should complete the FAFSA. In some instances, a school may use the FAFSA for institutional aid as well. The FAFSA should be completed by students and their families in electronic format (FAFSA on the Web). We will discuss the FAFSA on the Web in greater detail in just a few minutes</a:t>
            </a:r>
          </a:p>
          <a:p>
            <a:pPr marL="122879" lvl="1" indent="-69525">
              <a:lnSpc>
                <a:spcPct val="110000"/>
              </a:lnSpc>
            </a:pPr>
            <a:r>
              <a:rPr lang="en-US" sz="1100" dirty="0">
                <a:latin typeface="Arial" charset="0"/>
                <a:ea typeface="ＭＳ Ｐゴシック" pitchFamily="34" charset="-128"/>
              </a:rPr>
              <a:t>- Undocumented students covered under AB540 </a:t>
            </a:r>
            <a:r>
              <a:rPr lang="en-US" sz="1100" dirty="0" smtClean="0">
                <a:latin typeface="Arial" charset="0"/>
                <a:ea typeface="ＭＳ Ｐゴシック" pitchFamily="34" charset="-128"/>
              </a:rPr>
              <a:t>or DACA should </a:t>
            </a:r>
            <a:r>
              <a:rPr lang="en-US" sz="1100" dirty="0">
                <a:latin typeface="Arial" charset="0"/>
                <a:ea typeface="ＭＳ Ｐゴシック" pitchFamily="34" charset="-128"/>
              </a:rPr>
              <a:t>complete the California Dream Act Application.</a:t>
            </a:r>
          </a:p>
          <a:p>
            <a:pPr marL="122879" lvl="1" indent="-69525">
              <a:lnSpc>
                <a:spcPct val="110000"/>
              </a:lnSpc>
            </a:pPr>
            <a:r>
              <a:rPr lang="en-US" sz="1100" dirty="0">
                <a:latin typeface="Arial" charset="0"/>
                <a:ea typeface="ＭＳ Ｐゴシック" pitchFamily="34" charset="-128"/>
              </a:rPr>
              <a:t>- As previously mentioned, in order to be considered for a Cal Grant, students must also complete the </a:t>
            </a:r>
            <a:r>
              <a:rPr lang="en-US" sz="1100" b="1" dirty="0">
                <a:latin typeface="Arial" charset="0"/>
                <a:ea typeface="ＭＳ Ｐゴシック" pitchFamily="34" charset="-128"/>
              </a:rPr>
              <a:t>Cal Grant GPA Verification Form</a:t>
            </a:r>
            <a:r>
              <a:rPr lang="en-US" sz="1100" dirty="0">
                <a:latin typeface="Arial" charset="0"/>
                <a:ea typeface="ＭＳ Ｐゴシック" pitchFamily="34" charset="-128"/>
              </a:rPr>
              <a:t>. This form must be certified by their high school and submitted to the California Student Aid Commission (CSAC) by March 2, </a:t>
            </a:r>
            <a:r>
              <a:rPr lang="en-US" sz="1100" dirty="0" smtClean="0">
                <a:latin typeface="Arial" charset="0"/>
                <a:ea typeface="ＭＳ Ｐゴシック" pitchFamily="34" charset="-128"/>
              </a:rPr>
              <a:t>2015.</a:t>
            </a:r>
            <a:endParaRPr lang="en-US" sz="1100" dirty="0">
              <a:latin typeface="Arial" charset="0"/>
              <a:ea typeface="ＭＳ Ｐゴシック" pitchFamily="34" charset="-128"/>
            </a:endParaRPr>
          </a:p>
          <a:p>
            <a:pPr marL="122879" lvl="1" indent="-69525">
              <a:lnSpc>
                <a:spcPct val="110000"/>
              </a:lnSpc>
            </a:pPr>
            <a:r>
              <a:rPr lang="en-US" sz="1100" dirty="0">
                <a:latin typeface="Arial" charset="0"/>
                <a:ea typeface="ＭＳ Ｐゴシック" pitchFamily="34" charset="-128"/>
              </a:rPr>
              <a:t>-The </a:t>
            </a:r>
            <a:r>
              <a:rPr lang="en-US" sz="1100" b="1" dirty="0">
                <a:latin typeface="Arial" charset="0"/>
                <a:ea typeface="ＭＳ Ｐゴシック" pitchFamily="34" charset="-128"/>
              </a:rPr>
              <a:t>CSS/Financial Aid PROFILE</a:t>
            </a:r>
            <a:r>
              <a:rPr lang="en-US" sz="1100" dirty="0">
                <a:latin typeface="Arial" charset="0"/>
                <a:ea typeface="ＭＳ Ｐゴシック" pitchFamily="34" charset="-128"/>
              </a:rPr>
              <a:t> is used by many private or independent colleges and universities as well as a few public universities outside of California to determine eligibility for their own funds.  Some scholarship competitions may also require the CSS PROFILE.</a:t>
            </a:r>
          </a:p>
          <a:p>
            <a:pPr marL="122879" lvl="1" indent="-69525">
              <a:lnSpc>
                <a:spcPct val="110000"/>
              </a:lnSpc>
            </a:pPr>
            <a:r>
              <a:rPr lang="en-US" sz="1100" dirty="0">
                <a:latin typeface="Arial" charset="0"/>
                <a:ea typeface="ＭＳ Ｐゴシック" pitchFamily="34" charset="-128"/>
              </a:rPr>
              <a:t>- Some colleges or universities may require their own scholarship or financial aid applications in addition to the FAFSA.  The additional forms, such as those for the Community College Board of Governors (BOG) Fee Waiver, may collect information not requested on the FAFSA. These forms help the institution award its own funds and must be returned to the college or university directly.</a:t>
            </a:r>
          </a:p>
          <a:p>
            <a:pPr marL="122879" lvl="1" indent="-69525">
              <a:lnSpc>
                <a:spcPct val="110000"/>
              </a:lnSpc>
            </a:pPr>
            <a:r>
              <a:rPr lang="en-US" sz="1100" dirty="0">
                <a:latin typeface="Arial" charset="0"/>
                <a:ea typeface="ＭＳ Ｐゴシック" pitchFamily="34" charset="-128"/>
              </a:rPr>
              <a:t>- As noted earlier, many employers, organizations, and community-based agencies offering scholarships require students to complete separate applications.</a:t>
            </a:r>
          </a:p>
          <a:p>
            <a:pPr marL="122879" lvl="1" indent="-69525">
              <a:lnSpc>
                <a:spcPct val="110000"/>
              </a:lnSpc>
            </a:pPr>
            <a:r>
              <a:rPr lang="en-US" sz="1100" dirty="0">
                <a:latin typeface="Arial" charset="0"/>
                <a:ea typeface="ＭＳ Ｐゴシック" pitchFamily="34" charset="-128"/>
              </a:rPr>
              <a:t>- Many colleges will request copies of student and parent </a:t>
            </a:r>
            <a:r>
              <a:rPr lang="en-US" sz="1100" dirty="0" smtClean="0">
                <a:latin typeface="Arial" charset="0"/>
                <a:ea typeface="ＭＳ Ｐゴシック" pitchFamily="34" charset="-128"/>
              </a:rPr>
              <a:t>2014 </a:t>
            </a:r>
            <a:r>
              <a:rPr lang="en-US" sz="1100" dirty="0">
                <a:latin typeface="Arial" charset="0"/>
                <a:ea typeface="ＭＳ Ｐゴシック" pitchFamily="34" charset="-128"/>
              </a:rPr>
              <a:t>federal tax returns and other income documentation. We suggest the student and parents complete their </a:t>
            </a:r>
            <a:r>
              <a:rPr lang="en-US" sz="1100" dirty="0" smtClean="0">
                <a:latin typeface="Arial" charset="0"/>
                <a:ea typeface="ＭＳ Ｐゴシック" pitchFamily="34" charset="-128"/>
              </a:rPr>
              <a:t>2014 </a:t>
            </a:r>
            <a:r>
              <a:rPr lang="en-US" sz="1100" dirty="0">
                <a:latin typeface="Arial" charset="0"/>
                <a:ea typeface="ＭＳ Ｐゴシック" pitchFamily="34" charset="-128"/>
              </a:rPr>
              <a:t>federal income tax forms as soon as possible. Make sure to keep copies of these forms along with all schedules and W-2’s.</a:t>
            </a:r>
          </a:p>
          <a:p>
            <a:pPr marL="122879" lvl="1" indent="-69525">
              <a:lnSpc>
                <a:spcPct val="110000"/>
              </a:lnSpc>
            </a:pPr>
            <a:r>
              <a:rPr lang="en-US" sz="1100" dirty="0">
                <a:latin typeface="Arial" charset="0"/>
                <a:ea typeface="ＭＳ Ｐゴシック" pitchFamily="34" charset="-128"/>
              </a:rPr>
              <a:t>- Also, be sure to submit any required applications or requested documents by the published deadlines.  At many institutions, failure to meet a deadline may jeopardize student eligibility for grants and other types of aid. We cannot emphasize this enough – </a:t>
            </a:r>
            <a:r>
              <a:rPr lang="en-US" sz="1100" b="1" dirty="0">
                <a:latin typeface="Arial" charset="0"/>
                <a:ea typeface="ＭＳ Ｐゴシック" pitchFamily="34" charset="-128"/>
              </a:rPr>
              <a:t>don’t miss out on financial aid or college opportunities by missing a deadline.</a:t>
            </a:r>
          </a:p>
          <a:p>
            <a:pPr marL="53356" lvl="1">
              <a:lnSpc>
                <a:spcPct val="110000"/>
              </a:lnSpc>
            </a:pPr>
            <a:endParaRPr lang="en-US" sz="1100" b="1" dirty="0">
              <a:latin typeface="Arial" charset="0"/>
              <a:ea typeface="ＭＳ Ｐゴシック" pitchFamily="34" charset="-128"/>
            </a:endParaRPr>
          </a:p>
          <a:p>
            <a:pPr marL="53356" algn="ctr">
              <a:lnSpc>
                <a:spcPct val="110000"/>
              </a:lnSpc>
            </a:pPr>
            <a:endParaRPr lang="en-US" sz="1000" b="1" dirty="0">
              <a:latin typeface="Arial" charset="0"/>
              <a:ea typeface="ＭＳ Ｐゴシック" pitchFamily="34" charset="-128"/>
            </a:endParaRPr>
          </a:p>
          <a:p>
            <a:pPr marL="53356" algn="ctr">
              <a:lnSpc>
                <a:spcPct val="110000"/>
              </a:lnSpc>
            </a:pPr>
            <a:endParaRPr lang="en-US" sz="1000" b="1" dirty="0">
              <a:latin typeface="Arial" charset="0"/>
              <a:ea typeface="ＭＳ Ｐゴシック" pitchFamily="34" charset="-128"/>
            </a:endParaRPr>
          </a:p>
          <a:p>
            <a:pPr marL="53356" algn="ctr">
              <a:lnSpc>
                <a:spcPct val="110000"/>
              </a:lnSpc>
            </a:pPr>
            <a:endParaRPr lang="en-US" sz="1000" b="1" dirty="0">
              <a:latin typeface="Arial" charset="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187430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93C2C41C-8C82-45B6-A9B7-EC0432C9E45A}" type="slidenum">
              <a:rPr lang="en-US" b="0">
                <a:latin typeface="Calibri" panose="020F0502020204030204" pitchFamily="34" charset="0"/>
              </a:rPr>
              <a:pPr/>
              <a:t>11</a:t>
            </a:fld>
            <a:endParaRPr lang="en-US" b="0" dirty="0">
              <a:latin typeface="Calibri" panose="020F0502020204030204" pitchFamily="34" charset="0"/>
            </a:endParaRPr>
          </a:p>
        </p:txBody>
      </p:sp>
      <p:sp>
        <p:nvSpPr>
          <p:cNvPr id="109572" name="Rectangle 2"/>
          <p:cNvSpPr>
            <a:spLocks noGrp="1" noRot="1" noChangeAspect="1" noChangeArrowheads="1" noTextEdit="1"/>
          </p:cNvSpPr>
          <p:nvPr>
            <p:ph type="sldImg"/>
          </p:nvPr>
        </p:nvSpPr>
        <p:spPr>
          <a:xfrm>
            <a:off x="1662113" y="307975"/>
            <a:ext cx="3498850" cy="2624138"/>
          </a:xfrm>
          <a:ln cap="flat"/>
        </p:spPr>
      </p:sp>
      <p:sp>
        <p:nvSpPr>
          <p:cNvPr id="109573" name="Rectangle 3"/>
          <p:cNvSpPr>
            <a:spLocks noGrp="1" noChangeArrowheads="1"/>
          </p:cNvSpPr>
          <p:nvPr>
            <p:ph type="body" idx="1"/>
          </p:nvPr>
        </p:nvSpPr>
        <p:spPr>
          <a:xfrm>
            <a:off x="762000" y="3260105"/>
            <a:ext cx="5639107" cy="5827335"/>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r>
              <a:rPr lang="en-US" b="1" dirty="0" smtClean="0">
                <a:latin typeface="Arial" charset="0"/>
                <a:ea typeface="ＭＳ Ｐゴシック" pitchFamily="34" charset="-128"/>
              </a:rPr>
              <a:t>Student Name</a:t>
            </a:r>
            <a:endParaRPr lang="en-US" dirty="0" smtClean="0">
              <a:latin typeface="Arial" charset="0"/>
              <a:ea typeface="ＭＳ Ｐゴシック" pitchFamily="34" charset="-128"/>
            </a:endParaRPr>
          </a:p>
          <a:p>
            <a:pPr eaLnBrk="1" hangingPunct="1"/>
            <a:endParaRPr lang="en-US" dirty="0">
              <a:latin typeface="Arial" charset="0"/>
              <a:ea typeface="ＭＳ Ｐゴシック" pitchFamily="34" charset="-128"/>
            </a:endParaRPr>
          </a:p>
          <a:p>
            <a:pPr eaLnBrk="1" hangingPunct="1"/>
            <a:r>
              <a:rPr lang="en-US" dirty="0" smtClean="0">
                <a:latin typeface="Arial" charset="0"/>
                <a:ea typeface="ＭＳ Ｐゴシック" pitchFamily="34" charset="-128"/>
              </a:rPr>
              <a:t>It is important to list the student’s name exactly as it is shown on the student’s Social Security card.  The  FOTW will ask for the student’s first and last name.  For example: report Susan Jones, not Suzie Jones, if Susan is the student’s first name on the Social Security card. </a:t>
            </a:r>
          </a:p>
          <a:p>
            <a:pPr eaLnBrk="1" hangingPunct="1"/>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60178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7432" y="8829772"/>
            <a:ext cx="2970569" cy="466628"/>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19079" tIns="0" rIns="19079" bIns="0" anchor="b"/>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r"/>
            <a:fld id="{31EC4864-16F0-4300-AB6A-1BA016AB2BC7}" type="slidenum">
              <a:rPr lang="en-US" b="0">
                <a:latin typeface="+mn-lt"/>
              </a:rPr>
              <a:pPr algn="r"/>
              <a:t>12</a:t>
            </a:fld>
            <a:endParaRPr lang="en-US" b="0" dirty="0">
              <a:latin typeface="+mn-lt"/>
            </a:endParaRPr>
          </a:p>
        </p:txBody>
      </p:sp>
      <p:sp>
        <p:nvSpPr>
          <p:cNvPr id="113668" name="Rectangle 2"/>
          <p:cNvSpPr>
            <a:spLocks noGrp="1" noRot="1" noChangeAspect="1" noChangeArrowheads="1" noTextEdit="1"/>
          </p:cNvSpPr>
          <p:nvPr>
            <p:ph type="sldImg"/>
          </p:nvPr>
        </p:nvSpPr>
        <p:spPr>
          <a:xfrm>
            <a:off x="1682750" y="320675"/>
            <a:ext cx="3498850" cy="2624138"/>
          </a:xfrm>
          <a:ln cap="flat"/>
        </p:spPr>
      </p:sp>
      <p:sp>
        <p:nvSpPr>
          <p:cNvPr id="113669" name="Rectangle 3"/>
          <p:cNvSpPr>
            <a:spLocks noGrp="1" noChangeArrowheads="1"/>
          </p:cNvSpPr>
          <p:nvPr>
            <p:ph type="body" idx="1"/>
          </p:nvPr>
        </p:nvSpPr>
        <p:spPr>
          <a:xfrm>
            <a:off x="762000" y="3136590"/>
            <a:ext cx="5723974" cy="5474686"/>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ormAutofit lnSpcReduction="10000"/>
          </a:bodyPr>
          <a:lstStyle/>
          <a:p>
            <a:pPr eaLnBrk="1" hangingPunct="1"/>
            <a:r>
              <a:rPr lang="en-US" b="1" dirty="0" smtClean="0">
                <a:latin typeface="Arial" pitchFamily="34" charset="0"/>
                <a:cs typeface="Arial" pitchFamily="34" charset="0"/>
              </a:rPr>
              <a:t>Student C</a:t>
            </a:r>
            <a:r>
              <a:rPr lang="en-US" b="1" dirty="0" smtClean="0">
                <a:latin typeface="Arial" pitchFamily="34" charset="0"/>
                <a:ea typeface="ＭＳ Ｐゴシック" pitchFamily="34" charset="-128"/>
                <a:cs typeface="Arial" pitchFamily="34" charset="0"/>
              </a:rPr>
              <a:t>itizenship Status</a:t>
            </a:r>
            <a:endParaRPr lang="en-US" b="1" dirty="0">
              <a:latin typeface="Arial" charset="0"/>
              <a:ea typeface="ＭＳ Ｐゴシック" pitchFamily="34" charset="-128"/>
            </a:endParaRPr>
          </a:p>
          <a:p>
            <a:pPr eaLnBrk="1" hangingPunct="1"/>
            <a:r>
              <a:rPr lang="en-US" dirty="0" smtClean="0">
                <a:latin typeface="Arial" charset="0"/>
                <a:ea typeface="ＭＳ Ｐゴシック" pitchFamily="34" charset="-128"/>
              </a:rPr>
              <a:t>Students must be U.S. citizens or eligible noncitizens to receive federal student financial aid.  If a student has recently become  a U.S. citizen, he/she should contact the Social Security Administration (SSA) to update his/her status.  Otherwise, when the U.S. Department of Education matches data with the SSA, the Agency may report that the student is not a citizen and may be considered ineligible to receive federal and state aid.</a:t>
            </a:r>
          </a:p>
          <a:p>
            <a:pPr eaLnBrk="1" hangingPunct="1"/>
            <a:endParaRPr lang="en-US" dirty="0">
              <a:latin typeface="Arial" charset="0"/>
              <a:ea typeface="ＭＳ Ｐゴシック" pitchFamily="34" charset="-128"/>
            </a:endParaRPr>
          </a:p>
          <a:p>
            <a:pPr eaLnBrk="1" hangingPunct="1"/>
            <a:r>
              <a:rPr lang="en-US" dirty="0" smtClean="0">
                <a:latin typeface="Arial" charset="0"/>
                <a:ea typeface="ＭＳ Ｐゴシック" pitchFamily="34" charset="-128"/>
              </a:rPr>
              <a:t>Some students who are not U.S. citizens or eligible noncitizens may be eligible for Cal Grants and/or aid provided by the college or university to which the students are admitted.  These students are those who qualify under the California Dream Act and are AB540 eligible. DACA</a:t>
            </a:r>
            <a:r>
              <a:rPr lang="en-US" baseline="0" dirty="0" smtClean="0">
                <a:latin typeface="Arial" charset="0"/>
                <a:ea typeface="ＭＳ Ｐゴシック" pitchFamily="34" charset="-128"/>
              </a:rPr>
              <a:t> recipients </a:t>
            </a:r>
            <a:r>
              <a:rPr lang="en-US" strike="sngStrike" dirty="0">
                <a:latin typeface="Arial" charset="0"/>
                <a:ea typeface="ＭＳ Ｐゴシック" pitchFamily="34" charset="-128"/>
              </a:rPr>
              <a:t>s</a:t>
            </a:r>
            <a:r>
              <a:rPr lang="en-US" dirty="0" smtClean="0">
                <a:latin typeface="Arial" charset="0"/>
                <a:ea typeface="ＭＳ Ｐゴシック" pitchFamily="34" charset="-128"/>
              </a:rPr>
              <a:t>hould complete the California Dream Act Application – not the FAFSA.</a:t>
            </a:r>
          </a:p>
          <a:p>
            <a:pPr eaLnBrk="1" hangingPunct="1"/>
            <a:endParaRPr lang="en-US" dirty="0">
              <a:latin typeface="Arial" charset="0"/>
              <a:ea typeface="ＭＳ Ｐゴシック" pitchFamily="34" charset="-128"/>
            </a:endParaRPr>
          </a:p>
          <a:p>
            <a:pPr eaLnBrk="1" hangingPunct="1"/>
            <a:r>
              <a:rPr lang="en-US" dirty="0" smtClean="0">
                <a:latin typeface="Arial" charset="0"/>
                <a:ea typeface="ＭＳ Ｐゴシック" pitchFamily="34" charset="-128"/>
              </a:rPr>
              <a:t>For financial aid purposes, an eligible noncitizen is someone who meets one of the following criteria:</a:t>
            </a:r>
          </a:p>
          <a:p>
            <a:pPr lvl="1" eaLnBrk="1" hangingPunct="1">
              <a:buFont typeface="Wingdings" pitchFamily="2" charset="2"/>
              <a:buNone/>
            </a:pPr>
            <a:r>
              <a:rPr lang="en-US" dirty="0" smtClean="0">
                <a:latin typeface="Arial" charset="0"/>
                <a:ea typeface="ＭＳ Ｐゴシック" pitchFamily="34" charset="-128"/>
              </a:rPr>
              <a:t>-A U.S. permanent resident with a Permanent Resident Card (I-551),or</a:t>
            </a:r>
          </a:p>
          <a:p>
            <a:pPr lvl="1" eaLnBrk="1" hangingPunct="1">
              <a:buFont typeface="Wingdings" pitchFamily="2" charset="2"/>
              <a:buNone/>
            </a:pPr>
            <a:r>
              <a:rPr lang="en-US" dirty="0" smtClean="0">
                <a:latin typeface="Arial" charset="0"/>
                <a:ea typeface="ＭＳ Ｐゴシック" pitchFamily="34" charset="-128"/>
              </a:rPr>
              <a:t>-A conditional permanent resident with a Conditional Green Card (I-551C), or -Other eligible noncitizen with an Arrival-Departure Record (I-94) from the Department of Homeland Security showing any of the following designations: “Refugee,” “Asylum Granted,” “Parolee” (I-94 confirms paroled for a minimum of one year and status has not expired), T-Visa holder (T-1, T-2, T-3, etc.) or “Cuban-Haitian Entrant;” or </a:t>
            </a:r>
          </a:p>
          <a:p>
            <a:pPr lvl="1" eaLnBrk="1" hangingPunct="1">
              <a:buFont typeface="Wingdings" pitchFamily="2" charset="2"/>
              <a:buNone/>
            </a:pPr>
            <a:endParaRPr lang="en-US" dirty="0">
              <a:latin typeface="Arial" charset="0"/>
              <a:ea typeface="ＭＳ Ｐゴシック" pitchFamily="34" charset="-128"/>
            </a:endParaRPr>
          </a:p>
          <a:p>
            <a:pPr lvl="1">
              <a:spcBef>
                <a:spcPct val="0"/>
              </a:spcBef>
              <a:spcAft>
                <a:spcPct val="30000"/>
              </a:spcAft>
              <a:buFontTx/>
              <a:buNone/>
            </a:pPr>
            <a:r>
              <a:rPr lang="en-US" dirty="0" smtClean="0">
                <a:latin typeface="Arial" charset="0"/>
                <a:ea typeface="ＭＳ Ｐゴシック" pitchFamily="34" charset="-128"/>
              </a:rPr>
              <a:t>-The holder of a valid certification or eligibility letter from the Department of Health and Human Services showing a designation of “Victim of human trafficking.” </a:t>
            </a:r>
          </a:p>
          <a:p>
            <a:pPr marL="527138" indent="-527138"/>
            <a:r>
              <a:rPr lang="en-US" dirty="0" smtClean="0">
                <a:latin typeface="Arial" charset="0"/>
                <a:ea typeface="ＭＳ Ｐゴシック" pitchFamily="34" charset="-128"/>
                <a:cs typeface="Arial" charset="0"/>
              </a:rPr>
              <a:t>           - A resident of the Republic of Palau (PW), the Republic of the Marshall Islands (MH), or the Federated States of Micronesia (FM)</a:t>
            </a:r>
          </a:p>
          <a:p>
            <a:pPr marL="527138" indent="-527138"/>
            <a:r>
              <a:rPr lang="en-US" dirty="0" smtClean="0">
                <a:latin typeface="Arial" charset="0"/>
                <a:ea typeface="ＭＳ Ｐゴシック" pitchFamily="34" charset="-128"/>
                <a:cs typeface="Arial" charset="0"/>
              </a:rPr>
              <a:t> </a:t>
            </a:r>
          </a:p>
          <a:p>
            <a:r>
              <a:rPr lang="en-US" dirty="0" smtClean="0">
                <a:latin typeface="Arial" charset="0"/>
                <a:ea typeface="ＭＳ Ｐゴシック" pitchFamily="34" charset="-128"/>
                <a:cs typeface="Arial" charset="0"/>
              </a:rPr>
              <a:t>           - A Canadian-born Native American under terms of the Jay Treaty.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931316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7432" y="8829772"/>
            <a:ext cx="2970569" cy="466628"/>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19079" tIns="0" rIns="19079" bIns="0" anchor="b"/>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r"/>
            <a:fld id="{EC845EC2-E352-4F64-8F06-3D048413DFE0}" type="slidenum">
              <a:rPr lang="en-US" b="0"/>
              <a:pPr algn="r"/>
              <a:t>13</a:t>
            </a:fld>
            <a:endParaRPr lang="en-US" b="0" dirty="0"/>
          </a:p>
        </p:txBody>
      </p:sp>
      <p:sp>
        <p:nvSpPr>
          <p:cNvPr id="114691" name="Rectangle 7"/>
          <p:cNvSpPr txBox="1">
            <a:spLocks noGrp="1" noChangeArrowheads="1"/>
          </p:cNvSpPr>
          <p:nvPr/>
        </p:nvSpPr>
        <p:spPr bwMode="auto">
          <a:xfrm>
            <a:off x="3740425" y="8829772"/>
            <a:ext cx="2970569" cy="466628"/>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19079" tIns="0" rIns="19079" bIns="0" anchor="b"/>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r"/>
            <a:endParaRPr lang="en-US" b="0" dirty="0">
              <a:latin typeface="Calibri (Body)"/>
            </a:endParaRPr>
          </a:p>
        </p:txBody>
      </p:sp>
      <p:sp>
        <p:nvSpPr>
          <p:cNvPr id="114692" name="Rectangle 2"/>
          <p:cNvSpPr>
            <a:spLocks noGrp="1" noRot="1" noChangeAspect="1" noChangeArrowheads="1" noTextEdit="1"/>
          </p:cNvSpPr>
          <p:nvPr>
            <p:ph type="sldImg"/>
          </p:nvPr>
        </p:nvSpPr>
        <p:spPr>
          <a:xfrm>
            <a:off x="1573213" y="541338"/>
            <a:ext cx="3497262" cy="2624137"/>
          </a:xfrm>
          <a:ln cap="flat"/>
        </p:spPr>
      </p:sp>
      <p:sp>
        <p:nvSpPr>
          <p:cNvPr id="114693" name="Rectangle 3"/>
          <p:cNvSpPr>
            <a:spLocks noGrp="1" noChangeArrowheads="1"/>
          </p:cNvSpPr>
          <p:nvPr>
            <p:ph type="body" idx="1"/>
          </p:nvPr>
        </p:nvSpPr>
        <p:spPr>
          <a:xfrm>
            <a:off x="609602" y="3253741"/>
            <a:ext cx="6021235" cy="5738600"/>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ormAutofit fontScale="55000" lnSpcReduction="20000"/>
          </a:bodyPr>
          <a:lstStyle/>
          <a:p>
            <a:pPr eaLnBrk="1" hangingPunct="1"/>
            <a:r>
              <a:rPr lang="en-US" sz="1600" b="1" dirty="0">
                <a:latin typeface="Arial" charset="0"/>
                <a:ea typeface="ＭＳ Ｐゴシック" pitchFamily="34" charset="-128"/>
              </a:rPr>
              <a:t>Eligible Noncitizen</a:t>
            </a:r>
          </a:p>
          <a:p>
            <a:pPr eaLnBrk="1" hangingPunct="1"/>
            <a:endParaRPr lang="en-US" sz="1600" dirty="0">
              <a:latin typeface="Arial" charset="0"/>
              <a:ea typeface="ＭＳ Ｐゴシック" pitchFamily="34" charset="-128"/>
            </a:endParaRPr>
          </a:p>
          <a:p>
            <a:pPr eaLnBrk="1" hangingPunct="1"/>
            <a:r>
              <a:rPr lang="en-US" sz="1600" dirty="0" smtClean="0">
                <a:latin typeface="Arial" charset="0"/>
                <a:ea typeface="ＭＳ Ｐゴシック" pitchFamily="34" charset="-128"/>
              </a:rPr>
              <a:t>If students indicate “eligible noncitizen,” they should write in their 8- or 9-digit Alien Registration Number.  Students should precede an 8-digit number with a zero.</a:t>
            </a:r>
          </a:p>
          <a:p>
            <a:pPr eaLnBrk="1" hangingPunct="1"/>
            <a:endParaRPr lang="en-US" sz="1600" dirty="0">
              <a:latin typeface="Arial" charset="0"/>
              <a:ea typeface="ＭＳ Ｐゴシック" pitchFamily="34" charset="-128"/>
            </a:endParaRPr>
          </a:p>
          <a:p>
            <a:pPr eaLnBrk="1" hangingPunct="1"/>
            <a:r>
              <a:rPr lang="en-US" sz="1600" dirty="0" smtClean="0">
                <a:latin typeface="Arial" charset="0"/>
                <a:ea typeface="ＭＳ Ｐゴシック" pitchFamily="34" charset="-128"/>
              </a:rPr>
              <a:t>Students who list their Alien Registration Number may be asked by the colleges or universities to provide a copy of their Permanent Registration Card. </a:t>
            </a:r>
          </a:p>
          <a:p>
            <a:pPr eaLnBrk="1" hangingPunct="1"/>
            <a:endParaRPr lang="en-US" sz="1600" dirty="0">
              <a:latin typeface="Arial" charset="0"/>
              <a:ea typeface="ＭＳ Ｐゴシック" pitchFamily="34" charset="-128"/>
            </a:endParaRPr>
          </a:p>
          <a:p>
            <a:pPr eaLnBrk="1" hangingPunct="1"/>
            <a:r>
              <a:rPr lang="en-US" sz="1600" dirty="0" smtClean="0">
                <a:latin typeface="Arial" charset="0"/>
                <a:ea typeface="ＭＳ Ｐゴシック" pitchFamily="34" charset="-128"/>
              </a:rPr>
              <a:t>Some recently naturalized citizens may also be asked to provide a copy of their Naturalization documents.  It is legal to photocopy these documents for financial aid purposes.</a:t>
            </a:r>
          </a:p>
          <a:p>
            <a:pPr eaLnBrk="1" hangingPunct="1"/>
            <a:endParaRPr lang="en-US" sz="1600" b="1" dirty="0">
              <a:latin typeface="Arial" charset="0"/>
              <a:ea typeface="ＭＳ Ｐゴシック" pitchFamily="34" charset="-128"/>
            </a:endParaRPr>
          </a:p>
          <a:p>
            <a:r>
              <a:rPr lang="en-US" sz="1600" b="1" dirty="0">
                <a:latin typeface="Arial" charset="0"/>
                <a:ea typeface="ＭＳ Ｐゴシック" pitchFamily="34" charset="-128"/>
                <a:cs typeface="Arial" charset="0"/>
              </a:rPr>
              <a:t>Neither Citizen nor Eligible Noncitizen</a:t>
            </a:r>
          </a:p>
          <a:p>
            <a:endParaRPr lang="en-US" sz="1600" b="1" dirty="0">
              <a:latin typeface="Arial" charset="0"/>
              <a:ea typeface="ＭＳ Ｐゴシック" pitchFamily="34" charset="-128"/>
              <a:cs typeface="Arial" charset="0"/>
            </a:endParaRPr>
          </a:p>
          <a:p>
            <a:r>
              <a:rPr lang="en-US" sz="1600" dirty="0">
                <a:latin typeface="Arial" charset="0"/>
                <a:ea typeface="ＭＳ Ｐゴシック" pitchFamily="34" charset="-128"/>
                <a:cs typeface="Arial" charset="0"/>
              </a:rPr>
              <a:t>I</a:t>
            </a:r>
            <a:r>
              <a:rPr lang="en-US" sz="1600" dirty="0" smtClean="0">
                <a:latin typeface="Arial" charset="0"/>
                <a:ea typeface="ＭＳ Ｐゴシック" pitchFamily="34" charset="-128"/>
                <a:cs typeface="Arial" charset="0"/>
              </a:rPr>
              <a:t>f students are in the U.S. on:</a:t>
            </a:r>
          </a:p>
          <a:p>
            <a:r>
              <a:rPr lang="en-US" sz="1600" dirty="0" smtClean="0">
                <a:latin typeface="Arial" charset="0"/>
                <a:ea typeface="ＭＳ Ｐゴシック" pitchFamily="34" charset="-128"/>
                <a:cs typeface="Arial" charset="0"/>
              </a:rPr>
              <a:t>	- an F1 or F2 student visa;</a:t>
            </a:r>
          </a:p>
          <a:p>
            <a:r>
              <a:rPr lang="en-US" sz="1600" dirty="0" smtClean="0">
                <a:latin typeface="Arial" charset="0"/>
                <a:ea typeface="ＭＳ Ｐゴシック" pitchFamily="34" charset="-128"/>
                <a:cs typeface="Arial" charset="0"/>
              </a:rPr>
              <a:t>	- a J1 or J2 exchange visitor visa;</a:t>
            </a:r>
          </a:p>
          <a:p>
            <a:r>
              <a:rPr lang="en-US" sz="1600" dirty="0" smtClean="0">
                <a:latin typeface="Arial" charset="0"/>
                <a:ea typeface="ＭＳ Ｐゴシック" pitchFamily="34" charset="-128"/>
                <a:cs typeface="Arial" charset="0"/>
              </a:rPr>
              <a:t>	- a G series visa (pertaining to international organizations), or </a:t>
            </a:r>
          </a:p>
          <a:p>
            <a:r>
              <a:rPr lang="en-US" sz="1600" dirty="0" smtClean="0">
                <a:latin typeface="Arial" charset="0"/>
                <a:ea typeface="ＭＳ Ｐゴシック" pitchFamily="34" charset="-128"/>
                <a:cs typeface="Arial" charset="0"/>
              </a:rPr>
              <a:t>	- other categories not included under U.S. citizen and eligible noncitizen</a:t>
            </a:r>
          </a:p>
          <a:p>
            <a:r>
              <a:rPr lang="en-US" sz="1600" dirty="0" smtClean="0">
                <a:latin typeface="Arial" charset="0"/>
                <a:ea typeface="ＭＳ Ｐゴシック" pitchFamily="34" charset="-128"/>
                <a:cs typeface="Arial" charset="0"/>
              </a:rPr>
              <a:t>they are not eligible for federal student aid and should not complete a FAFSA unless instructed to do so by the financial aid offices of the colleges or universities to which they are admitted.  The financial aid office will help these students complete the correct forms.</a:t>
            </a:r>
          </a:p>
          <a:p>
            <a:endParaRPr lang="en-US" sz="1600" dirty="0" smtClean="0"/>
          </a:p>
          <a:p>
            <a:r>
              <a:rPr lang="en-US" sz="1600" dirty="0" smtClean="0"/>
              <a:t>The </a:t>
            </a:r>
            <a:r>
              <a:rPr lang="en-US" sz="1600" dirty="0"/>
              <a:t>following students are not eligible to file a FAFSA or a California Dream Act Application and should contact their campus financial aid office for assistance to see what kind of financial aid they may be eligible to receive and what forms they should complete</a:t>
            </a:r>
            <a:r>
              <a:rPr lang="en-US" sz="1600" dirty="0" smtClean="0"/>
              <a:t>. These students are:</a:t>
            </a:r>
            <a:r>
              <a:rPr lang="en-US" sz="1600" dirty="0"/>
              <a:t/>
            </a:r>
            <a:br>
              <a:rPr lang="en-US" sz="1600" dirty="0"/>
            </a:br>
            <a:r>
              <a:rPr lang="en-US" sz="1600" dirty="0"/>
              <a:t/>
            </a:r>
            <a:br>
              <a:rPr lang="en-US" sz="1600" dirty="0"/>
            </a:br>
            <a:r>
              <a:rPr lang="en-US" sz="1600" dirty="0" smtClean="0"/>
              <a:t>	Non-immigrants </a:t>
            </a:r>
            <a:r>
              <a:rPr lang="en-US" sz="1600" dirty="0"/>
              <a:t>granted one of the following visas: A, B, C, D, E, F, G, H, I, J, K, L, M, N, O, P, Q, </a:t>
            </a:r>
            <a:r>
              <a:rPr lang="en-US" sz="1600" dirty="0" smtClean="0"/>
              <a:t>R</a:t>
            </a:r>
            <a:r>
              <a:rPr lang="en-US" sz="1600" dirty="0"/>
              <a:t>, S, TN, TD, V, TROV, and NATO.</a:t>
            </a:r>
          </a:p>
          <a:p>
            <a:r>
              <a:rPr lang="en-US" sz="1600" dirty="0"/>
              <a:t> </a:t>
            </a:r>
          </a:p>
          <a:p>
            <a:r>
              <a:rPr lang="en-US" sz="1600" dirty="0" smtClean="0"/>
              <a:t>T </a:t>
            </a:r>
            <a:r>
              <a:rPr lang="en-US" sz="1600" dirty="0"/>
              <a:t>visa holders are eligible to apply for federal </a:t>
            </a:r>
            <a:r>
              <a:rPr lang="en-US" sz="1600" u="sng" dirty="0"/>
              <a:t>and</a:t>
            </a:r>
            <a:r>
              <a:rPr lang="en-US" sz="1600" dirty="0"/>
              <a:t> California student financial aid. T visa holders should file a FAFSA and identify themselves as eligible non-citizens.</a:t>
            </a:r>
            <a:br>
              <a:rPr lang="en-US" sz="1600" dirty="0"/>
            </a:br>
            <a:r>
              <a:rPr lang="en-US" sz="1600" dirty="0"/>
              <a:t> </a:t>
            </a:r>
            <a:br>
              <a:rPr lang="en-US" sz="1600" dirty="0"/>
            </a:br>
            <a:r>
              <a:rPr lang="en-US" sz="1600" dirty="0"/>
              <a:t>U visa holders </a:t>
            </a:r>
            <a:r>
              <a:rPr lang="en-US" sz="1600" u="sng" dirty="0"/>
              <a:t>are not</a:t>
            </a:r>
            <a:r>
              <a:rPr lang="en-US" sz="1600" dirty="0"/>
              <a:t> eligible for federal student financial aid, but they </a:t>
            </a:r>
            <a:r>
              <a:rPr lang="en-US" sz="1600" u="sng" dirty="0"/>
              <a:t>are</a:t>
            </a:r>
            <a:r>
              <a:rPr lang="en-US" sz="1600" dirty="0"/>
              <a:t> eligible for California student financial aid. U visa holders must file a California Dream </a:t>
            </a:r>
            <a:r>
              <a:rPr lang="en-US" sz="1600" dirty="0" smtClean="0"/>
              <a:t>Act Application</a:t>
            </a:r>
            <a:r>
              <a:rPr lang="en-US" sz="1600" dirty="0"/>
              <a:t>.</a:t>
            </a:r>
          </a:p>
          <a:p>
            <a:pPr defTabSz="931386">
              <a:defRPr/>
            </a:pPr>
            <a:endParaRPr lang="en-US" sz="1600" dirty="0" smtClean="0">
              <a:latin typeface="Arial" charset="0"/>
              <a:ea typeface="ＭＳ Ｐゴシック" pitchFamily="34" charset="-128"/>
              <a:cs typeface="Arial" charset="0"/>
            </a:endParaRPr>
          </a:p>
          <a:p>
            <a:pPr defTabSz="931386">
              <a:defRPr/>
            </a:pPr>
            <a:endParaRPr lang="en-US" sz="1600" dirty="0" smtClean="0">
              <a:latin typeface="Arial" charset="0"/>
              <a:ea typeface="ＭＳ Ｐゴシック" pitchFamily="34" charset="-128"/>
              <a:cs typeface="Arial" charset="0"/>
            </a:endParaRPr>
          </a:p>
          <a:p>
            <a:pPr defTabSz="931386">
              <a:defRPr/>
            </a:pPr>
            <a:r>
              <a:rPr lang="en-US" sz="1600" dirty="0" smtClean="0">
                <a:latin typeface="Arial" charset="0"/>
                <a:ea typeface="ＭＳ Ｐゴシック" pitchFamily="34" charset="-128"/>
                <a:cs typeface="Arial" charset="0"/>
              </a:rPr>
              <a:t>If the student is undocumented</a:t>
            </a:r>
            <a:r>
              <a:rPr lang="en-US" sz="1600" baseline="0" dirty="0" smtClean="0">
                <a:latin typeface="Arial" charset="0"/>
                <a:ea typeface="ＭＳ Ｐゴシック" pitchFamily="34" charset="-128"/>
                <a:cs typeface="Arial" charset="0"/>
              </a:rPr>
              <a:t> as defined in AB540, he/she may be eligible for state financial aid.  Learn more at </a:t>
            </a:r>
            <a:r>
              <a:rPr lang="en-US" sz="1600" dirty="0" smtClean="0">
                <a:solidFill>
                  <a:srgbClr val="800000"/>
                </a:solidFill>
                <a:latin typeface="Calibri" pitchFamily="34" charset="0"/>
                <a:ea typeface="ＭＳ Ｐゴシック" pitchFamily="34" charset="-128"/>
                <a:hlinkClick r:id="rId3"/>
              </a:rPr>
              <a:t>www.caldreamact.org</a:t>
            </a:r>
            <a:r>
              <a:rPr lang="en-US" sz="1600" dirty="0" smtClean="0">
                <a:solidFill>
                  <a:srgbClr val="800000"/>
                </a:solidFill>
                <a:latin typeface="Calibri" pitchFamily="34" charset="0"/>
                <a:ea typeface="ＭＳ Ｐゴシック" pitchFamily="34" charset="-128"/>
              </a:rPr>
              <a:t>.</a:t>
            </a:r>
            <a:endParaRPr lang="en-US" sz="1600" dirty="0">
              <a:latin typeface="Arial" charset="0"/>
              <a:ea typeface="ＭＳ Ｐゴシック" pitchFamily="34" charset="-128"/>
              <a:cs typeface="Arial" charset="0"/>
            </a:endParaRPr>
          </a:p>
          <a:p>
            <a:endParaRPr lang="en-US" sz="1600" dirty="0" smtClean="0">
              <a:latin typeface="Arial" charset="0"/>
              <a:ea typeface="ＭＳ Ｐゴシック" pitchFamily="34" charset="-128"/>
              <a:cs typeface="Arial" charset="0"/>
            </a:endParaRPr>
          </a:p>
          <a:p>
            <a:r>
              <a:rPr lang="en-US" sz="1600" dirty="0" smtClean="0">
                <a:latin typeface="Arial" charset="0"/>
                <a:ea typeface="ＭＳ Ｐゴシック" pitchFamily="34" charset="-128"/>
                <a:cs typeface="Arial" charset="0"/>
              </a:rPr>
              <a:t>If students are </a:t>
            </a:r>
            <a:r>
              <a:rPr lang="en-US" sz="1600" dirty="0">
                <a:latin typeface="Arial" charset="0"/>
                <a:ea typeface="ＭＳ Ｐゴシック" pitchFamily="34" charset="-128"/>
                <a:cs typeface="Arial" charset="0"/>
              </a:rPr>
              <a:t>in the U.S. and </a:t>
            </a:r>
            <a:r>
              <a:rPr lang="en-US" sz="1600" dirty="0" smtClean="0">
                <a:latin typeface="Arial" charset="0"/>
                <a:ea typeface="ＭＳ Ｐゴシック" pitchFamily="34" charset="-128"/>
                <a:cs typeface="Arial" charset="0"/>
              </a:rPr>
              <a:t>have </a:t>
            </a:r>
            <a:r>
              <a:rPr lang="en-US" sz="1600" dirty="0">
                <a:latin typeface="Arial" charset="0"/>
                <a:ea typeface="ＭＳ Ｐゴシック" pitchFamily="34" charset="-128"/>
                <a:cs typeface="Arial" charset="0"/>
              </a:rPr>
              <a:t>been granted Deferred Action </a:t>
            </a:r>
            <a:r>
              <a:rPr lang="en-US" sz="1600" dirty="0" smtClean="0">
                <a:latin typeface="Arial" charset="0"/>
                <a:ea typeface="ＭＳ Ｐゴシック" pitchFamily="34" charset="-128"/>
                <a:cs typeface="Arial" charset="0"/>
              </a:rPr>
              <a:t>Childhood </a:t>
            </a:r>
            <a:r>
              <a:rPr lang="en-US" sz="1600" dirty="0">
                <a:latin typeface="Arial" charset="0"/>
                <a:ea typeface="ＭＳ Ｐゴシック" pitchFamily="34" charset="-128"/>
                <a:cs typeface="Arial" charset="0"/>
              </a:rPr>
              <a:t>Arrivals (</a:t>
            </a:r>
            <a:r>
              <a:rPr lang="en-US" sz="1600" dirty="0" smtClean="0">
                <a:latin typeface="Arial" charset="0"/>
                <a:ea typeface="ＭＳ Ｐゴシック" pitchFamily="34" charset="-128"/>
                <a:cs typeface="Arial" charset="0"/>
              </a:rPr>
              <a:t>DACA), they should complete the California Dream Act Application. </a:t>
            </a:r>
          </a:p>
          <a:p>
            <a:endParaRPr lang="en-US" sz="1600" dirty="0">
              <a:latin typeface="Arial" charset="0"/>
              <a:ea typeface="ＭＳ Ｐゴシック" pitchFamily="34" charset="-128"/>
              <a:cs typeface="Arial" charset="0"/>
            </a:endParaRPr>
          </a:p>
          <a:p>
            <a:r>
              <a:rPr lang="en-US" sz="1600" dirty="0" smtClean="0">
                <a:latin typeface="Arial" charset="0"/>
                <a:ea typeface="ＭＳ Ｐゴシック" pitchFamily="34" charset="-128"/>
                <a:cs typeface="Arial" charset="0"/>
              </a:rPr>
              <a:t> Students with an F1 or </a:t>
            </a:r>
            <a:r>
              <a:rPr lang="en-US" sz="1600" dirty="0">
                <a:latin typeface="Arial" charset="0"/>
                <a:ea typeface="ＭＳ Ｐゴシック" pitchFamily="34" charset="-128"/>
                <a:cs typeface="Arial" charset="0"/>
              </a:rPr>
              <a:t>F2 visa, a J1 or J2 exchange visitor visa or a G series visa, should select “No, I am not a citizen or an eligible noncitizen.” Such </a:t>
            </a:r>
            <a:r>
              <a:rPr lang="en-US" sz="1600" dirty="0" smtClean="0">
                <a:latin typeface="Arial" charset="0"/>
                <a:ea typeface="ＭＳ Ｐゴシック" pitchFamily="34" charset="-128"/>
                <a:cs typeface="Arial" charset="0"/>
              </a:rPr>
              <a:t>students are </a:t>
            </a:r>
            <a:r>
              <a:rPr lang="en-US" sz="1600" dirty="0">
                <a:latin typeface="Arial" charset="0"/>
                <a:ea typeface="ＭＳ Ｐゴシック" pitchFamily="34" charset="-128"/>
                <a:cs typeface="Arial" charset="0"/>
              </a:rPr>
              <a:t>not eligible for federal aid and should not complete the FAFSA unless a</a:t>
            </a:r>
            <a:r>
              <a:rPr lang="en-US" sz="1600" dirty="0" smtClean="0">
                <a:latin typeface="Arial" charset="0"/>
                <a:ea typeface="ＭＳ Ｐゴシック" pitchFamily="34" charset="-128"/>
                <a:cs typeface="Arial" charset="0"/>
              </a:rPr>
              <a:t> </a:t>
            </a:r>
            <a:r>
              <a:rPr lang="en-US" sz="1600" dirty="0">
                <a:latin typeface="Arial" charset="0"/>
                <a:ea typeface="ＭＳ Ｐゴシック" pitchFamily="34" charset="-128"/>
                <a:cs typeface="Arial" charset="0"/>
              </a:rPr>
              <a:t>college or university instructs the </a:t>
            </a:r>
            <a:r>
              <a:rPr lang="en-US" sz="1600" dirty="0" smtClean="0">
                <a:latin typeface="Arial" charset="0"/>
                <a:ea typeface="ＭＳ Ｐゴシック" pitchFamily="34" charset="-128"/>
                <a:cs typeface="Arial" charset="0"/>
              </a:rPr>
              <a:t>student to do so. </a:t>
            </a:r>
            <a:endParaRPr lang="en-US" sz="1600" dirty="0">
              <a:latin typeface="Arial" charset="0"/>
              <a:ea typeface="ＭＳ Ｐゴシック" pitchFamily="34" charset="-128"/>
              <a:cs typeface="Arial" charset="0"/>
            </a:endParaRPr>
          </a:p>
          <a:p>
            <a:pPr defTabSz="931386">
              <a:defRPr/>
            </a:pPr>
            <a:endParaRPr lang="en-US" sz="1600" b="0" dirty="0" smtClean="0">
              <a:latin typeface="Arial" charset="0"/>
              <a:ea typeface="ＭＳ Ｐゴシック" pitchFamily="34" charset="-128"/>
              <a:cs typeface="Arial" charset="0"/>
            </a:endParaRPr>
          </a:p>
          <a:p>
            <a:pPr eaLnBrk="1" hangingPunct="1"/>
            <a:endParaRPr lang="en-US" sz="1600" dirty="0" smtClean="0">
              <a:latin typeface="Arial" charset="0"/>
              <a:ea typeface="ＭＳ Ｐゴシック" pitchFamily="34" charset="-128"/>
            </a:endParaRPr>
          </a:p>
          <a:p>
            <a:pPr eaLnBrk="1" hangingPunct="1"/>
            <a:r>
              <a:rPr lang="en-US" sz="1600" dirty="0" smtClean="0">
                <a:latin typeface="Arial" charset="0"/>
                <a:ea typeface="ＭＳ Ｐゴシック" pitchFamily="34" charset="-128"/>
              </a:rPr>
              <a:t>We will provide information about some free scholarship searches for students in one of these ineligible categories or who are undocumented students in the next slide.</a:t>
            </a:r>
          </a:p>
          <a:p>
            <a:pPr eaLnBrk="1" hangingPunct="1"/>
            <a:endParaRPr lang="en-US" sz="1600" dirty="0" smtClean="0">
              <a:latin typeface="Arial" charset="0"/>
              <a:ea typeface="ＭＳ Ｐゴシック" pitchFamily="34" charset="-128"/>
            </a:endParaRPr>
          </a:p>
          <a:p>
            <a:pPr eaLnBrk="1" hangingPunct="1"/>
            <a:endParaRPr lang="en-US" sz="1600"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4853005"/>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a:lstStyle/>
          <a:p>
            <a:fld id="{3135B527-9972-4DFA-BA79-F35DEEA76023}" type="slidenum">
              <a:rPr lang="en-US"/>
              <a:pPr/>
              <a:t>14</a:t>
            </a:fld>
            <a:endParaRPr lang="en-US" dirty="0"/>
          </a:p>
        </p:txBody>
      </p:sp>
      <p:sp>
        <p:nvSpPr>
          <p:cNvPr id="86019" name="Rectangle 2"/>
          <p:cNvSpPr>
            <a:spLocks noGrp="1" noRot="1" noChangeAspect="1" noChangeArrowheads="1" noTextEdit="1"/>
          </p:cNvSpPr>
          <p:nvPr>
            <p:ph type="sldImg"/>
          </p:nvPr>
        </p:nvSpPr>
        <p:spPr bwMode="auto">
          <a:xfrm>
            <a:off x="1104900" y="749300"/>
            <a:ext cx="4648200" cy="3486150"/>
          </a:xfrm>
          <a:noFill/>
          <a:ln>
            <a:solidFill>
              <a:srgbClr val="000000"/>
            </a:solidFill>
            <a:miter lim="800000"/>
            <a:headEnd/>
            <a:tailEnd/>
          </a:ln>
        </p:spPr>
      </p:sp>
      <p:sp>
        <p:nvSpPr>
          <p:cNvPr id="86020" name="Rectangle 3"/>
          <p:cNvSpPr>
            <a:spLocks noGrp="1" noChangeArrowheads="1"/>
          </p:cNvSpPr>
          <p:nvPr>
            <p:ph type="body" idx="1"/>
          </p:nvPr>
        </p:nvSpPr>
        <p:spPr bwMode="auto">
          <a:xfrm>
            <a:off x="913805" y="4419173"/>
            <a:ext cx="5030392" cy="4191680"/>
          </a:xfrm>
          <a:noFill/>
        </p:spPr>
        <p:txBody>
          <a:bodyPr wrap="square" numCol="1" anchor="t" anchorCtr="0" compatLnSpc="1">
            <a:prstTxWarp prst="textNoShape">
              <a:avLst/>
            </a:prstTxWarp>
            <a:normAutofit fontScale="92500" lnSpcReduction="10000"/>
          </a:bodyPr>
          <a:lstStyle/>
          <a:p>
            <a:r>
              <a:rPr lang="en-US" b="1" dirty="0">
                <a:latin typeface="Arial" panose="020B0604020202020204" pitchFamily="34" charset="0"/>
                <a:cs typeface="Arial" panose="020B0604020202020204" pitchFamily="34" charset="0"/>
              </a:rPr>
              <a:t>Undocumented students, while not eligible for federal aid, </a:t>
            </a:r>
            <a:r>
              <a:rPr lang="en-US" b="1" dirty="0" smtClean="0">
                <a:latin typeface="Arial" panose="020B0604020202020204" pitchFamily="34" charset="0"/>
                <a:cs typeface="Arial" panose="020B0604020202020204" pitchFamily="34" charset="0"/>
              </a:rPr>
              <a:t>may want to;</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	start </a:t>
            </a:r>
            <a:r>
              <a:rPr lang="en-US" b="1" dirty="0">
                <a:latin typeface="Arial" panose="020B0604020202020204" pitchFamily="34" charset="0"/>
                <a:cs typeface="Arial" panose="020B0604020202020204" pitchFamily="34" charset="0"/>
              </a:rPr>
              <a:t>inquiring in elementary and high school to see if it is possible for the student to become a permanent </a:t>
            </a:r>
            <a:r>
              <a:rPr lang="en-US" b="1" dirty="0" smtClean="0">
                <a:latin typeface="Arial" panose="020B0604020202020204" pitchFamily="34" charset="0"/>
                <a:cs typeface="Arial" panose="020B0604020202020204" pitchFamily="34" charset="0"/>
              </a:rPr>
              <a:t>resident;</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	watch </a:t>
            </a:r>
            <a:r>
              <a:rPr lang="en-US" b="1" dirty="0">
                <a:latin typeface="Arial" panose="020B0604020202020204" pitchFamily="34" charset="0"/>
                <a:cs typeface="Arial" panose="020B0604020202020204" pitchFamily="34" charset="0"/>
              </a:rPr>
              <a:t>for changes in federal and state laws regarding the eligibility of undocumented or under-documented </a:t>
            </a:r>
            <a:r>
              <a:rPr lang="en-US" b="1" dirty="0" smtClean="0">
                <a:latin typeface="Arial" panose="020B0604020202020204" pitchFamily="34" charset="0"/>
                <a:cs typeface="Arial" panose="020B0604020202020204" pitchFamily="34" charset="0"/>
              </a:rPr>
              <a:t>students</a:t>
            </a:r>
            <a:r>
              <a:rPr lang="en-US" b="1" dirty="0">
                <a:latin typeface="Arial" panose="020B0604020202020204" pitchFamily="34" charset="0"/>
                <a:cs typeface="Arial" panose="020B0604020202020204" pitchFamily="34" charset="0"/>
              </a:rPr>
              <a:t>;</a:t>
            </a:r>
            <a:endParaRPr lang="en-US" b="1" dirty="0" smtClean="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a:t>
            </a:r>
            <a:r>
              <a:rPr lang="en-US" b="1" dirty="0" smtClean="0">
                <a:latin typeface="Arial" panose="020B0604020202020204" pitchFamily="34" charset="0"/>
                <a:cs typeface="Arial" panose="020B0604020202020204" pitchFamily="34" charset="0"/>
              </a:rPr>
              <a:t>onsider applying for federal Deferred Action for Childhood Arrival (DACA) which allows for work authorization;</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	if an undocumented student, apply for Cal Grants and other state aid should complete a Californian Dream Act Application, not the FAFSA;</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	check </a:t>
            </a:r>
            <a:r>
              <a:rPr lang="en-US" b="1" dirty="0">
                <a:latin typeface="Arial" panose="020B0604020202020204" pitchFamily="34" charset="0"/>
                <a:cs typeface="Arial" panose="020B0604020202020204" pitchFamily="34" charset="0"/>
              </a:rPr>
              <a:t>with the colleges and universities to which the student plans to apply to see if institutional financial aid is </a:t>
            </a:r>
            <a:r>
              <a:rPr lang="en-US" b="1" dirty="0" smtClean="0">
                <a:latin typeface="Arial" panose="020B0604020202020204" pitchFamily="34" charset="0"/>
                <a:cs typeface="Arial" panose="020B0604020202020204" pitchFamily="34" charset="0"/>
              </a:rPr>
              <a:t>available;</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lvl="1"/>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	remember to apply for all scholarships for which the student may be eligible.</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a list of scholarships, go to 	   	</a:t>
            </a:r>
          </a:p>
          <a:p>
            <a:pPr indent="-135857" algn="ctr"/>
            <a:r>
              <a:rPr lang="en-US" b="1" dirty="0" smtClean="0">
                <a:solidFill>
                  <a:srgbClr val="0033CC"/>
                </a:solidFill>
                <a:latin typeface="Arial" panose="020B0604020202020204" pitchFamily="34" charset="0"/>
                <a:cs typeface="Arial" panose="020B0604020202020204" pitchFamily="34" charset="0"/>
              </a:rPr>
              <a:t>http</a:t>
            </a:r>
            <a:r>
              <a:rPr lang="en-US" b="1" dirty="0">
                <a:solidFill>
                  <a:srgbClr val="0033CC"/>
                </a:solidFill>
                <a:latin typeface="Arial" panose="020B0604020202020204" pitchFamily="34" charset="0"/>
                <a:cs typeface="Arial" panose="020B0604020202020204" pitchFamily="34" charset="0"/>
              </a:rPr>
              <a:t>://</a:t>
            </a:r>
            <a:r>
              <a:rPr lang="en-US" b="1" dirty="0" smtClean="0">
                <a:solidFill>
                  <a:srgbClr val="0033CC"/>
                </a:solidFill>
                <a:latin typeface="Arial" panose="020B0604020202020204" pitchFamily="34" charset="0"/>
                <a:cs typeface="Arial" panose="020B0604020202020204" pitchFamily="34" charset="0"/>
              </a:rPr>
              <a:t>www.maldef.org/assets/pdf/1415_MALDEF_Scholarship.pdf  				 </a:t>
            </a:r>
          </a:p>
          <a:p>
            <a:pPr indent="-135857" algn="ctr"/>
            <a:r>
              <a:rPr lang="en-US" b="1" dirty="0" smtClean="0">
                <a:latin typeface="Arial" panose="020B0604020202020204" pitchFamily="34" charset="0"/>
                <a:cs typeface="Arial" panose="020B0604020202020204" pitchFamily="34" charset="0"/>
              </a:rPr>
              <a:t>as well as </a:t>
            </a:r>
            <a:r>
              <a:rPr lang="en-US" b="1" dirty="0" smtClean="0">
                <a:solidFill>
                  <a:srgbClr val="0033CC"/>
                </a:solidFill>
                <a:latin typeface="Arial" panose="020B0604020202020204" pitchFamily="34" charset="0"/>
                <a:cs typeface="Arial" panose="020B0604020202020204" pitchFamily="34" charset="0"/>
              </a:rPr>
              <a:t>www.e4fc.org</a:t>
            </a:r>
            <a:endParaRPr lang="en-US" b="1" dirty="0">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3036018"/>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5EC38AFC-1786-47FF-BE44-8F694A41921E}" type="slidenum">
              <a:rPr lang="en-US" b="0"/>
              <a:pPr/>
              <a:t>15</a:t>
            </a:fld>
            <a:endParaRPr lang="en-US" b="0" dirty="0"/>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r>
              <a:rPr lang="en-US" b="1" dirty="0" smtClean="0">
                <a:latin typeface="Arial" charset="0"/>
                <a:ea typeface="ＭＳ Ｐゴシック" pitchFamily="34" charset="-128"/>
              </a:rPr>
              <a:t>School Selection (cont)</a:t>
            </a:r>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Students will need to use a federal school code for each of the schools they list in Section 2. Students can look up their school codes when they are completing this section of the FOTW.</a:t>
            </a:r>
            <a:r>
              <a:rPr lang="en-US" dirty="0" smtClean="0">
                <a:solidFill>
                  <a:srgbClr val="CC0000"/>
                </a:solidFill>
                <a:latin typeface="Arial" charset="0"/>
                <a:ea typeface="ＭＳ Ｐゴシック" pitchFamily="34" charset="-128"/>
              </a:rPr>
              <a:t>  </a:t>
            </a:r>
            <a:r>
              <a:rPr lang="en-US" dirty="0" smtClean="0">
                <a:latin typeface="Arial" charset="0"/>
                <a:ea typeface="ＭＳ Ｐゴシック" pitchFamily="34" charset="-128"/>
              </a:rPr>
              <a:t>Be sure to enter the state where the school is located to make the search for the name of the college or university easier.  This will give the student the federal school code. Please note that this federal code number is different from the SAT, ACT, and CSS/Financial Aid PROFILE code numbers.</a:t>
            </a:r>
          </a:p>
          <a:p>
            <a:pPr eaLnBrk="1" hangingPunct="1"/>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endParaRPr lang="en-US" sz="900" dirty="0">
              <a:latin typeface="Arial" charset="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6847506"/>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28429" indent="-280165" eaLnBrk="0" hangingPunct="0">
              <a:defRPr sz="1200" b="1">
                <a:solidFill>
                  <a:schemeClr val="tx1"/>
                </a:solidFill>
                <a:latin typeface="Times New Roman" pitchFamily="18" charset="0"/>
                <a:ea typeface="ＭＳ Ｐゴシック" pitchFamily="34" charset="-128"/>
              </a:defRPr>
            </a:lvl2pPr>
            <a:lvl3pPr marL="1120661" indent="-224132" eaLnBrk="0" hangingPunct="0">
              <a:defRPr sz="1200" b="1">
                <a:solidFill>
                  <a:schemeClr val="tx1"/>
                </a:solidFill>
                <a:latin typeface="Times New Roman" pitchFamily="18" charset="0"/>
                <a:ea typeface="ＭＳ Ｐゴシック" pitchFamily="34" charset="-128"/>
              </a:defRPr>
            </a:lvl3pPr>
            <a:lvl4pPr marL="1568925" indent="-224132" eaLnBrk="0" hangingPunct="0">
              <a:defRPr sz="1200" b="1">
                <a:solidFill>
                  <a:schemeClr val="tx1"/>
                </a:solidFill>
                <a:latin typeface="Times New Roman" pitchFamily="18" charset="0"/>
                <a:ea typeface="ＭＳ Ｐゴシック" pitchFamily="34" charset="-128"/>
              </a:defRPr>
            </a:lvl4pPr>
            <a:lvl5pPr marL="2017189" indent="-224132" eaLnBrk="0" hangingPunct="0">
              <a:defRPr sz="1200" b="1">
                <a:solidFill>
                  <a:schemeClr val="tx1"/>
                </a:solidFill>
                <a:latin typeface="Times New Roman" pitchFamily="18" charset="0"/>
                <a:ea typeface="ＭＳ Ｐゴシック" pitchFamily="34" charset="-128"/>
              </a:defRPr>
            </a:lvl5pPr>
            <a:lvl6pPr marL="2465453" indent="-224132"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13717" indent="-224132"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61981" indent="-224132"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10244" indent="-224132"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38863C48-F9B9-4FD5-A969-BEE63A5342E3}" type="slidenum">
              <a:rPr lang="en-US" sz="1700" b="0"/>
              <a:pPr/>
              <a:t>16</a:t>
            </a:fld>
            <a:endParaRPr lang="en-US" sz="1700" b="0" dirty="0"/>
          </a:p>
        </p:txBody>
      </p:sp>
      <p:sp>
        <p:nvSpPr>
          <p:cNvPr id="131076" name="Rectangle 2"/>
          <p:cNvSpPr>
            <a:spLocks noGrp="1" noRot="1" noChangeAspect="1" noChangeArrowheads="1" noTextEdit="1"/>
          </p:cNvSpPr>
          <p:nvPr>
            <p:ph type="sldImg"/>
          </p:nvPr>
        </p:nvSpPr>
        <p:spPr>
          <a:xfrm>
            <a:off x="1928813" y="255588"/>
            <a:ext cx="2884487" cy="2165350"/>
          </a:xfrm>
          <a:ln/>
        </p:spPr>
      </p:sp>
      <p:sp>
        <p:nvSpPr>
          <p:cNvPr id="131077" name="Rectangle 3"/>
          <p:cNvSpPr>
            <a:spLocks noGrp="1" noChangeArrowheads="1"/>
          </p:cNvSpPr>
          <p:nvPr>
            <p:ph type="body" idx="1"/>
          </p:nvPr>
        </p:nvSpPr>
        <p:spPr>
          <a:xfrm>
            <a:off x="762002" y="2565663"/>
            <a:ext cx="5866785" cy="6257826"/>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sz="400" dirty="0">
              <a:latin typeface="Arial" charset="0"/>
              <a:ea typeface="ＭＳ Ｐゴシック" pitchFamily="34" charset="-128"/>
            </a:endParaRPr>
          </a:p>
          <a:p>
            <a:pPr eaLnBrk="1" hangingPunct="1"/>
            <a:r>
              <a:rPr lang="en-US" b="1" dirty="0" smtClean="0">
                <a:latin typeface="Arial" charset="0"/>
                <a:ea typeface="ＭＳ Ｐゴシック" pitchFamily="34" charset="-128"/>
              </a:rPr>
              <a:t>NOTE TO PRESENTERS:</a:t>
            </a:r>
            <a:r>
              <a:rPr lang="en-US" dirty="0" smtClean="0">
                <a:latin typeface="Arial" charset="0"/>
                <a:ea typeface="ＭＳ Ｐゴシック" pitchFamily="34" charset="-128"/>
              </a:rPr>
              <a:t> At this point, read each of the dependency statements in Section 3 individually.  The questions are listed over the next three slides.</a:t>
            </a:r>
          </a:p>
          <a:p>
            <a:pPr eaLnBrk="1" hangingPunct="1"/>
            <a:endParaRPr lang="en-US" dirty="0" smtClean="0">
              <a:latin typeface="Arial" charset="0"/>
              <a:ea typeface="ＭＳ Ｐゴシック" pitchFamily="34" charset="-128"/>
            </a:endParaRPr>
          </a:p>
          <a:p>
            <a:pPr eaLnBrk="1" hangingPunct="1"/>
            <a:endParaRPr lang="en-US" sz="400" dirty="0">
              <a:latin typeface="Arial" charset="0"/>
              <a:ea typeface="ＭＳ Ｐゴシック" pitchFamily="34" charset="-128"/>
            </a:endParaRPr>
          </a:p>
          <a:p>
            <a:pPr eaLnBrk="1" hangingPunct="1">
              <a:buClr>
                <a:schemeClr val="tx1"/>
              </a:buClr>
            </a:pPr>
            <a:r>
              <a:rPr lang="en-US" dirty="0" smtClean="0">
                <a:latin typeface="Arial" charset="0"/>
                <a:ea typeface="ＭＳ Ｐゴシック" pitchFamily="34" charset="-128"/>
              </a:rPr>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34971643"/>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8524F6C4-96E5-4C1C-B475-75027A1A5244}" type="slidenum">
              <a:rPr lang="en-US" b="0"/>
              <a:pPr/>
              <a:t>17</a:t>
            </a:fld>
            <a:endParaRPr lang="en-US" b="0" dirty="0"/>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xfrm>
            <a:off x="762000" y="4419560"/>
            <a:ext cx="5639107" cy="4415790"/>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oAutofit/>
          </a:bodyPr>
          <a:lstStyle/>
          <a:p>
            <a:r>
              <a:rPr lang="en-US" sz="1100" b="1" dirty="0" smtClean="0">
                <a:latin typeface="Arial" charset="0"/>
                <a:ea typeface="ＭＳ Ｐゴシック" pitchFamily="34" charset="-128"/>
              </a:rPr>
              <a:t>Who is Considered a Parent</a:t>
            </a:r>
          </a:p>
          <a:p>
            <a:r>
              <a:rPr lang="en-US" sz="1000" dirty="0" smtClean="0">
                <a:latin typeface="Arial" charset="0"/>
                <a:ea typeface="ＭＳ Ｐゴシック" pitchFamily="34" charset="-128"/>
              </a:rPr>
              <a:t>Before </a:t>
            </a:r>
            <a:r>
              <a:rPr lang="en-US" sz="1000" dirty="0">
                <a:latin typeface="Arial" charset="0"/>
                <a:ea typeface="ＭＳ Ｐゴシック" pitchFamily="34" charset="-128"/>
              </a:rPr>
              <a:t>starting this section, listen carefully to help determine who is considered a parent in this section. Students and their parents must answer all the questions in Section 4 as of the date they complete and submit the FOTW.  These instructions apply even if you do not live with your legal parents but are still required to provide parental information on your 2015-2016 FAFSA</a:t>
            </a:r>
            <a:r>
              <a:rPr lang="en-US" sz="1000" dirty="0" smtClean="0">
                <a:latin typeface="Arial" charset="0"/>
                <a:ea typeface="ＭＳ Ｐゴシック" pitchFamily="34" charset="-128"/>
              </a:rPr>
              <a:t>.</a:t>
            </a:r>
            <a:endParaRPr lang="en-US" sz="1000" dirty="0">
              <a:latin typeface="Arial" charset="0"/>
              <a:ea typeface="ＭＳ Ｐゴシック" pitchFamily="34" charset="-128"/>
            </a:endParaRPr>
          </a:p>
          <a:p>
            <a:r>
              <a:rPr lang="en-US" sz="1000" dirty="0">
                <a:latin typeface="Arial" charset="0"/>
                <a:ea typeface="ＭＳ Ｐゴシック" pitchFamily="34" charset="-128"/>
              </a:rPr>
              <a:t>- If the biological or adoptive parents are both living and married to each other, answer the questions about both of them. This includes same-sex parents and all unmarried parents living in the same household.</a:t>
            </a:r>
          </a:p>
          <a:p>
            <a:r>
              <a:rPr lang="en-US" sz="1000" dirty="0">
                <a:latin typeface="Arial" charset="0"/>
                <a:ea typeface="ＭＳ Ｐゴシック" pitchFamily="34" charset="-128"/>
              </a:rPr>
              <a:t>- If the parent is widowed or single (that is, never married), answer the questions about that parent. </a:t>
            </a:r>
          </a:p>
          <a:p>
            <a:r>
              <a:rPr lang="en-US" sz="1000" dirty="0">
                <a:latin typeface="Arial" charset="0"/>
                <a:ea typeface="ＭＳ Ｐゴシック" pitchFamily="34" charset="-128"/>
              </a:rPr>
              <a:t>If the widowed or divorced parent is remarried as of the day the FAFSA is submitted, answer the questions about that parent </a:t>
            </a:r>
            <a:r>
              <a:rPr lang="en-US" sz="1000" b="1" dirty="0">
                <a:latin typeface="Arial" charset="0"/>
                <a:ea typeface="ＭＳ Ｐゴシック" pitchFamily="34" charset="-128"/>
              </a:rPr>
              <a:t>and</a:t>
            </a:r>
            <a:r>
              <a:rPr lang="en-US" sz="1000" dirty="0">
                <a:latin typeface="Arial" charset="0"/>
                <a:ea typeface="ＭＳ Ｐゴシック" pitchFamily="34" charset="-128"/>
              </a:rPr>
              <a:t> the person to whom the parent is married (the student’s stepparent).</a:t>
            </a:r>
          </a:p>
          <a:p>
            <a:r>
              <a:rPr lang="en-US" sz="1000" dirty="0">
                <a:latin typeface="Arial" charset="0"/>
                <a:ea typeface="ＭＳ Ｐゴシック" pitchFamily="34" charset="-128"/>
              </a:rPr>
              <a:t>- If the parents are divorced or separated, answer the questions about the parent the student lived with more during the past 12 months. If the student lived with both parents equally, submit financial data about the parent who provided the greater amount of support.  If that parent is remarried, include stepparent information.</a:t>
            </a:r>
            <a:endParaRPr lang="en-US" sz="1000" b="1" dirty="0">
              <a:latin typeface="Arial" charset="0"/>
              <a:ea typeface="ＭＳ Ｐゴシック" pitchFamily="34" charset="-128"/>
            </a:endParaRPr>
          </a:p>
          <a:p>
            <a:r>
              <a:rPr lang="en-US" sz="1000" dirty="0">
                <a:latin typeface="Arial" charset="0"/>
                <a:ea typeface="ＭＳ Ｐゴシック" pitchFamily="34" charset="-128"/>
              </a:rPr>
              <a:t>- The term "parent" is not restricted to biological parents. There are instances (such as when a grandparent legally adopts the applicant) in which a person other than a biological parent is treated as a parent, and in these instances, the parental questions on the application must be answered, since they apply to such an individual (or individuals). </a:t>
            </a:r>
          </a:p>
          <a:p>
            <a:r>
              <a:rPr lang="en-US" sz="1000" dirty="0">
                <a:latin typeface="Arial" charset="0"/>
                <a:ea typeface="ＭＳ Ｐゴシック" pitchFamily="34" charset="-128"/>
              </a:rPr>
              <a:t>- An adoptive parent is treated in the same manner as a biological parent on the FAFSA. </a:t>
            </a:r>
          </a:p>
          <a:p>
            <a:r>
              <a:rPr lang="en-US" sz="1000" dirty="0">
                <a:latin typeface="Arial" charset="0"/>
                <a:ea typeface="ＭＳ Ｐゴシック" pitchFamily="34" charset="-128"/>
              </a:rPr>
              <a:t>- A stepparent is also treated in the same manner as a biological parent if the stepparent is married, as of the date of application, to the biological parent whose information will be reported on the FAFSA, or if the stepparent has legally adopted the student. There are no exceptions. Prenuptial agreements do not exempt the stepparent from providing required data on the FAFSA. The stepparent's income information for the entire base year 2014 must be reported even if the parent and stepparent were not married until after the start of </a:t>
            </a:r>
            <a:r>
              <a:rPr lang="en-US" sz="1000" dirty="0" smtClean="0">
                <a:latin typeface="Arial" charset="0"/>
                <a:ea typeface="ＭＳ Ｐゴシック" pitchFamily="34" charset="-128"/>
              </a:rPr>
              <a:t>2015, </a:t>
            </a:r>
            <a:r>
              <a:rPr lang="en-US" sz="1000" dirty="0">
                <a:latin typeface="Arial" charset="0"/>
                <a:ea typeface="ＭＳ Ｐゴシック" pitchFamily="34" charset="-128"/>
              </a:rPr>
              <a:t>but were married prior to the date the FAFSA was submitted.</a:t>
            </a:r>
          </a:p>
          <a:p>
            <a:pPr>
              <a:lnSpc>
                <a:spcPct val="90000"/>
              </a:lnSpc>
            </a:pPr>
            <a:endParaRPr lang="en-US" sz="1000" dirty="0">
              <a:latin typeface="Arial" charset="0"/>
              <a:ea typeface="ＭＳ Ｐゴシック" pitchFamily="34" charset="-128"/>
            </a:endParaRPr>
          </a:p>
          <a:p>
            <a:pPr eaLnBrk="1" hangingPunct="1">
              <a:lnSpc>
                <a:spcPct val="90000"/>
              </a:lnSpc>
            </a:pPr>
            <a:endParaRPr lang="en-US" sz="1000" dirty="0">
              <a:latin typeface="Arial" charset="0"/>
              <a:ea typeface="ＭＳ Ｐゴシック" pitchFamily="34" charset="-128"/>
            </a:endParaRPr>
          </a:p>
          <a:p>
            <a:pPr eaLnBrk="1" hangingPunct="1">
              <a:lnSpc>
                <a:spcPct val="90000"/>
              </a:lnSpc>
            </a:pPr>
            <a:endParaRPr lang="en-US" sz="1000" dirty="0" smtClean="0">
              <a:latin typeface="Arial" charset="0"/>
              <a:ea typeface="ＭＳ Ｐゴシック" pitchFamily="34" charset="-128"/>
            </a:endParaRPr>
          </a:p>
          <a:p>
            <a:pPr eaLnBrk="1" hangingPunct="1">
              <a:lnSpc>
                <a:spcPct val="90000"/>
              </a:lnSpc>
            </a:pPr>
            <a:r>
              <a:rPr lang="en-US" sz="1000" dirty="0">
                <a:latin typeface="Arial" charset="0"/>
                <a:ea typeface="ＭＳ Ｐゴシック" pitchFamily="34" charset="-128"/>
              </a:rPr>
              <a:t>. </a:t>
            </a:r>
          </a:p>
          <a:p>
            <a:pPr eaLnBrk="1" hangingPunct="1">
              <a:lnSpc>
                <a:spcPct val="90000"/>
              </a:lnSpc>
            </a:pPr>
            <a:endParaRPr lang="en-US" sz="1000" dirty="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983261"/>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43CD7A15-37FA-40FC-AC98-06764FFE5157}" type="slidenum">
              <a:rPr lang="en-US" b="0"/>
              <a:pPr/>
              <a:t>18</a:t>
            </a:fld>
            <a:endParaRPr lang="en-US" b="0" dirty="0"/>
          </a:p>
        </p:txBody>
      </p:sp>
      <p:sp>
        <p:nvSpPr>
          <p:cNvPr id="137220" name="Rectangle 2"/>
          <p:cNvSpPr>
            <a:spLocks noGrp="1" noRot="1" noChangeAspect="1" noChangeArrowheads="1" noTextEdit="1"/>
          </p:cNvSpPr>
          <p:nvPr>
            <p:ph type="sldImg"/>
          </p:nvPr>
        </p:nvSpPr>
        <p:spPr>
          <a:xfrm>
            <a:off x="1012825" y="717550"/>
            <a:ext cx="4646613" cy="3486150"/>
          </a:xfrm>
          <a:ln/>
        </p:spPr>
      </p:sp>
      <p:sp>
        <p:nvSpPr>
          <p:cNvPr id="137221" name="Rectangle 3"/>
          <p:cNvSpPr>
            <a:spLocks noGrp="1" noChangeArrowheads="1"/>
          </p:cNvSpPr>
          <p:nvPr>
            <p:ph type="body" idx="1"/>
          </p:nvPr>
        </p:nvSpPr>
        <p:spPr>
          <a:xfrm>
            <a:off x="685800" y="4260850"/>
            <a:ext cx="5486400" cy="4183380"/>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a:lnSpc>
                <a:spcPct val="90000"/>
              </a:lnSpc>
              <a:spcBef>
                <a:spcPct val="50000"/>
              </a:spcBef>
            </a:pPr>
            <a:r>
              <a:rPr lang="en-US" b="1" dirty="0" smtClean="0">
                <a:latin typeface="Arial" charset="0"/>
                <a:ea typeface="ＭＳ Ｐゴシック" pitchFamily="34" charset="-128"/>
              </a:rPr>
              <a:t>Parents’ Information</a:t>
            </a:r>
            <a:endParaRPr lang="en-US" b="1" dirty="0">
              <a:latin typeface="Arial" charset="0"/>
              <a:ea typeface="ＭＳ Ｐゴシック" pitchFamily="34" charset="-128"/>
            </a:endParaRPr>
          </a:p>
          <a:p>
            <a:pPr>
              <a:lnSpc>
                <a:spcPct val="90000"/>
              </a:lnSpc>
              <a:spcBef>
                <a:spcPct val="50000"/>
              </a:spcBef>
            </a:pPr>
            <a:r>
              <a:rPr lang="en-US" dirty="0" smtClean="0">
                <a:latin typeface="Arial" charset="0"/>
                <a:ea typeface="ＭＳ Ｐゴシック" pitchFamily="34" charset="-128"/>
              </a:rPr>
              <a:t>If the student is providing Parent Information for Parent 1, father/stepfather</a:t>
            </a:r>
            <a:r>
              <a:rPr lang="en-US" dirty="0">
                <a:latin typeface="Arial" charset="0"/>
                <a:ea typeface="ＭＳ Ｐゴシック" pitchFamily="34" charset="-128"/>
              </a:rPr>
              <a:t>,</a:t>
            </a:r>
            <a:r>
              <a:rPr lang="en-US" dirty="0" smtClean="0">
                <a:latin typeface="Arial" charset="0"/>
                <a:ea typeface="ＭＳ Ｐゴシック" pitchFamily="34" charset="-128"/>
              </a:rPr>
              <a:t> and/or Parent 2, mother/stepmother, he/she will need those parent(s’):</a:t>
            </a:r>
          </a:p>
          <a:p>
            <a:pPr>
              <a:lnSpc>
                <a:spcPct val="90000"/>
              </a:lnSpc>
              <a:spcBef>
                <a:spcPct val="50000"/>
              </a:spcBef>
            </a:pPr>
            <a:r>
              <a:rPr lang="en-US" dirty="0">
                <a:latin typeface="Arial" charset="0"/>
                <a:ea typeface="ＭＳ Ｐゴシック" pitchFamily="34" charset="-128"/>
              </a:rPr>
              <a:t>	</a:t>
            </a:r>
            <a:r>
              <a:rPr lang="en-US" dirty="0" smtClean="0">
                <a:latin typeface="Arial" charset="0"/>
                <a:ea typeface="ＭＳ Ｐゴシック" pitchFamily="34" charset="-128"/>
              </a:rPr>
              <a:t>Social Security Numbers;</a:t>
            </a:r>
          </a:p>
          <a:p>
            <a:pPr>
              <a:lnSpc>
                <a:spcPct val="90000"/>
              </a:lnSpc>
              <a:spcBef>
                <a:spcPct val="50000"/>
              </a:spcBef>
            </a:pPr>
            <a:r>
              <a:rPr lang="en-US" dirty="0">
                <a:latin typeface="Arial" charset="0"/>
                <a:ea typeface="ＭＳ Ｐゴシック" pitchFamily="34" charset="-128"/>
              </a:rPr>
              <a:t>	</a:t>
            </a:r>
            <a:r>
              <a:rPr lang="en-US" dirty="0" smtClean="0">
                <a:latin typeface="Arial" charset="0"/>
                <a:ea typeface="ＭＳ Ｐゴシック" pitchFamily="34" charset="-128"/>
              </a:rPr>
              <a:t>Last names and first initials; as well as</a:t>
            </a:r>
          </a:p>
          <a:p>
            <a:pPr>
              <a:lnSpc>
                <a:spcPct val="90000"/>
              </a:lnSpc>
              <a:spcBef>
                <a:spcPct val="50000"/>
              </a:spcBef>
            </a:pPr>
            <a:r>
              <a:rPr lang="en-US" dirty="0">
                <a:latin typeface="Arial" charset="0"/>
                <a:ea typeface="ＭＳ Ｐゴシック" pitchFamily="34" charset="-128"/>
              </a:rPr>
              <a:t>	</a:t>
            </a:r>
            <a:r>
              <a:rPr lang="en-US" dirty="0" smtClean="0">
                <a:latin typeface="Arial" charset="0"/>
                <a:ea typeface="ＭＳ Ｐゴシック" pitchFamily="34" charset="-128"/>
              </a:rPr>
              <a:t>Dates of Birth.</a:t>
            </a:r>
          </a:p>
          <a:p>
            <a:pPr>
              <a:spcBef>
                <a:spcPct val="50000"/>
              </a:spcBef>
            </a:pPr>
            <a:endParaRPr lang="en-US" dirty="0" smtClean="0">
              <a:latin typeface="Arial" charset="0"/>
              <a:ea typeface="ＭＳ Ｐゴシック" pitchFamily="34" charset="-128"/>
            </a:endParaRPr>
          </a:p>
          <a:p>
            <a:pPr>
              <a:spcBef>
                <a:spcPct val="50000"/>
              </a:spcBef>
            </a:pPr>
            <a:endParaRPr lang="en-US" dirty="0" smtClean="0">
              <a:latin typeface="Arial" charset="0"/>
              <a:ea typeface="ＭＳ Ｐゴシック" pitchFamily="34" charset="-128"/>
            </a:endParaRPr>
          </a:p>
          <a:p>
            <a:pPr marL="1143619" lvl="2" indent="-227781">
              <a:buClr>
                <a:srgbClr val="000066"/>
              </a:buClr>
              <a:buSzPct val="130000"/>
            </a:pPr>
            <a:endParaRPr lang="en-US" b="1" dirty="0" smtClean="0">
              <a:latin typeface="Arial" charset="0"/>
              <a:ea typeface="ＭＳ Ｐゴシック" pitchFamily="34" charset="-128"/>
            </a:endParaRP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3006913"/>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D247677B-54B1-4D94-ABF1-0E43A35D93DC}" type="slidenum">
              <a:rPr lang="en-US" b="0"/>
              <a:pPr/>
              <a:t>19</a:t>
            </a:fld>
            <a:endParaRPr lang="en-US" b="0" dirty="0"/>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r>
              <a:rPr lang="en-US" b="1" dirty="0" smtClean="0">
                <a:latin typeface="Arial" charset="0"/>
                <a:ea typeface="ＭＳ Ｐゴシック" pitchFamily="34" charset="-128"/>
              </a:rPr>
              <a:t>Parents’ Tax Return Filing Status</a:t>
            </a:r>
          </a:p>
          <a:p>
            <a:pPr>
              <a:lnSpc>
                <a:spcPct val="90000"/>
              </a:lnSpc>
              <a:spcBef>
                <a:spcPct val="25000"/>
              </a:spcBef>
              <a:buClr>
                <a:schemeClr val="tx1"/>
              </a:buClr>
            </a:pPr>
            <a:r>
              <a:rPr lang="en-US" dirty="0" smtClean="0">
                <a:latin typeface="Arial" charset="0"/>
                <a:ea typeface="ＭＳ Ｐゴシック" pitchFamily="34" charset="-128"/>
              </a:rPr>
              <a:t>In this question, students will be asked to provide information about their parent tax filing status for 2014:</a:t>
            </a:r>
          </a:p>
          <a:p>
            <a:pPr lvl="1">
              <a:lnSpc>
                <a:spcPct val="90000"/>
              </a:lnSpc>
              <a:spcBef>
                <a:spcPct val="25000"/>
              </a:spcBef>
              <a:buClr>
                <a:schemeClr val="tx1"/>
              </a:buClr>
              <a:buFontTx/>
              <a:buChar char="•"/>
            </a:pPr>
            <a:r>
              <a:rPr lang="en-US" dirty="0" smtClean="0">
                <a:latin typeface="Arial" charset="0"/>
                <a:ea typeface="ＭＳ Ｐゴシック" pitchFamily="34" charset="-128"/>
              </a:rPr>
              <a:t>If the parents have completed a 2014 federal income tax return, the parents should select “Already completed.”</a:t>
            </a:r>
          </a:p>
          <a:p>
            <a:pPr lvl="1">
              <a:lnSpc>
                <a:spcPct val="90000"/>
              </a:lnSpc>
              <a:spcBef>
                <a:spcPct val="25000"/>
              </a:spcBef>
              <a:buClr>
                <a:schemeClr val="tx1"/>
              </a:buClr>
              <a:buFontTx/>
              <a:buChar char="•"/>
            </a:pPr>
            <a:r>
              <a:rPr lang="en-US" dirty="0" smtClean="0">
                <a:latin typeface="Arial" charset="0"/>
                <a:ea typeface="ＭＳ Ｐゴシック" pitchFamily="34" charset="-128"/>
              </a:rPr>
              <a:t>If parents have not as yet filed, but plan to file a 2014 federal income tax return, they should select “Will file.”</a:t>
            </a:r>
          </a:p>
          <a:p>
            <a:pPr lvl="1">
              <a:lnSpc>
                <a:spcPct val="90000"/>
              </a:lnSpc>
              <a:spcBef>
                <a:spcPct val="25000"/>
              </a:spcBef>
              <a:buClr>
                <a:schemeClr val="tx1"/>
              </a:buClr>
              <a:buFontTx/>
              <a:buChar char="•"/>
            </a:pPr>
            <a:r>
              <a:rPr lang="en-US" dirty="0" smtClean="0">
                <a:latin typeface="Arial" charset="0"/>
                <a:ea typeface="ＭＳ Ｐゴシック" pitchFamily="34" charset="-128"/>
              </a:rPr>
              <a:t>If parents have not, nor will not, file a 2014 federal income tax return and are not required to do so, they should select “Not going to file.”</a:t>
            </a: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010167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6200" y="8829675"/>
            <a:ext cx="2971800" cy="466725"/>
          </a:xfrm>
          <a:prstGeom prst="rect">
            <a:avLst/>
          </a:prstGeom>
          <a:noFill/>
          <a:ln w="9525">
            <a:noFill/>
            <a:miter lim="800000"/>
            <a:headEnd/>
            <a:tailEnd/>
          </a:ln>
        </p:spPr>
        <p:txBody>
          <a:bodyPr lIns="19047" tIns="0" rIns="19047" bIns="0" anchor="b"/>
          <a:lstStyle/>
          <a:p>
            <a:pPr algn="r" eaLnBrk="0" hangingPunct="0"/>
            <a:fld id="{782F22D2-6239-4203-A5BE-EB239AC444F7}" type="slidenum">
              <a:rPr lang="en-US" sz="1800" b="0"/>
              <a:pPr algn="r" eaLnBrk="0" hangingPunct="0"/>
              <a:t>2</a:t>
            </a:fld>
            <a:endParaRPr lang="en-US" sz="1800" b="0"/>
          </a:p>
        </p:txBody>
      </p:sp>
      <p:sp>
        <p:nvSpPr>
          <p:cNvPr id="35843" name="Rectangle 2"/>
          <p:cNvSpPr>
            <a:spLocks noGrp="1" noRot="1" noChangeAspect="1" noChangeArrowheads="1" noTextEdit="1"/>
          </p:cNvSpPr>
          <p:nvPr>
            <p:ph type="sldImg"/>
          </p:nvPr>
        </p:nvSpPr>
        <p:spPr>
          <a:xfrm>
            <a:off x="1117600" y="692150"/>
            <a:ext cx="4622800" cy="3468688"/>
          </a:xfrm>
          <a:ln cap="flat"/>
        </p:spPr>
      </p:sp>
      <p:sp>
        <p:nvSpPr>
          <p:cNvPr id="35844" name="Rectangle 3"/>
          <p:cNvSpPr>
            <a:spLocks noGrp="1" noChangeArrowheads="1"/>
          </p:cNvSpPr>
          <p:nvPr>
            <p:ph type="body" idx="1"/>
          </p:nvPr>
        </p:nvSpPr>
        <p:spPr>
          <a:xfrm>
            <a:off x="914400" y="4479925"/>
            <a:ext cx="5384800" cy="4183063"/>
          </a:xfrm>
          <a:noFill/>
          <a:ln/>
        </p:spPr>
        <p:txBody>
          <a:bodyPr lIns="90426" tIns="45214" rIns="90426" bIns="45214"/>
          <a:lstStyle/>
          <a:p>
            <a:pPr eaLnBrk="1" hangingPunct="1"/>
            <a:r>
              <a:rPr lang="en-US" smtClean="0">
                <a:latin typeface="Arial" charset="0"/>
                <a:ea typeface="ＭＳ Ｐゴシック" pitchFamily="-1" charset="-128"/>
              </a:rPr>
              <a:t>Each of you should have a folder with lots of useful information</a:t>
            </a:r>
          </a:p>
          <a:p>
            <a:pPr eaLnBrk="1" hangingPunct="1"/>
            <a:r>
              <a:rPr lang="en-US" smtClean="0">
                <a:latin typeface="Arial" charset="0"/>
                <a:ea typeface="ＭＳ Ｐゴシック" pitchFamily="-1" charset="-128"/>
              </a:rPr>
              <a:t>	 - the Cash for College Evaluation</a:t>
            </a:r>
          </a:p>
          <a:p>
            <a:pPr eaLnBrk="1" hangingPunct="1"/>
            <a:r>
              <a:rPr lang="en-US" smtClean="0">
                <a:latin typeface="Arial" charset="0"/>
                <a:ea typeface="ＭＳ Ｐゴシック" pitchFamily="-1" charset="-128"/>
              </a:rPr>
              <a:t>	 - the 2009-2010 on-line Free Application for Federal Student Aid (FAFSA on the Web Worksheet) and</a:t>
            </a:r>
          </a:p>
          <a:p>
            <a:pPr eaLnBrk="1" hangingPunct="1"/>
            <a:r>
              <a:rPr lang="en-US" smtClean="0">
                <a:latin typeface="Arial" charset="0"/>
                <a:ea typeface="ＭＳ Ｐゴシック" pitchFamily="-1" charset="-128"/>
              </a:rPr>
              <a:t>	 - the 2009-2010 Cal Grant GPA Verification Form </a:t>
            </a:r>
          </a:p>
          <a:p>
            <a:pPr eaLnBrk="1" hangingPunct="1"/>
            <a:r>
              <a:rPr lang="en-US" smtClean="0">
                <a:latin typeface="Arial" charset="0"/>
                <a:ea typeface="ＭＳ Ｐゴシック" pitchFamily="-1" charset="-128"/>
              </a:rPr>
              <a:t>	</a:t>
            </a:r>
          </a:p>
          <a:p>
            <a:pPr eaLnBrk="1" hangingPunct="1"/>
            <a:r>
              <a:rPr lang="en-US" smtClean="0">
                <a:latin typeface="Arial" charset="0"/>
                <a:ea typeface="ＭＳ Ｐゴシック" pitchFamily="-1" charset="-128"/>
              </a:rPr>
              <a:t>If you do not have copies of these forms, please raise your hand so we can get them to you.</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896AEE5C-2B4B-423B-9F13-F51F0C82DD5F}" type="slidenum">
              <a:rPr lang="en-US" b="0"/>
              <a:pPr/>
              <a:t>20</a:t>
            </a:fld>
            <a:endParaRPr lang="en-US" b="0" dirty="0"/>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ormAutofit lnSpcReduction="10000"/>
          </a:bodyPr>
          <a:lstStyle/>
          <a:p>
            <a:pPr eaLnBrk="1" hangingPunct="1">
              <a:spcBef>
                <a:spcPct val="0"/>
              </a:spcBef>
            </a:pPr>
            <a:r>
              <a:rPr lang="en-US" b="1" dirty="0" smtClean="0">
                <a:latin typeface="Arial" charset="0"/>
                <a:ea typeface="ＭＳ Ｐゴシック" pitchFamily="34" charset="-128"/>
              </a:rPr>
              <a:t>Parents’ 2014 Adjusted Gross Income</a:t>
            </a:r>
          </a:p>
          <a:p>
            <a:pPr eaLnBrk="1" hangingPunct="1">
              <a:spcBef>
                <a:spcPct val="0"/>
              </a:spcBef>
            </a:pPr>
            <a:endParaRPr lang="en-US" b="1" dirty="0" smtClean="0">
              <a:latin typeface="Arial" charset="0"/>
              <a:ea typeface="ＭＳ Ｐゴシック" pitchFamily="34" charset="-128"/>
            </a:endParaRPr>
          </a:p>
          <a:p>
            <a:pPr eaLnBrk="1" hangingPunct="1">
              <a:spcBef>
                <a:spcPct val="0"/>
              </a:spcBef>
            </a:pPr>
            <a:r>
              <a:rPr lang="en-US" dirty="0" smtClean="0">
                <a:latin typeface="Arial" charset="0"/>
                <a:ea typeface="ＭＳ Ｐゴシック" pitchFamily="34" charset="-128"/>
              </a:rPr>
              <a:t>The next question asks about parents’ 2014 adjusted gross income (AGI).</a:t>
            </a:r>
          </a:p>
          <a:p>
            <a:pPr eaLnBrk="1" hangingPunct="1">
              <a:spcBef>
                <a:spcPct val="0"/>
              </a:spcBef>
            </a:pPr>
            <a:endParaRPr lang="en-US" dirty="0" smtClean="0">
              <a:latin typeface="Arial" charset="0"/>
              <a:ea typeface="ＭＳ Ｐゴシック" pitchFamily="34" charset="-128"/>
            </a:endParaRPr>
          </a:p>
          <a:p>
            <a:pPr eaLnBrk="1" hangingPunct="1">
              <a:spcBef>
                <a:spcPct val="0"/>
              </a:spcBef>
            </a:pPr>
            <a:r>
              <a:rPr lang="en-US" dirty="0" smtClean="0">
                <a:latin typeface="Arial" charset="0"/>
                <a:ea typeface="ＭＳ Ｐゴシック" pitchFamily="34" charset="-128"/>
              </a:rPr>
              <a:t>For parents who have not yet completed their 2014 federal tax return, the FOTW site provides an AGI Income Estimator which makes it easy to calculate an estimated AGI.</a:t>
            </a:r>
          </a:p>
          <a:p>
            <a:pPr eaLnBrk="1" hangingPunct="1">
              <a:spcBef>
                <a:spcPct val="0"/>
              </a:spcBef>
            </a:pPr>
            <a:endParaRPr lang="en-US" dirty="0" smtClean="0">
              <a:latin typeface="Arial" charset="0"/>
              <a:ea typeface="ＭＳ Ｐゴシック" pitchFamily="34" charset="-128"/>
            </a:endParaRPr>
          </a:p>
          <a:p>
            <a:pPr eaLnBrk="1" hangingPunct="1">
              <a:spcBef>
                <a:spcPct val="0"/>
              </a:spcBef>
            </a:pPr>
            <a:r>
              <a:rPr lang="en-US" dirty="0" smtClean="0">
                <a:latin typeface="Arial" charset="0"/>
                <a:ea typeface="ＭＳ Ｐゴシック" pitchFamily="34" charset="-128"/>
              </a:rPr>
              <a:t>Remember, if custodial parents have not yet filed their 2014 federal tax return, it is fine to use estimated 2014 income information on the FOTW.  There will be sufficient time to update this information when the parents complete their actual 2014 federal tax return.</a:t>
            </a:r>
          </a:p>
          <a:p>
            <a:pPr eaLnBrk="1" hangingPunct="1">
              <a:spcBef>
                <a:spcPct val="0"/>
              </a:spcBef>
            </a:pPr>
            <a:endParaRPr lang="en-US" dirty="0" smtClean="0">
              <a:latin typeface="Arial" charset="0"/>
              <a:ea typeface="ＭＳ Ｐゴシック" pitchFamily="34" charset="-128"/>
            </a:endParaRPr>
          </a:p>
          <a:p>
            <a:pPr eaLnBrk="1" hangingPunct="1">
              <a:spcBef>
                <a:spcPct val="0"/>
              </a:spcBef>
            </a:pPr>
            <a:r>
              <a:rPr lang="en-US" dirty="0" smtClean="0">
                <a:latin typeface="Arial" charset="0"/>
                <a:ea typeface="ＭＳ Ｐゴシック" pitchFamily="34" charset="-128"/>
              </a:rPr>
              <a:t>If parents have completed their 2014 federal tax return, they should use actual 2014 tax return information to complete this item – either by using the IRS Data Retrieval process or their actual 2014 federal income tax return.</a:t>
            </a:r>
          </a:p>
          <a:p>
            <a:pPr eaLnBrk="1" hangingPunct="1">
              <a:spcBef>
                <a:spcPct val="0"/>
              </a:spcBef>
            </a:pPr>
            <a:endParaRPr lang="en-US" b="1" dirty="0" smtClean="0">
              <a:latin typeface="Arial" charset="0"/>
              <a:ea typeface="ＭＳ Ｐゴシック" pitchFamily="34" charset="-128"/>
            </a:endParaRPr>
          </a:p>
          <a:p>
            <a:pPr eaLnBrk="1" hangingPunct="1">
              <a:spcBef>
                <a:spcPct val="0"/>
              </a:spcBef>
            </a:pPr>
            <a:r>
              <a:rPr lang="en-US" dirty="0" smtClean="0">
                <a:latin typeface="Arial" charset="0"/>
                <a:ea typeface="ＭＳ Ｐゴシック" pitchFamily="34" charset="-128"/>
              </a:rPr>
              <a:t>This question asks specifically about parents’ 2014 AGI.  That is, the total of all taxable income they will list on their 2014 federal income tax form. This figure includes their wages as well as other taxable income such as interest and dividend income, business and rental property income, unemployment, as well as the taxable portion of pensions, IRA distributions, and Social Security benefits.</a:t>
            </a:r>
          </a:p>
          <a:p>
            <a:pPr eaLnBrk="1" hangingPunct="1">
              <a:spcBef>
                <a:spcPct val="0"/>
              </a:spcBef>
            </a:pPr>
            <a:endParaRPr lang="en-US" dirty="0" smtClean="0">
              <a:latin typeface="Arial" charset="0"/>
              <a:ea typeface="ＭＳ Ｐゴシック" pitchFamily="34" charset="-128"/>
            </a:endParaRP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0789569"/>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99CB27A4-CEAA-4EC4-AA5A-DA9B3051377F}" type="slidenum">
              <a:rPr lang="en-US" b="0"/>
              <a:pPr/>
              <a:t>21</a:t>
            </a:fld>
            <a:endParaRPr lang="en-US" b="0" dirty="0"/>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endParaRPr lang="en-US" sz="400" b="1" dirty="0">
              <a:latin typeface="Arial" charset="0"/>
              <a:ea typeface="ＭＳ Ｐゴシック" pitchFamily="34" charset="-128"/>
            </a:endParaRPr>
          </a:p>
          <a:p>
            <a:pPr eaLnBrk="1" hangingPunct="1"/>
            <a:r>
              <a:rPr lang="en-US" b="1" dirty="0" smtClean="0">
                <a:latin typeface="Arial" charset="0"/>
                <a:ea typeface="ＭＳ Ｐゴシック" pitchFamily="34" charset="-128"/>
              </a:rPr>
              <a:t>Money Earned from Work by Parents(s) in 2014</a:t>
            </a:r>
          </a:p>
          <a:p>
            <a:pPr eaLnBrk="1" hangingPunct="1"/>
            <a:endParaRPr lang="en-US" b="1"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These next questions ask about custodial parent earnings from sources such as wages, salaries and tips. These questions must be answered whether or not the parents file a tax return.  This information may be on their W-2 forms, or on IRS Form 1040, 1040A, or 1040EZ.</a:t>
            </a:r>
          </a:p>
          <a:p>
            <a:pPr eaLnBrk="1" hangingPunct="1"/>
            <a:endParaRPr lang="en-US" sz="400" dirty="0">
              <a:latin typeface="Arial" charset="0"/>
              <a:ea typeface="ＭＳ Ｐゴシック" pitchFamily="34" charset="-128"/>
            </a:endParaRPr>
          </a:p>
          <a:p>
            <a:pPr eaLnBrk="1" hangingPunct="1"/>
            <a:r>
              <a:rPr lang="en-US" dirty="0" smtClean="0">
                <a:latin typeface="Arial" charset="0"/>
                <a:ea typeface="ＭＳ Ｐゴシック" pitchFamily="34" charset="-128"/>
              </a:rPr>
              <a:t>Parents who own a business or farm should report any income from these sources here as well so that Social Security taxes paid can be properly calculated.</a:t>
            </a: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It is important to list earnings correctly, because when the U.S. Department of Education calculates the parents' Expected Family Contribution (EFC), certain allowances are subtracted from the parents' income for required taxes and necessary expenses (such as income and Social Security taxes and basic living costs). The parents' income earned from work will also be used in the EFC calculation as an income factor when no tax form is filed.</a:t>
            </a:r>
          </a:p>
          <a:p>
            <a:pPr eaLnBrk="1" hangingPunct="1"/>
            <a:endParaRPr lang="en-US" dirty="0" smtClean="0">
              <a:latin typeface="Arial" charset="0"/>
              <a:ea typeface="ＭＳ Ｐゴシック" pitchFamily="34" charset="-128"/>
            </a:endParaRPr>
          </a:p>
          <a:p>
            <a:pPr eaLnBrk="1" hangingPunct="1"/>
            <a:endParaRPr lang="en-US" sz="600" dirty="0">
              <a:latin typeface="Arial" charset="0"/>
              <a:ea typeface="ＭＳ Ｐゴシック" pitchFamily="34" charset="-128"/>
            </a:endParaRPr>
          </a:p>
          <a:p>
            <a:pPr eaLnBrk="1" hangingPunct="1"/>
            <a:r>
              <a:rPr lang="en-US" b="1" dirty="0" smtClean="0">
                <a:latin typeface="Arial" charset="0"/>
                <a:ea typeface="ＭＳ Ｐゴシック" pitchFamily="34" charset="-128"/>
              </a:rPr>
              <a:t>Note to Presenters</a:t>
            </a:r>
            <a:r>
              <a:rPr lang="en-US" dirty="0" smtClean="0">
                <a:latin typeface="Arial" charset="0"/>
                <a:ea typeface="ＭＳ Ｐゴシック" pitchFamily="34" charset="-128"/>
              </a:rPr>
              <a:t>: FOTW asks separate questions about Parent 1 and/or Parent 2 income from earnings.  These questions are combined on the slide.</a:t>
            </a:r>
          </a:p>
          <a:p>
            <a:pPr eaLnBrk="1" hangingPunct="1"/>
            <a:endParaRPr lang="en-US" dirty="0" smtClean="0">
              <a:latin typeface="Arial" charset="0"/>
              <a:ea typeface="ＭＳ Ｐゴシック" pitchFamily="34" charset="-128"/>
            </a:endParaRP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9079575"/>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7A236B14-F6D9-4B35-85BB-3CEB3C1D8A8E}" type="slidenum">
              <a:rPr lang="en-US" b="0"/>
              <a:pPr/>
              <a:t>22</a:t>
            </a:fld>
            <a:endParaRPr lang="en-US" b="0" dirty="0"/>
          </a:p>
        </p:txBody>
      </p:sp>
      <p:sp>
        <p:nvSpPr>
          <p:cNvPr id="149508" name="Rectangle 2"/>
          <p:cNvSpPr>
            <a:spLocks noGrp="1" noRot="1" noChangeAspect="1" noChangeArrowheads="1" noTextEdit="1"/>
          </p:cNvSpPr>
          <p:nvPr>
            <p:ph type="sldImg"/>
          </p:nvPr>
        </p:nvSpPr>
        <p:spPr>
          <a:ln/>
        </p:spPr>
      </p:sp>
      <p:sp>
        <p:nvSpPr>
          <p:cNvPr id="149509" name="Rectangle 3"/>
          <p:cNvSpPr>
            <a:spLocks noGrp="1" noChangeArrowheads="1"/>
          </p:cNvSpPr>
          <p:nvPr>
            <p:ph type="body" idx="1"/>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spcBef>
                <a:spcPct val="0"/>
              </a:spcBef>
            </a:pPr>
            <a:r>
              <a:rPr lang="en-US" b="1" dirty="0" smtClean="0">
                <a:latin typeface="Arial" charset="0"/>
                <a:ea typeface="ＭＳ Ｐゴシック" pitchFamily="34" charset="-128"/>
              </a:rPr>
              <a:t>Parents’  2014 U.S. Income Taxes</a:t>
            </a:r>
          </a:p>
          <a:p>
            <a:pPr eaLnBrk="1" hangingPunct="1">
              <a:spcBef>
                <a:spcPct val="0"/>
              </a:spcBef>
            </a:pPr>
            <a:endParaRPr lang="en-US" b="1" dirty="0" smtClean="0">
              <a:latin typeface="Arial" charset="0"/>
              <a:ea typeface="ＭＳ Ｐゴシック" pitchFamily="34" charset="-128"/>
            </a:endParaRPr>
          </a:p>
          <a:p>
            <a:pPr eaLnBrk="1" hangingPunct="1">
              <a:spcBef>
                <a:spcPct val="0"/>
              </a:spcBef>
            </a:pPr>
            <a:r>
              <a:rPr lang="en-US" dirty="0" smtClean="0">
                <a:latin typeface="Arial" charset="0"/>
                <a:ea typeface="ＭＳ Ｐゴシック" pitchFamily="34" charset="-128"/>
              </a:rPr>
              <a:t>For this important question, students are asked to report parents’ federal income tax for 2014.  Students should make sure to use U.S. income tax </a:t>
            </a:r>
            <a:r>
              <a:rPr lang="en-US" b="1" dirty="0" smtClean="0">
                <a:latin typeface="Arial" charset="0"/>
                <a:ea typeface="ＭＳ Ｐゴシック" pitchFamily="34" charset="-128"/>
              </a:rPr>
              <a:t>paid (or to be paid</a:t>
            </a:r>
            <a:r>
              <a:rPr lang="en-US" dirty="0" smtClean="0">
                <a:latin typeface="Arial" charset="0"/>
                <a:ea typeface="ＭＳ Ｐゴシック" pitchFamily="34" charset="-128"/>
              </a:rPr>
              <a:t>)</a:t>
            </a:r>
            <a:r>
              <a:rPr lang="en-US" dirty="0" smtClean="0">
                <a:latin typeface="Arial" charset="0"/>
                <a:ea typeface="ＭＳ Ｐゴシック" pitchFamily="34" charset="-128"/>
                <a:cs typeface="Times New Roman" pitchFamily="18" charset="0"/>
              </a:rPr>
              <a:t>—not the amount </a:t>
            </a:r>
            <a:r>
              <a:rPr lang="en-US" b="1" dirty="0" smtClean="0">
                <a:latin typeface="Arial" charset="0"/>
                <a:ea typeface="ＭＳ Ｐゴシック" pitchFamily="34" charset="-128"/>
                <a:cs typeface="Times New Roman" pitchFamily="18" charset="0"/>
              </a:rPr>
              <a:t>withheld </a:t>
            </a:r>
            <a:r>
              <a:rPr lang="en-US" dirty="0" smtClean="0">
                <a:latin typeface="Arial" charset="0"/>
                <a:ea typeface="ＭＳ Ｐゴシック" pitchFamily="34" charset="-128"/>
                <a:cs typeface="Times New Roman" pitchFamily="18" charset="0"/>
              </a:rPr>
              <a:t>by employers or </a:t>
            </a:r>
            <a:r>
              <a:rPr lang="en-US" b="1" dirty="0" smtClean="0">
                <a:latin typeface="Arial" charset="0"/>
                <a:ea typeface="ＭＳ Ｐゴシック" pitchFamily="34" charset="-128"/>
                <a:cs typeface="Times New Roman" pitchFamily="18" charset="0"/>
              </a:rPr>
              <a:t>pre-paid</a:t>
            </a:r>
            <a:r>
              <a:rPr lang="en-US" dirty="0" smtClean="0">
                <a:latin typeface="Arial" charset="0"/>
                <a:ea typeface="ＭＳ Ｐゴシック" pitchFamily="34" charset="-128"/>
                <a:cs typeface="Times New Roman" pitchFamily="18" charset="0"/>
              </a:rPr>
              <a:t> by self-employed parents and to report the information that matches the reference to the line number on the IRS tax return..</a:t>
            </a:r>
          </a:p>
          <a:p>
            <a:pPr eaLnBrk="1" hangingPunct="1">
              <a:spcBef>
                <a:spcPct val="0"/>
              </a:spcBef>
            </a:pPr>
            <a:endParaRPr lang="en-US" dirty="0" smtClean="0">
              <a:latin typeface="Arial" charset="0"/>
              <a:ea typeface="ＭＳ Ｐゴシック" pitchFamily="34" charset="-128"/>
              <a:cs typeface="Times New Roman" pitchFamily="18" charset="0"/>
            </a:endParaRPr>
          </a:p>
          <a:p>
            <a:pPr eaLnBrk="1" hangingPunct="1">
              <a:spcBef>
                <a:spcPct val="0"/>
              </a:spcBef>
            </a:pPr>
            <a:endParaRPr lang="en-US" dirty="0" smtClean="0">
              <a:latin typeface="Arial" charset="0"/>
              <a:ea typeface="ＭＳ Ｐゴシック" pitchFamily="34" charset="-128"/>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2732405"/>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F516843A-E5B4-4FAF-BFAB-8A5E410CEBF1}" type="slidenum">
              <a:rPr lang="en-US" b="0"/>
              <a:pPr/>
              <a:t>23</a:t>
            </a:fld>
            <a:endParaRPr lang="en-US" b="0" dirty="0"/>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xfrm>
            <a:off x="685800" y="4338320"/>
            <a:ext cx="5486400" cy="4183380"/>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r>
              <a:rPr lang="en-US" b="1" dirty="0" smtClean="0">
                <a:latin typeface="Arial" charset="0"/>
                <a:ea typeface="ＭＳ Ｐゴシック" pitchFamily="34" charset="-128"/>
              </a:rPr>
              <a:t>2014 Additional Financial Information</a:t>
            </a:r>
          </a:p>
          <a:p>
            <a:pPr eaLnBrk="1" hangingPunct="1"/>
            <a:endParaRPr lang="en-US" b="1"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This Additional Financial Information question asks about information not included as part of parental income when calculating student need.  For example, if either of the custodial parents is paying child support for a child in another household, this amount will be subtracted from the total custodial parent income.</a:t>
            </a:r>
          </a:p>
          <a:p>
            <a:pPr eaLnBrk="1" hangingPunct="1"/>
            <a:endParaRPr lang="en-US" sz="800" dirty="0">
              <a:latin typeface="Arial" charset="0"/>
              <a:ea typeface="ＭＳ Ｐゴシック" pitchFamily="34" charset="-128"/>
            </a:endParaRPr>
          </a:p>
          <a:p>
            <a:pPr eaLnBrk="1" hangingPunct="1"/>
            <a:r>
              <a:rPr lang="en-US" dirty="0" smtClean="0">
                <a:latin typeface="Arial" charset="0"/>
                <a:ea typeface="ＭＳ Ｐゴシック" pitchFamily="34" charset="-128"/>
              </a:rPr>
              <a:t>The parent(s) should check all that apply.  </a:t>
            </a:r>
            <a:r>
              <a:rPr lang="en-US" dirty="0">
                <a:latin typeface="Arial" charset="0"/>
                <a:ea typeface="ＭＳ Ｐゴシック" pitchFamily="34" charset="-128"/>
              </a:rPr>
              <a:t>T</a:t>
            </a:r>
            <a:r>
              <a:rPr lang="en-US" dirty="0" smtClean="0">
                <a:latin typeface="Arial" charset="0"/>
                <a:ea typeface="ＭＳ Ｐゴシック" pitchFamily="34" charset="-128"/>
              </a:rPr>
              <a:t>he parent(s) may be asked to report their annual 2014 amounts for all boxes checked.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2793001"/>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F180B937-A43B-4C02-8263-A920E222F5B9}" type="slidenum">
              <a:rPr lang="en-US" b="0"/>
              <a:pPr/>
              <a:t>24</a:t>
            </a:fld>
            <a:endParaRPr lang="en-US" b="0" dirty="0"/>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xfrm>
            <a:off x="762000" y="4338321"/>
            <a:ext cx="5596034" cy="3998235"/>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r>
              <a:rPr lang="en-US" b="1" dirty="0" smtClean="0">
                <a:latin typeface="Arial" charset="0"/>
                <a:ea typeface="ＭＳ Ｐゴシック" pitchFamily="34" charset="-128"/>
              </a:rPr>
              <a:t>2014 Parent Untaxed Income</a:t>
            </a:r>
          </a:p>
          <a:p>
            <a:pPr eaLnBrk="1" hangingPunct="1"/>
            <a:endParaRPr lang="en-US" b="1"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This 2014 Untaxed Income Information section asks questions about untaxed income the custodial parents earned or received. Parents should be sure to include pre-tax contributions they (not employers) have made to 2014 tax-deferred pensions, retirement savings plans, IRAs and Keoghs.</a:t>
            </a:r>
          </a:p>
          <a:p>
            <a:pPr eaLnBrk="1" hangingPunct="1"/>
            <a:endParaRPr lang="en-US" sz="800" dirty="0">
              <a:latin typeface="Arial" charset="0"/>
              <a:ea typeface="ＭＳ Ｐゴシック" pitchFamily="34" charset="-128"/>
            </a:endParaRPr>
          </a:p>
          <a:p>
            <a:pPr eaLnBrk="1" hangingPunct="1"/>
            <a:r>
              <a:rPr lang="en-US" dirty="0" smtClean="0">
                <a:latin typeface="Arial" charset="0"/>
                <a:ea typeface="ＭＳ Ｐゴシック" pitchFamily="34" charset="-128"/>
              </a:rPr>
              <a:t>Additionally, parents should include other untaxed income such as child support received in 2014 for all children (including the student), tax exempt interest income, housing/food and other living allowances paid to military and clergy as well as any income not reported elsewhere on the form. </a:t>
            </a:r>
          </a:p>
          <a:p>
            <a:pPr eaLnBrk="1" hangingPunct="1"/>
            <a:endParaRPr lang="en-US" sz="800" dirty="0">
              <a:latin typeface="Arial" charset="0"/>
              <a:ea typeface="ＭＳ Ｐゴシック" pitchFamily="34" charset="-128"/>
            </a:endParaRPr>
          </a:p>
          <a:p>
            <a:pPr eaLnBrk="1" hangingPunct="1"/>
            <a:r>
              <a:rPr lang="en-US" dirty="0" smtClean="0">
                <a:latin typeface="Arial" charset="0"/>
                <a:ea typeface="ＭＳ Ｐゴシック" pitchFamily="34" charset="-128"/>
              </a:rPr>
              <a:t>Some colleges and universities may ask for information about other untaxed income, such as untaxed foreign income. They may also request documentation of any information reported here.</a:t>
            </a: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The student should check all that apply. Online at FAFSA on the Web, the student may be asked to report his or her parents’ annual 2014 amounts for all boxes checked.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9832279"/>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7BCA60CA-4754-4037-96D8-C92B8EF451C4}" type="slidenum">
              <a:rPr lang="en-US" b="0"/>
              <a:pPr/>
              <a:t>25</a:t>
            </a:fld>
            <a:endParaRPr lang="en-US" b="0" dirty="0"/>
          </a:p>
        </p:txBody>
      </p:sp>
      <p:sp>
        <p:nvSpPr>
          <p:cNvPr id="154628" name="Rectangle 2"/>
          <p:cNvSpPr>
            <a:spLocks noGrp="1" noRot="1" noChangeAspect="1" noChangeArrowheads="1" noTextEdit="1"/>
          </p:cNvSpPr>
          <p:nvPr>
            <p:ph type="sldImg"/>
          </p:nvPr>
        </p:nvSpPr>
        <p:spPr>
          <a:ln/>
        </p:spPr>
      </p:sp>
      <p:sp>
        <p:nvSpPr>
          <p:cNvPr id="154629" name="Rectangle 3"/>
          <p:cNvSpPr>
            <a:spLocks noGrp="1" noChangeArrowheads="1"/>
          </p:cNvSpPr>
          <p:nvPr>
            <p:ph type="body" idx="1"/>
          </p:nvPr>
        </p:nvSpPr>
        <p:spPr>
          <a:xfrm>
            <a:off x="685800" y="4415792"/>
            <a:ext cx="5486400" cy="4880610"/>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ormAutofit fontScale="85000" lnSpcReduction="20000"/>
          </a:bodyPr>
          <a:lstStyle/>
          <a:p>
            <a:pPr eaLnBrk="1" hangingPunct="1">
              <a:lnSpc>
                <a:spcPct val="120000"/>
              </a:lnSpc>
            </a:pPr>
            <a:r>
              <a:rPr lang="en-US" sz="1400" b="1" dirty="0">
                <a:latin typeface="Arial" charset="0"/>
                <a:ea typeface="ＭＳ Ｐゴシック" pitchFamily="34" charset="-128"/>
              </a:rPr>
              <a:t>Parent Assets</a:t>
            </a:r>
          </a:p>
          <a:p>
            <a:pPr eaLnBrk="1" hangingPunct="1">
              <a:lnSpc>
                <a:spcPct val="120000"/>
              </a:lnSpc>
            </a:pPr>
            <a:endParaRPr lang="en-US" b="1" dirty="0" smtClean="0">
              <a:latin typeface="Arial" charset="0"/>
              <a:ea typeface="ＭＳ Ｐゴシック" pitchFamily="34" charset="-128"/>
            </a:endParaRPr>
          </a:p>
          <a:p>
            <a:pPr eaLnBrk="1" hangingPunct="1">
              <a:lnSpc>
                <a:spcPct val="120000"/>
              </a:lnSpc>
            </a:pPr>
            <a:r>
              <a:rPr lang="en-US" dirty="0" smtClean="0">
                <a:latin typeface="Arial" charset="0"/>
                <a:ea typeface="ＭＳ Ｐゴシック" pitchFamily="34" charset="-128"/>
              </a:rPr>
              <a:t>Students may be asked to provide information about their parents’ assets depending on their parents’ level of income. </a:t>
            </a:r>
          </a:p>
          <a:p>
            <a:pPr eaLnBrk="1" hangingPunct="1">
              <a:lnSpc>
                <a:spcPct val="120000"/>
              </a:lnSpc>
            </a:pPr>
            <a:endParaRPr lang="en-US" sz="400" dirty="0">
              <a:latin typeface="Arial" charset="0"/>
              <a:ea typeface="ＭＳ Ｐゴシック" pitchFamily="34" charset="-128"/>
            </a:endParaRPr>
          </a:p>
          <a:p>
            <a:pPr eaLnBrk="1" hangingPunct="1">
              <a:lnSpc>
                <a:spcPct val="120000"/>
              </a:lnSpc>
            </a:pPr>
            <a:r>
              <a:rPr lang="en-US" dirty="0" smtClean="0">
                <a:latin typeface="Arial" charset="0"/>
                <a:ea typeface="ＭＳ Ｐゴシック" pitchFamily="34" charset="-128"/>
              </a:rPr>
              <a:t>An asset is defined as property that has an exchange value. The purpose of collecting asset information is to determine if the family’s assets are substantial enough to support a contribution toward the student’s educational expenses.</a:t>
            </a:r>
          </a:p>
          <a:p>
            <a:pPr eaLnBrk="1" hangingPunct="1">
              <a:lnSpc>
                <a:spcPct val="120000"/>
              </a:lnSpc>
            </a:pPr>
            <a:endParaRPr lang="en-US" sz="400" dirty="0">
              <a:latin typeface="Arial" charset="0"/>
              <a:ea typeface="ＭＳ Ｐゴシック" pitchFamily="34" charset="-128"/>
            </a:endParaRPr>
          </a:p>
          <a:p>
            <a:pPr eaLnBrk="1" hangingPunct="1">
              <a:lnSpc>
                <a:spcPct val="120000"/>
              </a:lnSpc>
            </a:pPr>
            <a:r>
              <a:rPr lang="en-US" dirty="0" smtClean="0">
                <a:latin typeface="Arial" charset="0"/>
                <a:ea typeface="ＭＳ Ｐゴシック" pitchFamily="34" charset="-128"/>
              </a:rPr>
              <a:t>Assets fall into three categories for the FAFSA on the Web.  These are:</a:t>
            </a:r>
          </a:p>
          <a:p>
            <a:pPr eaLnBrk="1" hangingPunct="1">
              <a:lnSpc>
                <a:spcPct val="120000"/>
              </a:lnSpc>
            </a:pPr>
            <a:r>
              <a:rPr lang="en-US" dirty="0" smtClean="0">
                <a:latin typeface="Arial" charset="0"/>
                <a:ea typeface="ＭＳ Ｐゴシック" pitchFamily="34" charset="-128"/>
              </a:rPr>
              <a:t>	Cash, savings and checking</a:t>
            </a:r>
          </a:p>
          <a:p>
            <a:pPr eaLnBrk="1" hangingPunct="1">
              <a:lnSpc>
                <a:spcPct val="120000"/>
              </a:lnSpc>
            </a:pPr>
            <a:r>
              <a:rPr lang="en-US" dirty="0" smtClean="0">
                <a:latin typeface="Arial" charset="0"/>
                <a:ea typeface="ＭＳ Ｐゴシック" pitchFamily="34" charset="-128"/>
              </a:rPr>
              <a:t>	Investments</a:t>
            </a:r>
          </a:p>
          <a:p>
            <a:pPr eaLnBrk="1" hangingPunct="1">
              <a:lnSpc>
                <a:spcPct val="120000"/>
              </a:lnSpc>
            </a:pPr>
            <a:r>
              <a:rPr lang="en-US" dirty="0" smtClean="0">
                <a:latin typeface="Arial" charset="0"/>
                <a:ea typeface="ＭＳ Ｐゴシック" pitchFamily="34" charset="-128"/>
              </a:rPr>
              <a:t>	Business or Investment farm value</a:t>
            </a:r>
          </a:p>
          <a:p>
            <a:pPr eaLnBrk="1" hangingPunct="1">
              <a:lnSpc>
                <a:spcPct val="120000"/>
              </a:lnSpc>
            </a:pPr>
            <a:endParaRPr lang="en-US" sz="400" dirty="0">
              <a:latin typeface="Arial" charset="0"/>
              <a:ea typeface="ＭＳ Ｐゴシック" pitchFamily="34" charset="-128"/>
            </a:endParaRPr>
          </a:p>
          <a:p>
            <a:pPr eaLnBrk="1" hangingPunct="1">
              <a:lnSpc>
                <a:spcPct val="120000"/>
              </a:lnSpc>
            </a:pPr>
            <a:r>
              <a:rPr lang="en-US" dirty="0" smtClean="0">
                <a:latin typeface="Arial" charset="0"/>
                <a:ea typeface="ＭＳ Ｐゴシック" pitchFamily="34" charset="-128"/>
              </a:rPr>
              <a:t>Cash, savings and checking are liquid funds that parents have as of the day the student and his or her family complete the FAFSA.  </a:t>
            </a:r>
          </a:p>
          <a:p>
            <a:pPr eaLnBrk="1" hangingPunct="1">
              <a:lnSpc>
                <a:spcPct val="120000"/>
              </a:lnSpc>
            </a:pPr>
            <a:r>
              <a:rPr lang="en-US" dirty="0" smtClean="0">
                <a:latin typeface="Arial" charset="0"/>
                <a:ea typeface="ＭＳ Ｐゴシック" pitchFamily="34" charset="-128"/>
              </a:rPr>
              <a:t>Investments include some of the following: real estate (other than the parents’ primary home), trust funds, UGMA and UTMA accounts, money market and mutual funds, certificates of deposit, stock and stock options, bonds and other securities, Coverdell Education IRAs, college savings plans including 529(c) plans owned by parents, installment and land sale contracts, and commodities. </a:t>
            </a:r>
          </a:p>
          <a:p>
            <a:pPr eaLnBrk="1" hangingPunct="1">
              <a:lnSpc>
                <a:spcPct val="120000"/>
              </a:lnSpc>
            </a:pPr>
            <a:endParaRPr lang="en-US" sz="400" dirty="0">
              <a:latin typeface="Arial" charset="0"/>
              <a:ea typeface="ＭＳ Ｐゴシック" pitchFamily="34" charset="-128"/>
            </a:endParaRPr>
          </a:p>
          <a:p>
            <a:pPr eaLnBrk="1" hangingPunct="1">
              <a:lnSpc>
                <a:spcPct val="120000"/>
              </a:lnSpc>
            </a:pPr>
            <a:r>
              <a:rPr lang="en-US" dirty="0" smtClean="0">
                <a:latin typeface="Arial" charset="0"/>
                <a:ea typeface="ＭＳ Ｐゴシック" pitchFamily="34" charset="-128"/>
              </a:rPr>
              <a:t>Business and investments farms include the market value of land, buildings, machinery, equipment, and inventory.  Debt means only those debts for which the business/investment farm was used as collateral.  </a:t>
            </a:r>
          </a:p>
          <a:p>
            <a:pPr eaLnBrk="1" hangingPunct="1">
              <a:lnSpc>
                <a:spcPct val="120000"/>
              </a:lnSpc>
            </a:pPr>
            <a:endParaRPr lang="en-US" sz="400" dirty="0">
              <a:latin typeface="Arial" charset="0"/>
              <a:ea typeface="ＭＳ Ｐゴシック" pitchFamily="34" charset="-128"/>
            </a:endParaRPr>
          </a:p>
          <a:p>
            <a:pPr eaLnBrk="1" hangingPunct="1">
              <a:lnSpc>
                <a:spcPct val="120000"/>
              </a:lnSpc>
            </a:pPr>
            <a:r>
              <a:rPr lang="en-US" dirty="0" smtClean="0">
                <a:latin typeface="Arial" charset="0"/>
                <a:ea typeface="ＭＳ Ｐゴシック" pitchFamily="34" charset="-128"/>
              </a:rPr>
              <a:t>Keep in mind that only the net worth (the current value minus debt) of assets should be reported. </a:t>
            </a:r>
          </a:p>
          <a:p>
            <a:pPr eaLnBrk="1" hangingPunct="1">
              <a:lnSpc>
                <a:spcPct val="120000"/>
              </a:lnSpc>
            </a:pPr>
            <a:endParaRPr lang="en-US" sz="400" dirty="0">
              <a:latin typeface="Arial" charset="0"/>
              <a:ea typeface="ＭＳ Ｐゴシック" pitchFamily="34" charset="-128"/>
            </a:endParaRPr>
          </a:p>
          <a:p>
            <a:pPr eaLnBrk="1" hangingPunct="1">
              <a:lnSpc>
                <a:spcPct val="120000"/>
              </a:lnSpc>
            </a:pPr>
            <a:r>
              <a:rPr lang="en-US" dirty="0" smtClean="0">
                <a:latin typeface="Arial" charset="0"/>
                <a:ea typeface="ＭＳ Ｐゴシック" pitchFamily="34" charset="-128"/>
              </a:rPr>
              <a:t>Remember, parents should not report assets such as the family home, the value of any life insurance, or the value of a family-owned and controlled small business . (A small business is defined as one with 100 or fewer full-time or full-time equivalent employees). And, most importantly, any </a:t>
            </a:r>
            <a:r>
              <a:rPr lang="en-US" b="1" dirty="0" smtClean="0">
                <a:latin typeface="Arial" charset="0"/>
                <a:ea typeface="ＭＳ Ｐゴシック" pitchFamily="34" charset="-128"/>
              </a:rPr>
              <a:t>accumulated</a:t>
            </a:r>
            <a:r>
              <a:rPr lang="en-US" dirty="0" smtClean="0">
                <a:latin typeface="Arial" charset="0"/>
                <a:ea typeface="ＭＳ Ｐゴシック" pitchFamily="34" charset="-128"/>
              </a:rPr>
              <a:t> funds in retirement accounts such as Roth or traditional IRAs, pension funds, Keogh, 401K, 403B, or other plans should </a:t>
            </a:r>
            <a:r>
              <a:rPr lang="en-US" b="1" dirty="0" smtClean="0">
                <a:latin typeface="Arial" charset="0"/>
                <a:ea typeface="ＭＳ Ｐゴシック" pitchFamily="34" charset="-128"/>
              </a:rPr>
              <a:t>not</a:t>
            </a:r>
            <a:r>
              <a:rPr lang="en-US" dirty="0" smtClean="0">
                <a:latin typeface="Arial" charset="0"/>
                <a:ea typeface="ＭＳ Ｐゴシック" pitchFamily="34" charset="-128"/>
              </a:rPr>
              <a:t> be reported.</a:t>
            </a:r>
          </a:p>
          <a:p>
            <a:pPr eaLnBrk="1" hangingPunct="1">
              <a:lnSpc>
                <a:spcPct val="110000"/>
              </a:lnSpc>
            </a:pPr>
            <a:endParaRPr lang="en-US" dirty="0" smtClean="0">
              <a:latin typeface="Arial" charset="0"/>
              <a:ea typeface="ＭＳ Ｐゴシック" pitchFamily="34" charset="-128"/>
            </a:endParaRPr>
          </a:p>
          <a:p>
            <a:pPr eaLnBrk="1" hangingPunct="1">
              <a:lnSpc>
                <a:spcPct val="110000"/>
              </a:lnSpc>
            </a:pPr>
            <a:endParaRPr lang="en-US" dirty="0" smtClean="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0533757"/>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E88E1D63-A1AA-4649-8FCC-B61324BAD882}" type="slidenum">
              <a:rPr lang="en-US" b="0"/>
              <a:pPr/>
              <a:t>26</a:t>
            </a:fld>
            <a:endParaRPr lang="en-US" b="0" dirty="0"/>
          </a:p>
        </p:txBody>
      </p:sp>
      <p:sp>
        <p:nvSpPr>
          <p:cNvPr id="156676" name="Rectangle 2"/>
          <p:cNvSpPr>
            <a:spLocks noGrp="1" noRot="1" noChangeAspect="1" noChangeArrowheads="1" noTextEdit="1"/>
          </p:cNvSpPr>
          <p:nvPr>
            <p:ph type="sldImg"/>
          </p:nvPr>
        </p:nvSpPr>
        <p:spPr>
          <a:xfrm>
            <a:off x="1685925" y="290513"/>
            <a:ext cx="3500438" cy="2625725"/>
          </a:xfrm>
          <a:ln cap="flat"/>
        </p:spPr>
      </p:sp>
      <p:sp>
        <p:nvSpPr>
          <p:cNvPr id="156677" name="Rectangle 3"/>
          <p:cNvSpPr>
            <a:spLocks noGrp="1" noChangeArrowheads="1"/>
          </p:cNvSpPr>
          <p:nvPr>
            <p:ph type="body" idx="1"/>
          </p:nvPr>
        </p:nvSpPr>
        <p:spPr>
          <a:xfrm>
            <a:off x="762000" y="3200152"/>
            <a:ext cx="5486400" cy="4183380"/>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r>
              <a:rPr lang="en-US" b="1" dirty="0" smtClean="0">
                <a:latin typeface="Arial" charset="0"/>
                <a:ea typeface="ＭＳ Ｐゴシック" pitchFamily="34" charset="-128"/>
              </a:rPr>
              <a:t>Student Financial Information</a:t>
            </a:r>
          </a:p>
          <a:p>
            <a:pPr eaLnBrk="1" hangingPunct="1"/>
            <a:endParaRPr lang="en-US" b="1"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The student questions in Section 5 concerning student finances are identical to those for the parents we have already covered.  We will not review the student income information in this section in any detail.  </a:t>
            </a:r>
          </a:p>
          <a:p>
            <a:pPr eaLnBrk="1" hangingPunct="1"/>
            <a:endParaRPr lang="en-US" sz="800" dirty="0">
              <a:latin typeface="Arial" charset="0"/>
              <a:ea typeface="ＭＳ Ｐゴシック" pitchFamily="34" charset="-128"/>
            </a:endParaRPr>
          </a:p>
          <a:p>
            <a:pPr eaLnBrk="1" hangingPunct="1"/>
            <a:r>
              <a:rPr lang="en-US" dirty="0" smtClean="0">
                <a:latin typeface="Arial" charset="0"/>
                <a:ea typeface="ＭＳ Ｐゴシック" pitchFamily="34" charset="-128"/>
              </a:rPr>
              <a:t>If the student is married at the time the FOTW is submitted, the spouse’s 2014 income and current value of combined student and spousal assets must be included, even if the student was not married in 2014.</a:t>
            </a:r>
          </a:p>
          <a:p>
            <a:pPr eaLnBrk="1" hangingPunct="1"/>
            <a:endParaRPr lang="en-US" sz="800" dirty="0">
              <a:latin typeface="Arial" charset="0"/>
              <a:ea typeface="ＭＳ Ｐゴシック" pitchFamily="34" charset="-128"/>
            </a:endParaRPr>
          </a:p>
          <a:p>
            <a:pPr eaLnBrk="1" hangingPunct="1"/>
            <a:r>
              <a:rPr lang="en-US" dirty="0" smtClean="0">
                <a:latin typeface="Arial" charset="0"/>
                <a:ea typeface="ＭＳ Ｐゴシック" pitchFamily="34" charset="-128"/>
              </a:rPr>
              <a:t>How many students here today are considered independent for purposes of completing the FOTW?</a:t>
            </a:r>
          </a:p>
          <a:p>
            <a:pPr eaLnBrk="1" hangingPunct="1"/>
            <a:endParaRPr lang="en-US" sz="800" dirty="0">
              <a:latin typeface="Arial" charset="0"/>
              <a:ea typeface="ＭＳ Ｐゴシック" pitchFamily="34" charset="-128"/>
            </a:endParaRPr>
          </a:p>
          <a:p>
            <a:pPr eaLnBrk="1" hangingPunct="1"/>
            <a:r>
              <a:rPr lang="en-US" b="1" dirty="0" smtClean="0">
                <a:latin typeface="Arial" charset="0"/>
                <a:ea typeface="ＭＳ Ｐゴシック" pitchFamily="34" charset="-128"/>
              </a:rPr>
              <a:t>NOTE TO PRESENTERS:</a:t>
            </a:r>
            <a:r>
              <a:rPr lang="en-US" dirty="0" smtClean="0">
                <a:latin typeface="Arial" charset="0"/>
                <a:ea typeface="ＭＳ Ｐゴシック" pitchFamily="34" charset="-128"/>
              </a:rPr>
              <a:t>  Based on the number of participants in the audience who respond affirmatively to being independent, either have the students see you after the formal presentation or review Slides 90-94 at this point.</a:t>
            </a:r>
            <a:endParaRPr lang="en-US" dirty="0" smtClean="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2228312"/>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F180B937-A43B-4C02-8263-A920E222F5B9}" type="slidenum">
              <a:rPr lang="en-US" b="0"/>
              <a:pPr/>
              <a:t>27</a:t>
            </a:fld>
            <a:endParaRPr lang="en-US" b="0" dirty="0"/>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xfrm>
            <a:off x="762000" y="4338321"/>
            <a:ext cx="5596034" cy="3998235"/>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ormAutofit/>
          </a:bodyPr>
          <a:lstStyle/>
          <a:p>
            <a:r>
              <a:rPr lang="en-US" b="1" dirty="0" smtClean="0">
                <a:latin typeface="Arial" charset="0"/>
                <a:ea typeface="ＭＳ Ｐゴシック" pitchFamily="34" charset="-128"/>
              </a:rPr>
              <a:t>Student Signature </a:t>
            </a:r>
            <a:r>
              <a:rPr lang="en-US" b="1" dirty="0">
                <a:latin typeface="Arial" charset="0"/>
                <a:ea typeface="ＭＳ Ｐゴシック" pitchFamily="34" charset="-128"/>
              </a:rPr>
              <a:t>Page </a:t>
            </a:r>
            <a:endParaRPr lang="en-US" b="1" dirty="0" smtClean="0">
              <a:latin typeface="Arial" charset="0"/>
              <a:ea typeface="ＭＳ Ｐゴシック" pitchFamily="34" charset="-128"/>
            </a:endParaRPr>
          </a:p>
          <a:p>
            <a:pPr>
              <a:spcBef>
                <a:spcPct val="5000"/>
              </a:spcBef>
            </a:pPr>
            <a:endParaRPr lang="en-US" dirty="0" smtClean="0">
              <a:latin typeface="Arial" charset="0"/>
              <a:ea typeface="ＭＳ Ｐゴシック" pitchFamily="34" charset="-128"/>
            </a:endParaRPr>
          </a:p>
          <a:p>
            <a:pPr>
              <a:spcBef>
                <a:spcPct val="5000"/>
              </a:spcBef>
            </a:pPr>
            <a:r>
              <a:rPr lang="en-US" dirty="0" smtClean="0">
                <a:latin typeface="Arial" charset="0"/>
                <a:ea typeface="ＭＳ Ｐゴシック" pitchFamily="34" charset="-128"/>
              </a:rPr>
              <a:t>It </a:t>
            </a:r>
            <a:r>
              <a:rPr lang="en-US" dirty="0">
                <a:latin typeface="Arial" charset="0"/>
                <a:ea typeface="ＭＳ Ｐゴシック" pitchFamily="34" charset="-128"/>
              </a:rPr>
              <a:t>is important that both students and their </a:t>
            </a:r>
            <a:r>
              <a:rPr lang="en-US" dirty="0" smtClean="0">
                <a:latin typeface="Arial" charset="0"/>
                <a:ea typeface="ＭＳ Ｐゴシック" pitchFamily="34" charset="-128"/>
              </a:rPr>
              <a:t>custodial parents </a:t>
            </a:r>
            <a:r>
              <a:rPr lang="en-US" dirty="0">
                <a:latin typeface="Arial" charset="0"/>
                <a:ea typeface="ＭＳ Ｐゴシック" pitchFamily="34" charset="-128"/>
              </a:rPr>
              <a:t>read the FAFSA on the Web Certification Statement before submitting the </a:t>
            </a:r>
            <a:r>
              <a:rPr lang="en-US" dirty="0" smtClean="0">
                <a:latin typeface="Arial" charset="0"/>
                <a:ea typeface="ＭＳ Ｐゴシック" pitchFamily="34" charset="-128"/>
              </a:rPr>
              <a:t>FAFSA.  They </a:t>
            </a:r>
            <a:r>
              <a:rPr lang="en-US" dirty="0">
                <a:latin typeface="Arial" charset="0"/>
                <a:ea typeface="ＭＳ Ｐゴシック" pitchFamily="34" charset="-128"/>
              </a:rPr>
              <a:t>should be sure they understand to what they are agreeing.</a:t>
            </a:r>
          </a:p>
          <a:p>
            <a:pPr>
              <a:lnSpc>
                <a:spcPct val="110000"/>
              </a:lnSpc>
              <a:spcBef>
                <a:spcPct val="5000"/>
              </a:spcBef>
            </a:pPr>
            <a:endParaRPr lang="en-US" sz="400" dirty="0">
              <a:latin typeface="Arial" charset="0"/>
              <a:ea typeface="ＭＳ Ｐゴシック" pitchFamily="34" charset="-128"/>
            </a:endParaRPr>
          </a:p>
          <a:p>
            <a:pPr>
              <a:lnSpc>
                <a:spcPct val="110000"/>
              </a:lnSpc>
              <a:spcBef>
                <a:spcPct val="5000"/>
              </a:spcBef>
            </a:pPr>
            <a:endParaRPr lang="en-US" sz="400" dirty="0">
              <a:latin typeface="Arial" charset="0"/>
              <a:ea typeface="ＭＳ Ｐゴシック" pitchFamily="34" charset="-128"/>
            </a:endParaRPr>
          </a:p>
          <a:p>
            <a:pPr>
              <a:lnSpc>
                <a:spcPct val="90000"/>
              </a:lnSpc>
              <a:spcBef>
                <a:spcPct val="20000"/>
              </a:spcBef>
            </a:pPr>
            <a:r>
              <a:rPr lang="en-US" dirty="0">
                <a:latin typeface="Arial" charset="0"/>
                <a:ea typeface="ＭＳ Ｐゴシック" pitchFamily="34" charset="-128"/>
              </a:rPr>
              <a:t>All students (and at least one of their custodial parents, if dependent) must sign the FAFSA. When submitting the FOTW, students and at least one of their custodial parents must provide their own individual PINs.  Remember, students and their custodial parents can get their PINs at </a:t>
            </a:r>
            <a:r>
              <a:rPr lang="en-US" b="1" dirty="0">
                <a:latin typeface="Arial" charset="0"/>
                <a:ea typeface="ＭＳ Ｐゴシック" pitchFamily="34" charset="-128"/>
              </a:rPr>
              <a:t>www.pin.ed.gov </a:t>
            </a:r>
            <a:r>
              <a:rPr lang="en-US" dirty="0">
                <a:latin typeface="Arial" charset="0"/>
                <a:ea typeface="ＭＳ Ｐゴシック" pitchFamily="34" charset="-128"/>
              </a:rPr>
              <a:t>or when they complete the FOTW</a:t>
            </a:r>
            <a:r>
              <a:rPr lang="en-US" dirty="0">
                <a:solidFill>
                  <a:srgbClr val="0066FF"/>
                </a:solidFill>
                <a:latin typeface="Arial" charset="0"/>
                <a:ea typeface="ＭＳ Ｐゴシック" pitchFamily="34" charset="-128"/>
              </a:rPr>
              <a:t>. </a:t>
            </a:r>
            <a:r>
              <a:rPr lang="en-US" dirty="0">
                <a:latin typeface="Arial" charset="0"/>
                <a:ea typeface="ＭＳ Ｐゴシック" pitchFamily="34" charset="-128"/>
              </a:rPr>
              <a:t>Students and parents should not share their PINs with anyone else.</a:t>
            </a:r>
          </a:p>
          <a:p>
            <a:pPr>
              <a:lnSpc>
                <a:spcPct val="90000"/>
              </a:lnSpc>
              <a:spcBef>
                <a:spcPct val="20000"/>
              </a:spcBef>
            </a:pPr>
            <a:endParaRPr lang="en-US" dirty="0">
              <a:latin typeface="Arial" charset="0"/>
              <a:ea typeface="ＭＳ Ｐゴシック" pitchFamily="34" charset="-128"/>
            </a:endParaRPr>
          </a:p>
          <a:p>
            <a:r>
              <a:rPr lang="en-US" dirty="0" smtClean="0">
                <a:latin typeface="Arial" charset="0"/>
                <a:ea typeface="ＭＳ Ｐゴシック" pitchFamily="34" charset="-128"/>
              </a:rPr>
              <a:t>We </a:t>
            </a:r>
            <a:r>
              <a:rPr lang="en-US" dirty="0">
                <a:latin typeface="Arial" charset="0"/>
                <a:ea typeface="ＭＳ Ｐゴシック" pitchFamily="34" charset="-128"/>
              </a:rPr>
              <a:t>recommend signing the FAFSA electronically with the student </a:t>
            </a:r>
            <a:r>
              <a:rPr lang="en-US" dirty="0" smtClean="0">
                <a:latin typeface="Arial" charset="0"/>
                <a:ea typeface="ＭＳ Ｐゴシック" pitchFamily="34" charset="-128"/>
              </a:rPr>
              <a:t>PIN</a:t>
            </a:r>
            <a:r>
              <a:rPr lang="en-US" dirty="0">
                <a:latin typeface="Arial" charset="0"/>
                <a:ea typeface="ＭＳ Ｐゴシック" pitchFamily="34" charset="-128"/>
              </a:rPr>
              <a:t>, so the student </a:t>
            </a:r>
            <a:r>
              <a:rPr lang="en-US" dirty="0" smtClean="0">
                <a:latin typeface="Arial" charset="0"/>
                <a:ea typeface="ＭＳ Ｐゴシック" pitchFamily="34" charset="-128"/>
              </a:rPr>
              <a:t>applicant does </a:t>
            </a:r>
            <a:r>
              <a:rPr lang="en-US" dirty="0">
                <a:latin typeface="Arial" charset="0"/>
                <a:ea typeface="ＭＳ Ｐゴシック" pitchFamily="34" charset="-128"/>
              </a:rPr>
              <a:t>not need to print, sign, and mail a signature page</a:t>
            </a:r>
            <a:r>
              <a:rPr lang="en-US" dirty="0" smtClean="0">
                <a:latin typeface="Arial" charset="0"/>
                <a:ea typeface="ＭＳ Ｐゴシック" pitchFamily="34" charset="-128"/>
              </a:rPr>
              <a:t>.</a:t>
            </a:r>
          </a:p>
          <a:p>
            <a:endParaRPr lang="en-US" dirty="0">
              <a:latin typeface="Arial" charset="0"/>
              <a:ea typeface="ＭＳ Ｐゴシック" pitchFamily="34" charset="-128"/>
            </a:endParaRPr>
          </a:p>
          <a:p>
            <a:r>
              <a:rPr lang="en-US" dirty="0" smtClean="0">
                <a:latin typeface="Arial" charset="0"/>
                <a:ea typeface="ＭＳ Ｐゴシック" pitchFamily="34" charset="-128"/>
              </a:rPr>
              <a:t>Also, make sure to read and mark “Agree” to the student Terms of Agreement. </a:t>
            </a:r>
          </a:p>
          <a:p>
            <a:r>
              <a:rPr lang="en-US" dirty="0" smtClean="0">
                <a:latin typeface="Arial" charset="0"/>
                <a:ea typeface="ＭＳ Ｐゴシック" pitchFamily="34" charset="-128"/>
              </a:rPr>
              <a:t>  </a:t>
            </a:r>
            <a:endParaRPr lang="en-US" dirty="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6154250"/>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F180B937-A43B-4C02-8263-A920E222F5B9}" type="slidenum">
              <a:rPr lang="en-US" b="0"/>
              <a:pPr/>
              <a:t>28</a:t>
            </a:fld>
            <a:endParaRPr lang="en-US" b="0" dirty="0"/>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xfrm>
            <a:off x="762000" y="4338321"/>
            <a:ext cx="5596034" cy="3998235"/>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ormAutofit/>
          </a:bodyPr>
          <a:lstStyle/>
          <a:p>
            <a:r>
              <a:rPr lang="en-US" b="1" dirty="0" smtClean="0">
                <a:latin typeface="Arial" charset="0"/>
                <a:ea typeface="ＭＳ Ｐゴシック" pitchFamily="34" charset="-128"/>
              </a:rPr>
              <a:t>Confirmation Page</a:t>
            </a:r>
          </a:p>
          <a:p>
            <a:endParaRPr lang="en-US" b="1" dirty="0" smtClean="0">
              <a:latin typeface="Arial" charset="0"/>
              <a:ea typeface="ＭＳ Ｐゴシック" pitchFamily="34" charset="-128"/>
            </a:endParaRPr>
          </a:p>
          <a:p>
            <a:r>
              <a:rPr lang="en-US" b="0" dirty="0" smtClean="0">
                <a:latin typeface="Arial" charset="0"/>
                <a:ea typeface="ＭＳ Ｐゴシック" pitchFamily="34" charset="-128"/>
              </a:rPr>
              <a:t>The student should choose to print</a:t>
            </a:r>
            <a:r>
              <a:rPr lang="en-US" b="0" baseline="0" dirty="0" smtClean="0">
                <a:latin typeface="Arial" charset="0"/>
                <a:ea typeface="ＭＳ Ｐゴシック" pitchFamily="34" charset="-128"/>
              </a:rPr>
              <a:t> the Confirmation Page and save a copy.  </a:t>
            </a:r>
          </a:p>
          <a:p>
            <a:endParaRPr lang="en-US" b="0" baseline="0" dirty="0" smtClean="0">
              <a:latin typeface="Arial" charset="0"/>
              <a:ea typeface="ＭＳ Ｐゴシック" pitchFamily="34" charset="-128"/>
            </a:endParaRPr>
          </a:p>
          <a:p>
            <a:r>
              <a:rPr lang="en-US" b="0" baseline="0" dirty="0" smtClean="0">
                <a:latin typeface="Arial" charset="0"/>
                <a:ea typeface="ＭＳ Ｐゴシック" pitchFamily="34" charset="-128"/>
              </a:rPr>
              <a:t>This page confirms the date and time of submission of the FOTW to the U.S. Department of Education.</a:t>
            </a:r>
          </a:p>
          <a:p>
            <a:endParaRPr lang="en-US" b="0" baseline="0" dirty="0" smtClean="0">
              <a:latin typeface="Arial" charset="0"/>
              <a:ea typeface="ＭＳ Ｐゴシック" pitchFamily="34" charset="-128"/>
            </a:endParaRPr>
          </a:p>
          <a:p>
            <a:r>
              <a:rPr lang="en-US" b="0" baseline="0" dirty="0" smtClean="0">
                <a:latin typeface="Arial" charset="0"/>
                <a:ea typeface="ＭＳ Ｐゴシック" pitchFamily="34" charset="-128"/>
              </a:rPr>
              <a:t>In addition, it shows the student’s Expected Family Contribution (EFC), estimated Federal Pell Grant and Federal Stafford Loan eligibility, as well as </a:t>
            </a:r>
          </a:p>
          <a:p>
            <a:r>
              <a:rPr lang="en-US" dirty="0">
                <a:latin typeface="Arial" charset="0"/>
                <a:ea typeface="ＭＳ Ｐゴシック" pitchFamily="34" charset="-128"/>
              </a:rPr>
              <a:t>t</a:t>
            </a:r>
            <a:r>
              <a:rPr lang="en-US" dirty="0" smtClean="0">
                <a:latin typeface="Arial" charset="0"/>
                <a:ea typeface="ＭＳ Ｐゴシック" pitchFamily="34" charset="-128"/>
              </a:rPr>
              <a:t>he l</a:t>
            </a:r>
            <a:r>
              <a:rPr lang="en-US" b="0" baseline="0" dirty="0" smtClean="0">
                <a:latin typeface="Arial" charset="0"/>
                <a:ea typeface="ＭＳ Ｐゴシック" pitchFamily="34" charset="-128"/>
              </a:rPr>
              <a:t>ist of schools scheduled to receive FAFSA data</a:t>
            </a:r>
            <a:r>
              <a:rPr lang="en-US" dirty="0" smtClean="0">
                <a:latin typeface="Arial" charset="0"/>
                <a:ea typeface="ＭＳ Ｐゴシック" pitchFamily="34" charset="-128"/>
              </a:rPr>
              <a:t>. The Confirmation Page also indicates important information about each college or university listed. </a:t>
            </a:r>
            <a:endParaRPr lang="en-US" b="0" baseline="0" dirty="0" smtClean="0">
              <a:latin typeface="Arial" charset="0"/>
              <a:ea typeface="ＭＳ Ｐゴシック" pitchFamily="34" charset="-128"/>
            </a:endParaRPr>
          </a:p>
          <a:p>
            <a:endParaRPr lang="en-US" dirty="0">
              <a:latin typeface="Arial" charset="0"/>
              <a:ea typeface="ＭＳ Ｐゴシック" pitchFamily="34" charset="-128"/>
            </a:endParaRPr>
          </a:p>
          <a:p>
            <a:r>
              <a:rPr lang="en-US" b="0" baseline="0" dirty="0" smtClean="0">
                <a:latin typeface="Arial" charset="0"/>
                <a:ea typeface="ＭＳ Ｐゴシック" pitchFamily="34" charset="-128"/>
              </a:rPr>
              <a:t>Each time a student makes FOTW corrections, a new Confirmation Page will be available which</a:t>
            </a:r>
            <a:r>
              <a:rPr lang="en-US" b="0" dirty="0" smtClean="0">
                <a:latin typeface="Arial" charset="0"/>
                <a:ea typeface="ＭＳ Ｐゴシック" pitchFamily="34" charset="-128"/>
              </a:rPr>
              <a:t> will reflect the changes made.</a:t>
            </a:r>
            <a:endParaRPr lang="en-US" b="0" baseline="0" dirty="0" smtClean="0">
              <a:latin typeface="Arial" charset="0"/>
              <a:ea typeface="ＭＳ Ｐゴシック" pitchFamily="34" charset="-128"/>
            </a:endParaRPr>
          </a:p>
          <a:p>
            <a:endParaRPr lang="en-US" b="0" baseline="0" dirty="0" smtClean="0">
              <a:latin typeface="Arial" charset="0"/>
              <a:ea typeface="ＭＳ Ｐゴシック" pitchFamily="34" charset="-128"/>
            </a:endParaRPr>
          </a:p>
          <a:p>
            <a:endParaRPr lang="en-US" b="0" baseline="0" dirty="0" smtClean="0">
              <a:latin typeface="Arial" charset="0"/>
              <a:ea typeface="ＭＳ Ｐゴシック" pitchFamily="34" charset="-128"/>
            </a:endParaRPr>
          </a:p>
          <a:p>
            <a:endParaRPr lang="en-US" b="0" dirty="0" smtClean="0">
              <a:latin typeface="Arial" charset="0"/>
              <a:ea typeface="ＭＳ Ｐゴシック" pitchFamily="34" charset="-128"/>
            </a:endParaRPr>
          </a:p>
          <a:p>
            <a:endParaRPr lang="en-US" b="1" dirty="0" smtClean="0">
              <a:latin typeface="Arial" charset="0"/>
              <a:ea typeface="ＭＳ Ｐゴシック" pitchFamily="34" charset="-128"/>
            </a:endParaRPr>
          </a:p>
          <a:p>
            <a:endParaRPr lang="en-US" b="1" dirty="0" smtClean="0">
              <a:latin typeface="Arial" charset="0"/>
              <a:ea typeface="ＭＳ Ｐゴシック" pitchFamily="34" charset="-128"/>
            </a:endParaRPr>
          </a:p>
          <a:p>
            <a:endParaRPr lang="en-US" b="1" dirty="0" smtClean="0">
              <a:latin typeface="Arial" charset="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4481022"/>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4" name="Rectangle 2"/>
          <p:cNvSpPr>
            <a:spLocks noGrp="1" noRot="1" noChangeAspect="1" noChangeArrowheads="1" noTextEdit="1"/>
          </p:cNvSpPr>
          <p:nvPr>
            <p:ph type="sldImg"/>
          </p:nvPr>
        </p:nvSpPr>
        <p:spPr>
          <a:xfrm>
            <a:off x="2005013" y="317500"/>
            <a:ext cx="2749550" cy="2063750"/>
          </a:xfrm>
          <a:ln cap="flat"/>
        </p:spPr>
      </p:sp>
      <p:sp>
        <p:nvSpPr>
          <p:cNvPr id="163845" name="Rectangle 3"/>
          <p:cNvSpPr>
            <a:spLocks noGrp="1" noChangeArrowheads="1"/>
          </p:cNvSpPr>
          <p:nvPr>
            <p:ph type="body" idx="1"/>
          </p:nvPr>
        </p:nvSpPr>
        <p:spPr>
          <a:xfrm>
            <a:off x="533401" y="2788921"/>
            <a:ext cx="5982673" cy="6039439"/>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r>
              <a:rPr lang="en-US" b="1" dirty="0" smtClean="0">
                <a:latin typeface="Arial" charset="0"/>
                <a:ea typeface="ＭＳ Ｐゴシック" pitchFamily="34" charset="-128"/>
              </a:rPr>
              <a:t>Special Circumstances</a:t>
            </a:r>
          </a:p>
          <a:p>
            <a:pPr eaLnBrk="1" hangingPunct="1"/>
            <a:endParaRPr lang="en-US" b="1" dirty="0" smtClean="0">
              <a:latin typeface="Arial" charset="0"/>
              <a:ea typeface="ＭＳ Ｐゴシック" pitchFamily="34" charset="-128"/>
            </a:endParaRPr>
          </a:p>
          <a:p>
            <a:pPr eaLnBrk="1" hangingPunct="1"/>
            <a:r>
              <a:rPr lang="en-US" sz="1100" dirty="0">
                <a:latin typeface="Arial" charset="0"/>
                <a:ea typeface="ＭＳ Ｐゴシック" pitchFamily="34" charset="-128"/>
              </a:rPr>
              <a:t>Many families have special circumstances not reflected by the questions on the FAFSA.  Families are encouraged to contact the Financial Aid Office at each of the schools to which they are applying for admission and financial aid if there are significant changes in their circumstances such as:</a:t>
            </a:r>
          </a:p>
          <a:p>
            <a:pPr marL="686486" lvl="1" indent="-227781">
              <a:spcBef>
                <a:spcPct val="10000"/>
              </a:spcBef>
              <a:buFont typeface="Symbol" pitchFamily="18" charset="2"/>
              <a:buChar char="-"/>
            </a:pPr>
            <a:r>
              <a:rPr lang="en-US" sz="1100" dirty="0">
                <a:latin typeface="Arial" charset="0"/>
                <a:ea typeface="ＭＳ Ｐゴシック" pitchFamily="34" charset="-128"/>
              </a:rPr>
              <a:t>A loss or reduction in parent or student income or assets</a:t>
            </a:r>
          </a:p>
          <a:p>
            <a:pPr marL="686486" lvl="1" indent="-227781">
              <a:spcBef>
                <a:spcPct val="10000"/>
              </a:spcBef>
              <a:buFont typeface="Symbol" pitchFamily="18" charset="2"/>
              <a:buChar char="-"/>
            </a:pPr>
            <a:r>
              <a:rPr lang="en-US" sz="1100" dirty="0">
                <a:latin typeface="Arial" charset="0"/>
                <a:ea typeface="ＭＳ Ｐゴシック" pitchFamily="34" charset="-128"/>
              </a:rPr>
              <a:t>A death or serious illness</a:t>
            </a:r>
          </a:p>
          <a:p>
            <a:pPr marL="686486" lvl="1" indent="-227781">
              <a:spcBef>
                <a:spcPct val="10000"/>
              </a:spcBef>
              <a:buFont typeface="Symbol" pitchFamily="18" charset="2"/>
              <a:buChar char="-"/>
            </a:pPr>
            <a:r>
              <a:rPr lang="en-US" sz="1100" dirty="0">
                <a:latin typeface="Arial" charset="0"/>
                <a:ea typeface="ＭＳ Ｐゴシック" pitchFamily="34" charset="-128"/>
              </a:rPr>
              <a:t>Natural disasters that affect parent income or assets – this is especially true for any family adversely affected by the recent California wind storms, wildfires, floods, or mudslides</a:t>
            </a:r>
          </a:p>
          <a:p>
            <a:pPr marL="686486" lvl="1" indent="-227781">
              <a:spcBef>
                <a:spcPct val="10000"/>
              </a:spcBef>
              <a:buFont typeface="Symbol" pitchFamily="18" charset="2"/>
              <a:buChar char="-"/>
            </a:pPr>
            <a:r>
              <a:rPr lang="en-US" sz="1100" dirty="0">
                <a:latin typeface="Arial" charset="0"/>
                <a:ea typeface="ＭＳ Ｐゴシック" pitchFamily="34" charset="-128"/>
              </a:rPr>
              <a:t>Unusual medical or dental expenses not covered by insurance</a:t>
            </a:r>
          </a:p>
          <a:p>
            <a:pPr marL="686486" lvl="1" indent="-227781">
              <a:spcBef>
                <a:spcPct val="10000"/>
              </a:spcBef>
              <a:buFont typeface="Symbol" pitchFamily="18" charset="2"/>
              <a:buChar char="-"/>
            </a:pPr>
            <a:r>
              <a:rPr lang="en-US" sz="1100" dirty="0">
                <a:latin typeface="Arial" charset="0"/>
                <a:ea typeface="ＭＳ Ｐゴシック" pitchFamily="34" charset="-128"/>
              </a:rPr>
              <a:t>Reduction in child support or Social Security benefits</a:t>
            </a:r>
          </a:p>
          <a:p>
            <a:pPr marL="686486" lvl="1" indent="-227781">
              <a:spcBef>
                <a:spcPct val="10000"/>
              </a:spcBef>
              <a:buFont typeface="Symbol" pitchFamily="18" charset="2"/>
              <a:buChar char="-"/>
            </a:pPr>
            <a:r>
              <a:rPr lang="en-US" sz="1100" dirty="0">
                <a:latin typeface="Arial" charset="0"/>
                <a:ea typeface="ＭＳ Ｐゴシック" pitchFamily="34" charset="-128"/>
              </a:rPr>
              <a:t>Financial responsibility for elderly grandparents, or</a:t>
            </a:r>
          </a:p>
          <a:p>
            <a:pPr marL="686486" lvl="1" indent="-227781">
              <a:spcBef>
                <a:spcPct val="10000"/>
              </a:spcBef>
              <a:buFont typeface="Symbol" pitchFamily="18" charset="2"/>
              <a:buChar char="-"/>
            </a:pPr>
            <a:r>
              <a:rPr lang="en-US" sz="1100" dirty="0">
                <a:latin typeface="Arial" charset="0"/>
                <a:ea typeface="ＭＳ Ｐゴシック" pitchFamily="34" charset="-128"/>
              </a:rPr>
              <a:t>Any other unusual circumstances that affect a family’s ability to contribute to higher education.</a:t>
            </a:r>
          </a:p>
          <a:p>
            <a:pPr eaLnBrk="1" hangingPunct="1">
              <a:spcBef>
                <a:spcPct val="10000"/>
              </a:spcBef>
            </a:pPr>
            <a:endParaRPr lang="en-US" sz="1100" dirty="0">
              <a:latin typeface="Arial" charset="0"/>
              <a:ea typeface="ＭＳ Ｐゴシック" pitchFamily="34" charset="-128"/>
            </a:endParaRPr>
          </a:p>
          <a:p>
            <a:pPr eaLnBrk="1" hangingPunct="1"/>
            <a:r>
              <a:rPr lang="en-US" sz="1100" dirty="0">
                <a:latin typeface="Arial" charset="0"/>
                <a:ea typeface="ＭＳ Ｐゴシック" pitchFamily="34" charset="-128"/>
              </a:rPr>
              <a:t>If the family feels there are special circumstances that may affect their ability to contribute to college, it is important that they present their case in a way that helps the financial aid office understand their unique challenges. Some schools will provide special forms to help the family provide the appropriate new information.  Families are encouraged to:</a:t>
            </a:r>
          </a:p>
          <a:p>
            <a:pPr marL="686486" lvl="1" indent="-227781">
              <a:buFont typeface="Symbol" pitchFamily="18" charset="2"/>
              <a:buChar char="-"/>
            </a:pPr>
            <a:r>
              <a:rPr lang="en-US" sz="1100" dirty="0">
                <a:latin typeface="Arial" charset="0"/>
                <a:ea typeface="ＭＳ Ｐゴシック" pitchFamily="34" charset="-128"/>
              </a:rPr>
              <a:t>Contact the financial aid office for guidance</a:t>
            </a:r>
          </a:p>
          <a:p>
            <a:pPr marL="686486" lvl="1" indent="-227781">
              <a:buFont typeface="Symbol" pitchFamily="18" charset="2"/>
              <a:buChar char="-"/>
            </a:pPr>
            <a:r>
              <a:rPr lang="en-US" sz="1100" dirty="0">
                <a:latin typeface="Arial" charset="0"/>
                <a:ea typeface="ＭＳ Ｐゴシック" pitchFamily="34" charset="-128"/>
              </a:rPr>
              <a:t>Write a detailed explanation of circumstances</a:t>
            </a:r>
          </a:p>
          <a:p>
            <a:pPr marL="1552054" lvl="3" indent="-177512">
              <a:buFont typeface="Symbol" pitchFamily="18" charset="2"/>
              <a:buChar char="&gt;"/>
            </a:pPr>
            <a:r>
              <a:rPr lang="en-US" sz="1100" dirty="0">
                <a:latin typeface="Arial" charset="0"/>
                <a:ea typeface="ＭＳ Ｐゴシック" pitchFamily="34" charset="-128"/>
              </a:rPr>
              <a:t>Include student’s name, college or university ID#, and date of birth</a:t>
            </a:r>
          </a:p>
          <a:p>
            <a:pPr marL="1552054" lvl="3" indent="-177512">
              <a:buFont typeface="Symbol" pitchFamily="18" charset="2"/>
              <a:buChar char="&gt;"/>
            </a:pPr>
            <a:r>
              <a:rPr lang="en-US" sz="1100" dirty="0">
                <a:latin typeface="Arial" charset="0"/>
                <a:ea typeface="ＭＳ Ｐゴシック" pitchFamily="34" charset="-128"/>
              </a:rPr>
              <a:t>Give specific financial details including the reasons why the circumstances affect the family’s ability to contribute</a:t>
            </a:r>
          </a:p>
          <a:p>
            <a:pPr marL="1552054" lvl="3" indent="-177512">
              <a:buFont typeface="Symbol" pitchFamily="18" charset="2"/>
              <a:buChar char="&gt;"/>
            </a:pPr>
            <a:r>
              <a:rPr lang="en-US" sz="1100" dirty="0">
                <a:latin typeface="Arial" charset="0"/>
                <a:ea typeface="ＭＳ Ｐゴシック" pitchFamily="34" charset="-128"/>
              </a:rPr>
              <a:t>Attach supporting documentation</a:t>
            </a:r>
          </a:p>
          <a:p>
            <a:pPr marL="1552054" lvl="3" indent="-177512">
              <a:buFont typeface="Symbol" pitchFamily="18" charset="2"/>
              <a:buChar char="&gt;"/>
            </a:pPr>
            <a:r>
              <a:rPr lang="en-US" sz="1100" dirty="0">
                <a:latin typeface="Arial" charset="0"/>
                <a:ea typeface="ＭＳ Ｐゴシック" pitchFamily="34" charset="-128"/>
              </a:rPr>
              <a:t>Send to the financial aid office at each school to which the student is applying for admission and financial aid</a:t>
            </a:r>
          </a:p>
          <a:p>
            <a:pPr marL="1552054" lvl="3" indent="-177512">
              <a:buBlip>
                <a:blip r:embed="rId3"/>
              </a:buBlip>
            </a:pPr>
            <a:endParaRPr lang="en-US" sz="1100" dirty="0">
              <a:latin typeface="Arial" charset="0"/>
              <a:ea typeface="ＭＳ Ｐゴシック" pitchFamily="34" charset="-128"/>
            </a:endParaRPr>
          </a:p>
          <a:p>
            <a:pPr eaLnBrk="1" hangingPunct="1"/>
            <a:r>
              <a:rPr lang="en-US" sz="1100" dirty="0">
                <a:latin typeface="Arial" charset="0"/>
                <a:ea typeface="ＭＳ Ｐゴシック" pitchFamily="34" charset="-128"/>
              </a:rPr>
              <a:t>Each financial aid office will make its own decision about the effect the special circumstances have on a student’s need.  Not all aid offices will be able to provide additional funds if there are special circumstances, but they might be able to suggest other options.</a:t>
            </a:r>
          </a:p>
          <a:p>
            <a:pPr eaLnBrk="1" hangingPunct="1"/>
            <a:endParaRPr lang="en-US" sz="1100" dirty="0">
              <a:latin typeface="Arial" charset="0"/>
              <a:ea typeface="ＭＳ Ｐゴシック" pitchFamily="34" charset="-128"/>
            </a:endParaRPr>
          </a:p>
          <a:p>
            <a:pPr marL="686486" lvl="1" indent="-227781">
              <a:spcBef>
                <a:spcPct val="10000"/>
              </a:spcBef>
            </a:pPr>
            <a:endParaRPr lang="en-US" sz="1100" dirty="0">
              <a:latin typeface="Arial" charset="0"/>
              <a:ea typeface="ＭＳ Ｐゴシック" pitchFamily="34" charset="-128"/>
            </a:endParaRPr>
          </a:p>
          <a:p>
            <a:pPr marL="686486" lvl="1" indent="-227781">
              <a:spcBef>
                <a:spcPct val="10000"/>
              </a:spcBef>
            </a:pPr>
            <a:endParaRPr lang="en-US" dirty="0" smtClean="0">
              <a:ea typeface="ＭＳ Ｐゴシック" pitchFamily="34" charset="-128"/>
            </a:endParaRPr>
          </a:p>
        </p:txBody>
      </p:sp>
      <p:sp>
        <p:nvSpPr>
          <p:cNvPr id="163846" name="Text Box 4"/>
          <p:cNvSpPr txBox="1">
            <a:spLocks noChangeArrowheads="1"/>
          </p:cNvSpPr>
          <p:nvPr/>
        </p:nvSpPr>
        <p:spPr bwMode="auto">
          <a:xfrm>
            <a:off x="2118319" y="8473128"/>
            <a:ext cx="2602902" cy="275774"/>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12700" cap="sq">
                <a:solidFill>
                  <a:srgbClr val="000000"/>
                </a:solidFill>
                <a:miter lim="800000"/>
                <a:headEnd type="none" w="sm" len="sm"/>
                <a:tailEnd type="none" w="sm" len="sm"/>
              </a14:hiddenLine>
            </a:ext>
          </a:extLst>
        </p:spPr>
        <p:txBody>
          <a:bodyPr lIns="91590" tIns="45794" rIns="91590" bIns="45794">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eaLnBrk="1" hangingPunct="1"/>
            <a:endParaRPr lang="en-US" b="0" dirty="0">
              <a:latin typeface="Arial" charset="0"/>
            </a:endParaRPr>
          </a:p>
        </p:txBody>
      </p:sp>
      <p:sp>
        <p:nvSpPr>
          <p:cNvPr id="7" name="Slide Number Placeholder 3"/>
          <p:cNvSpPr>
            <a:spLocks noGrp="1"/>
          </p:cNvSpPr>
          <p:nvPr>
            <p:ph type="sldNum" sz="quarter" idx="5"/>
          </p:nvPr>
        </p:nvSpPr>
        <p:spPr>
          <a:xfrm>
            <a:off x="3884613" y="8829967"/>
            <a:ext cx="2971800" cy="464820"/>
          </a:xfrm>
        </p:spPr>
        <p:txBody>
          <a:bodyPr/>
          <a:lstStyle/>
          <a:p>
            <a:fld id="{E4F7C1AA-E7FB-4A72-B313-88B65E5D5A98}" type="slidenum">
              <a:rPr lang="en-US">
                <a:latin typeface="Times New Roman" pitchFamily="18" charset="0"/>
                <a:cs typeface="Times New Roman" pitchFamily="18" charset="0"/>
              </a:rPr>
              <a:pPr/>
              <a:t>29</a:t>
            </a:fld>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700118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8" name="Rectangle 2"/>
          <p:cNvSpPr>
            <a:spLocks noGrp="1" noRot="1" noChangeAspect="1" noChangeArrowheads="1" noTextEdit="1"/>
          </p:cNvSpPr>
          <p:nvPr>
            <p:ph type="sldImg"/>
          </p:nvPr>
        </p:nvSpPr>
        <p:spPr>
          <a:xfrm>
            <a:off x="1747838" y="233363"/>
            <a:ext cx="3573462" cy="2681287"/>
          </a:xfrm>
          <a:ln cap="flat"/>
        </p:spPr>
      </p:sp>
      <p:sp>
        <p:nvSpPr>
          <p:cNvPr id="93189" name="Rectangle 3"/>
          <p:cNvSpPr>
            <a:spLocks noGrp="1" noChangeArrowheads="1"/>
          </p:cNvSpPr>
          <p:nvPr>
            <p:ph type="body" idx="1"/>
          </p:nvPr>
        </p:nvSpPr>
        <p:spPr>
          <a:xfrm>
            <a:off x="533812" y="3261675"/>
            <a:ext cx="5867297" cy="5335571"/>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spcAft>
                <a:spcPct val="30000"/>
              </a:spcAft>
            </a:pPr>
            <a:r>
              <a:rPr lang="en-US" b="1" dirty="0" smtClean="0">
                <a:latin typeface="Arial" charset="0"/>
                <a:ea typeface="ＭＳ Ｐゴシック" pitchFamily="34" charset="-128"/>
              </a:rPr>
              <a:t>Types of Financial Aid</a:t>
            </a:r>
          </a:p>
          <a:p>
            <a:pPr eaLnBrk="1" hangingPunct="1">
              <a:spcAft>
                <a:spcPct val="30000"/>
              </a:spcAft>
            </a:pPr>
            <a:endParaRPr lang="en-US" dirty="0" smtClean="0">
              <a:latin typeface="Arial" charset="0"/>
              <a:ea typeface="ＭＳ Ｐゴシック" pitchFamily="34" charset="-128"/>
            </a:endParaRPr>
          </a:p>
          <a:p>
            <a:pPr eaLnBrk="1" hangingPunct="1">
              <a:spcAft>
                <a:spcPct val="30000"/>
              </a:spcAft>
            </a:pPr>
            <a:r>
              <a:rPr lang="en-US" dirty="0" smtClean="0">
                <a:latin typeface="Arial" charset="0"/>
                <a:ea typeface="ＭＳ Ｐゴシック" pitchFamily="34" charset="-128"/>
              </a:rPr>
              <a:t>There are three major types of financial aid – grants and scholarships, work-study, and educational loans. </a:t>
            </a:r>
          </a:p>
          <a:p>
            <a:pPr eaLnBrk="1" hangingPunct="1">
              <a:spcAft>
                <a:spcPct val="30000"/>
              </a:spcAft>
            </a:pPr>
            <a:r>
              <a:rPr lang="en-US" dirty="0" smtClean="0">
                <a:latin typeface="Arial" charset="0"/>
                <a:ea typeface="ＭＳ Ｐゴシック" pitchFamily="34" charset="-128"/>
              </a:rPr>
              <a:t>Grants and scholarships are gift aid that does not need to be earned or require repayment. </a:t>
            </a:r>
            <a:r>
              <a:rPr lang="en-US" b="1" dirty="0" smtClean="0">
                <a:latin typeface="Arial" charset="0"/>
                <a:ea typeface="ＭＳ Ｐゴシック" pitchFamily="34" charset="-128"/>
              </a:rPr>
              <a:t>Grants</a:t>
            </a:r>
            <a:r>
              <a:rPr lang="en-US" dirty="0" smtClean="0">
                <a:latin typeface="Arial" charset="0"/>
                <a:ea typeface="ＭＳ Ｐゴシック" pitchFamily="34" charset="-128"/>
              </a:rPr>
              <a:t> are usually based on the student’s financial need.  </a:t>
            </a:r>
            <a:r>
              <a:rPr lang="en-US" b="1" dirty="0" smtClean="0">
                <a:latin typeface="Arial" charset="0"/>
                <a:ea typeface="ＭＳ Ｐゴシック" pitchFamily="34" charset="-128"/>
              </a:rPr>
              <a:t>Scholarships </a:t>
            </a:r>
            <a:r>
              <a:rPr lang="en-US" dirty="0" smtClean="0">
                <a:latin typeface="Arial" charset="0"/>
                <a:ea typeface="ＭＳ Ｐゴシック" pitchFamily="34" charset="-128"/>
              </a:rPr>
              <a:t>are generally based on talent and/or merit.</a:t>
            </a:r>
          </a:p>
          <a:p>
            <a:pPr eaLnBrk="1" hangingPunct="1">
              <a:spcAft>
                <a:spcPct val="30000"/>
              </a:spcAft>
            </a:pPr>
            <a:r>
              <a:rPr lang="en-US" dirty="0" smtClean="0">
                <a:latin typeface="Arial" charset="0"/>
                <a:ea typeface="ＭＳ Ｐゴシック" pitchFamily="34" charset="-128"/>
              </a:rPr>
              <a:t>While there are a number of grants and scholarships available to California students, the Cal Grant program is one of the most widely available. Cal Grants are an example of gift aid based on need </a:t>
            </a:r>
            <a:r>
              <a:rPr lang="en-US" b="1" dirty="0" smtClean="0">
                <a:latin typeface="Arial" charset="0"/>
                <a:ea typeface="ＭＳ Ｐゴシック" pitchFamily="34" charset="-128"/>
              </a:rPr>
              <a:t>and</a:t>
            </a:r>
            <a:r>
              <a:rPr lang="en-US" dirty="0" smtClean="0">
                <a:latin typeface="Arial" charset="0"/>
                <a:ea typeface="ＭＳ Ｐゴシック" pitchFamily="34" charset="-128"/>
              </a:rPr>
              <a:t> merit.  We will discuss Cal Grants in more detail later in the presentation.</a:t>
            </a:r>
          </a:p>
          <a:p>
            <a:pPr eaLnBrk="1" hangingPunct="1">
              <a:spcAft>
                <a:spcPct val="30000"/>
              </a:spcAft>
            </a:pPr>
            <a:r>
              <a:rPr lang="en-US" b="1" dirty="0" smtClean="0">
                <a:latin typeface="Arial" charset="0"/>
                <a:ea typeface="ＭＳ Ｐゴシック" pitchFamily="34" charset="-128"/>
              </a:rPr>
              <a:t>Work </a:t>
            </a:r>
            <a:r>
              <a:rPr lang="en-US" dirty="0" smtClean="0">
                <a:latin typeface="Arial" charset="0"/>
                <a:ea typeface="ＭＳ Ｐゴシック" pitchFamily="34" charset="-128"/>
              </a:rPr>
              <a:t>programs provide opportunities for students to earn money to help pay for school expenses.</a:t>
            </a:r>
          </a:p>
          <a:p>
            <a:pPr eaLnBrk="1" hangingPunct="1">
              <a:spcAft>
                <a:spcPct val="30000"/>
              </a:spcAft>
            </a:pPr>
            <a:r>
              <a:rPr lang="en-US" dirty="0" smtClean="0">
                <a:latin typeface="Arial" charset="0"/>
                <a:ea typeface="ＭＳ Ｐゴシック" pitchFamily="34" charset="-128"/>
              </a:rPr>
              <a:t>Both students and parents can borrow from a variety of low interest educational </a:t>
            </a:r>
            <a:r>
              <a:rPr lang="en-US" b="1" dirty="0" smtClean="0">
                <a:latin typeface="Arial" charset="0"/>
                <a:ea typeface="ＭＳ Ｐゴシック" pitchFamily="34" charset="-128"/>
              </a:rPr>
              <a:t>loan </a:t>
            </a:r>
            <a:r>
              <a:rPr lang="en-US" dirty="0" smtClean="0">
                <a:latin typeface="Arial" charset="0"/>
                <a:ea typeface="ＭＳ Ｐゴシック" pitchFamily="34" charset="-128"/>
              </a:rPr>
              <a:t>programs designed  to help with the educational expenses of the student.  Student loans usually do not require repayment until the student is no longer in school.  Parent loans may require payment while the student is still in school.</a:t>
            </a:r>
          </a:p>
        </p:txBody>
      </p:sp>
      <p:sp>
        <p:nvSpPr>
          <p:cNvPr id="7" name="Slide Number Placeholder 3"/>
          <p:cNvSpPr>
            <a:spLocks noGrp="1"/>
          </p:cNvSpPr>
          <p:nvPr>
            <p:ph type="sldNum" sz="quarter" idx="5"/>
          </p:nvPr>
        </p:nvSpPr>
        <p:spPr>
          <a:xfrm>
            <a:off x="3884613" y="8829967"/>
            <a:ext cx="2971800" cy="464820"/>
          </a:xfrm>
        </p:spPr>
        <p:txBody>
          <a:bodyPr/>
          <a:lstStyle/>
          <a:p>
            <a:fld id="{E4F7C1AA-E7FB-4A72-B313-88B65E5D5A98}" type="slidenum">
              <a:rPr lang="en-US">
                <a:latin typeface="Times New Roman" pitchFamily="18" charset="0"/>
                <a:cs typeface="Times New Roman" pitchFamily="18" charset="0"/>
              </a:rPr>
              <a:pPr/>
              <a:t>3</a:t>
            </a:fld>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6257276"/>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0B9E0EB2-CC2D-4C46-BE1D-F6EB0D309563}" type="slidenum">
              <a:rPr lang="en-US" b="0"/>
              <a:pPr/>
              <a:t>30</a:t>
            </a:fld>
            <a:endParaRPr lang="en-US" b="0" dirty="0"/>
          </a:p>
        </p:txBody>
      </p:sp>
      <p:sp>
        <p:nvSpPr>
          <p:cNvPr id="166916" name="Rectangle 2"/>
          <p:cNvSpPr>
            <a:spLocks noGrp="1" noRot="1" noChangeAspect="1" noChangeArrowheads="1" noTextEdit="1"/>
          </p:cNvSpPr>
          <p:nvPr>
            <p:ph type="sldImg"/>
          </p:nvPr>
        </p:nvSpPr>
        <p:spPr>
          <a:xfrm>
            <a:off x="1731963" y="260350"/>
            <a:ext cx="3575050" cy="2682875"/>
          </a:xfrm>
          <a:ln cap="flat"/>
        </p:spPr>
      </p:sp>
      <p:sp>
        <p:nvSpPr>
          <p:cNvPr id="166917" name="Rectangle 3"/>
          <p:cNvSpPr>
            <a:spLocks noGrp="1" noChangeArrowheads="1"/>
          </p:cNvSpPr>
          <p:nvPr>
            <p:ph type="body" idx="1"/>
          </p:nvPr>
        </p:nvSpPr>
        <p:spPr>
          <a:xfrm>
            <a:off x="762000" y="3136591"/>
            <a:ext cx="5714487" cy="5752641"/>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ormAutofit lnSpcReduction="10000"/>
          </a:bodyPr>
          <a:lstStyle/>
          <a:p>
            <a:pPr eaLnBrk="1" hangingPunct="1">
              <a:lnSpc>
                <a:spcPct val="90000"/>
              </a:lnSpc>
            </a:pPr>
            <a:r>
              <a:rPr lang="en-US" b="1" dirty="0" smtClean="0">
                <a:latin typeface="Arial" charset="0"/>
                <a:ea typeface="ＭＳ Ｐゴシック" pitchFamily="34" charset="-128"/>
              </a:rPr>
              <a:t>What Happens Next</a:t>
            </a:r>
          </a:p>
          <a:p>
            <a:pPr eaLnBrk="1" hangingPunct="1">
              <a:lnSpc>
                <a:spcPct val="90000"/>
              </a:lnSpc>
            </a:pPr>
            <a:endParaRPr lang="en-US" b="1" dirty="0" smtClean="0">
              <a:latin typeface="Arial" charset="0"/>
              <a:ea typeface="ＭＳ Ｐゴシック" pitchFamily="34" charset="-128"/>
            </a:endParaRPr>
          </a:p>
          <a:p>
            <a:pPr eaLnBrk="1" hangingPunct="1">
              <a:lnSpc>
                <a:spcPct val="90000"/>
              </a:lnSpc>
            </a:pPr>
            <a:r>
              <a:rPr lang="en-US" sz="1100" dirty="0">
                <a:latin typeface="Arial" charset="0"/>
                <a:ea typeface="ＭＳ Ｐゴシック" pitchFamily="34" charset="-128"/>
              </a:rPr>
              <a:t>Shortly after completing the FOTW, the student should receive a Student Aid Report (SAR) from the federal processor.  The SAR summarizes the information the family provided on the FAFSA. Each school listed on the SAR will also receive the information electronically.  If the student does not receive the SAR within two weeks, he/she should contact the federal processor to check on the status of the FAFSA. Call 1-800-4-FED AID (that’s 1-800-433-3243) or check on the status of your FAFSA by going to FAFSA.gov using the student PIN.</a:t>
            </a:r>
          </a:p>
          <a:p>
            <a:pPr eaLnBrk="1" hangingPunct="1">
              <a:lnSpc>
                <a:spcPct val="90000"/>
              </a:lnSpc>
            </a:pPr>
            <a:endParaRPr lang="en-US" sz="800" dirty="0">
              <a:latin typeface="Arial" charset="0"/>
              <a:ea typeface="ＭＳ Ｐゴシック" pitchFamily="34" charset="-128"/>
            </a:endParaRPr>
          </a:p>
          <a:p>
            <a:pPr eaLnBrk="1" hangingPunct="1">
              <a:lnSpc>
                <a:spcPct val="90000"/>
              </a:lnSpc>
            </a:pPr>
            <a:r>
              <a:rPr lang="en-US" sz="1100" dirty="0">
                <a:latin typeface="Arial" charset="0"/>
                <a:ea typeface="ＭＳ Ｐゴシック" pitchFamily="34" charset="-128"/>
              </a:rPr>
              <a:t>When the California Student Aid Commission evaluates the student’s FAFSA and Cal Grant GPA Verification Form, the student will receive a California Aid Report (CAR) that will provide the student with information about his/her Cal Grant </a:t>
            </a:r>
            <a:r>
              <a:rPr lang="en-US" sz="1100" dirty="0" smtClean="0">
                <a:latin typeface="Arial" charset="0"/>
                <a:ea typeface="ＭＳ Ｐゴシック" pitchFamily="34" charset="-128"/>
              </a:rPr>
              <a:t>eligibility.</a:t>
            </a:r>
          </a:p>
          <a:p>
            <a:pPr eaLnBrk="1" hangingPunct="1">
              <a:lnSpc>
                <a:spcPct val="90000"/>
              </a:lnSpc>
            </a:pPr>
            <a:endParaRPr lang="en-US" sz="1100" dirty="0">
              <a:latin typeface="Arial" charset="0"/>
              <a:ea typeface="ＭＳ Ｐゴシック" pitchFamily="34" charset="-128"/>
            </a:endParaRPr>
          </a:p>
          <a:p>
            <a:pPr eaLnBrk="1" hangingPunct="1">
              <a:lnSpc>
                <a:spcPct val="90000"/>
              </a:lnSpc>
            </a:pPr>
            <a:r>
              <a:rPr lang="en-US" sz="1100" strike="noStrike" dirty="0" smtClean="0">
                <a:latin typeface="Arial" charset="0"/>
                <a:ea typeface="ＭＳ Ｐゴシック" pitchFamily="34" charset="-128"/>
              </a:rPr>
              <a:t>S</a:t>
            </a:r>
            <a:r>
              <a:rPr lang="en-US" sz="1100" dirty="0" smtClean="0">
                <a:latin typeface="Arial" charset="0"/>
                <a:ea typeface="ＭＳ Ｐゴシック" pitchFamily="34" charset="-128"/>
              </a:rPr>
              <a:t>tudents who complete the CA Dream Act Application will </a:t>
            </a:r>
            <a:r>
              <a:rPr lang="en-US" sz="1100" dirty="0">
                <a:latin typeface="Arial" charset="0"/>
                <a:ea typeface="ＭＳ Ｐゴシック" pitchFamily="34" charset="-128"/>
              </a:rPr>
              <a:t>be able to view their CalSAR immediately upon submitting their </a:t>
            </a:r>
            <a:r>
              <a:rPr lang="en-US" sz="1100" strike="sngStrike" dirty="0">
                <a:latin typeface="Arial" charset="0"/>
                <a:ea typeface="ＭＳ Ｐゴシック" pitchFamily="34" charset="-128"/>
              </a:rPr>
              <a:t>a</a:t>
            </a:r>
            <a:r>
              <a:rPr lang="en-US" sz="1100" dirty="0" smtClean="0">
                <a:latin typeface="Arial" charset="0"/>
                <a:ea typeface="ＭＳ Ｐゴシック" pitchFamily="34" charset="-128"/>
              </a:rPr>
              <a:t>pplication</a:t>
            </a:r>
            <a:r>
              <a:rPr lang="en-US" sz="1100" dirty="0">
                <a:latin typeface="Arial" charset="0"/>
                <a:ea typeface="ＭＳ Ｐゴシック" pitchFamily="34" charset="-128"/>
              </a:rPr>
              <a:t>.</a:t>
            </a:r>
          </a:p>
          <a:p>
            <a:pPr eaLnBrk="1" hangingPunct="1">
              <a:lnSpc>
                <a:spcPct val="90000"/>
              </a:lnSpc>
            </a:pPr>
            <a:endParaRPr lang="en-US" sz="800" dirty="0">
              <a:latin typeface="Arial" charset="0"/>
              <a:ea typeface="ＭＳ Ｐゴシック" pitchFamily="34" charset="-128"/>
            </a:endParaRPr>
          </a:p>
          <a:p>
            <a:pPr>
              <a:lnSpc>
                <a:spcPct val="90000"/>
              </a:lnSpc>
            </a:pPr>
            <a:r>
              <a:rPr lang="en-US" sz="1100" dirty="0">
                <a:latin typeface="Arial" charset="0"/>
                <a:ea typeface="ＭＳ Ｐゴシック" pitchFamily="34" charset="-128"/>
              </a:rPr>
              <a:t>Once each school receives the electronic SAR and all other required financial aid forms, and confirms the student’s admission status, the financial aid office will determine the student’s financial aid eligibility. Some schools may request that the student submit income documentation such as student and parent </a:t>
            </a:r>
            <a:r>
              <a:rPr lang="en-US" sz="1100" dirty="0" smtClean="0">
                <a:latin typeface="Arial" charset="0"/>
                <a:ea typeface="ＭＳ Ｐゴシック" pitchFamily="34" charset="-128"/>
              </a:rPr>
              <a:t>2014 </a:t>
            </a:r>
            <a:r>
              <a:rPr lang="en-US" sz="1100" dirty="0">
                <a:latin typeface="Arial" charset="0"/>
                <a:ea typeface="ＭＳ Ｐゴシック" pitchFamily="34" charset="-128"/>
              </a:rPr>
              <a:t>federal income tax returns (including W-2s and all schedules and attachments) or </a:t>
            </a:r>
            <a:r>
              <a:rPr lang="en-US" sz="1100" dirty="0" smtClean="0">
                <a:latin typeface="Arial" charset="0"/>
                <a:ea typeface="ＭＳ Ｐゴシック" pitchFamily="34" charset="-128"/>
              </a:rPr>
              <a:t>2014 </a:t>
            </a:r>
            <a:r>
              <a:rPr lang="en-US" sz="1100" dirty="0">
                <a:latin typeface="Arial" charset="0"/>
                <a:ea typeface="ＭＳ Ｐゴシック" pitchFamily="34" charset="-128"/>
              </a:rPr>
              <a:t>Federal IRS Tax Transcripts, before sending the student a final determination of eligibility. The school will use these and any other requested information to verify the accuracy of the data provided on the FAFSA.  Schools understand that many families have used estimated data.</a:t>
            </a:r>
          </a:p>
          <a:p>
            <a:pPr eaLnBrk="1" hangingPunct="1">
              <a:lnSpc>
                <a:spcPct val="90000"/>
              </a:lnSpc>
            </a:pPr>
            <a:endParaRPr lang="en-US" sz="800" dirty="0">
              <a:latin typeface="Arial" charset="0"/>
              <a:ea typeface="ＭＳ Ｐゴシック" pitchFamily="34" charset="-128"/>
            </a:endParaRPr>
          </a:p>
          <a:p>
            <a:pPr eaLnBrk="1" hangingPunct="1">
              <a:lnSpc>
                <a:spcPct val="90000"/>
              </a:lnSpc>
            </a:pPr>
            <a:r>
              <a:rPr lang="en-US" sz="1100" dirty="0">
                <a:latin typeface="Arial" charset="0"/>
                <a:ea typeface="ＭＳ Ｐゴシック" pitchFamily="34" charset="-128"/>
              </a:rPr>
              <a:t>A financial aid notification (commonly referred to as an award letter) describing the amounts and sources of aid the student has been awarded will be prepared for the student when the student’s financial aid application is complete. Most schools will wait until the student has been accepted for admission to notify him or her about financial aid eligibility.  Some schools will mail a paper notification to the student; others may provide the award letter electronically.</a:t>
            </a:r>
          </a:p>
          <a:p>
            <a:pPr eaLnBrk="1" hangingPunct="1">
              <a:lnSpc>
                <a:spcPct val="90000"/>
              </a:lnSpc>
            </a:pPr>
            <a:endParaRPr lang="en-US" sz="800" dirty="0">
              <a:latin typeface="Arial" charset="0"/>
              <a:ea typeface="ＭＳ Ｐゴシック" pitchFamily="34" charset="-128"/>
            </a:endParaRPr>
          </a:p>
          <a:p>
            <a:pPr eaLnBrk="1" hangingPunct="1">
              <a:lnSpc>
                <a:spcPct val="90000"/>
              </a:lnSpc>
            </a:pPr>
            <a:r>
              <a:rPr lang="en-US" sz="1100" dirty="0">
                <a:latin typeface="Arial" charset="0"/>
                <a:ea typeface="ＭＳ Ｐゴシック" pitchFamily="34" charset="-128"/>
              </a:rPr>
              <a:t>In some cases, the student will be required to sign and return a copy of the financial aid notification, indicating whether he/she accepts or declines each source of aid.</a:t>
            </a:r>
          </a:p>
          <a:p>
            <a:pPr eaLnBrk="1" hangingPunct="1">
              <a:lnSpc>
                <a:spcPct val="90000"/>
              </a:lnSpc>
            </a:pPr>
            <a:endParaRPr lang="en-US" sz="800" dirty="0">
              <a:latin typeface="Arial" charset="0"/>
              <a:ea typeface="ＭＳ Ｐゴシック" pitchFamily="34" charset="-128"/>
            </a:endParaRPr>
          </a:p>
          <a:p>
            <a:pPr eaLnBrk="1" hangingPunct="1">
              <a:lnSpc>
                <a:spcPct val="90000"/>
              </a:lnSpc>
            </a:pPr>
            <a:r>
              <a:rPr lang="en-US" sz="1100" dirty="0">
                <a:latin typeface="Arial" charset="0"/>
                <a:ea typeface="ＭＳ Ｐゴシック" pitchFamily="34" charset="-128"/>
              </a:rPr>
              <a:t>If family circumstances change after the student completes the FAFSA and other required financial aid documents</a:t>
            </a:r>
            <a:r>
              <a:rPr lang="en-US" dirty="0" smtClean="0">
                <a:latin typeface="Arial" charset="0"/>
                <a:ea typeface="ＭＳ Ｐゴシック" pitchFamily="34" charset="-128"/>
              </a:rPr>
              <a:t>, </a:t>
            </a:r>
            <a:r>
              <a:rPr lang="en-US" sz="1100" dirty="0">
                <a:latin typeface="Arial" charset="0"/>
                <a:ea typeface="ＭＳ Ｐゴシック" pitchFamily="34" charset="-128"/>
              </a:rPr>
              <a:t>make sure to contact the financial aid office at each school as soon as possible.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9911676"/>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5F81560F-0099-4ED8-A316-AFDD2104F713}" type="slidenum">
              <a:rPr lang="en-US" b="0"/>
              <a:pPr/>
              <a:t>31</a:t>
            </a:fld>
            <a:endParaRPr lang="en-US" b="0" dirty="0"/>
          </a:p>
        </p:txBody>
      </p:sp>
      <p:sp>
        <p:nvSpPr>
          <p:cNvPr id="168964" name="Rectangle 2"/>
          <p:cNvSpPr>
            <a:spLocks noGrp="1" noRot="1" noChangeAspect="1" noChangeArrowheads="1" noTextEdit="1"/>
          </p:cNvSpPr>
          <p:nvPr>
            <p:ph type="sldImg"/>
          </p:nvPr>
        </p:nvSpPr>
        <p:spPr>
          <a:xfrm>
            <a:off x="1117600" y="690563"/>
            <a:ext cx="4622800" cy="3468687"/>
          </a:xfrm>
          <a:ln cap="flat"/>
        </p:spPr>
      </p:sp>
      <p:sp>
        <p:nvSpPr>
          <p:cNvPr id="168965" name="Rectangle 3"/>
          <p:cNvSpPr>
            <a:spLocks noGrp="1" noChangeArrowheads="1"/>
          </p:cNvSpPr>
          <p:nvPr>
            <p:ph type="body" idx="1"/>
          </p:nvPr>
        </p:nvSpPr>
        <p:spPr>
          <a:xfrm>
            <a:off x="904557" y="4260918"/>
            <a:ext cx="5384253" cy="4570663"/>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90581" tIns="45292" rIns="90581" bIns="45292">
            <a:normAutofit fontScale="92500" lnSpcReduction="10000"/>
          </a:bodyPr>
          <a:lstStyle/>
          <a:p>
            <a:pPr>
              <a:lnSpc>
                <a:spcPct val="90000"/>
              </a:lnSpc>
            </a:pPr>
            <a:r>
              <a:rPr lang="en-US" b="1" dirty="0" smtClean="0">
                <a:latin typeface="Arial" charset="0"/>
                <a:ea typeface="ＭＳ Ｐゴシック" pitchFamily="34" charset="-128"/>
                <a:cs typeface="Arial" charset="0"/>
              </a:rPr>
              <a:t>Federal Verification</a:t>
            </a:r>
          </a:p>
          <a:p>
            <a:pPr>
              <a:lnSpc>
                <a:spcPct val="90000"/>
              </a:lnSpc>
            </a:pPr>
            <a:endParaRPr lang="en-US" b="1" dirty="0" smtClean="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In order to assure that information provided by students and parents is accurate, the U.S. Department of Education requires colleges and universities to verify the accuracy of financial and other demographic information provided on the FAFSA. Verification of FAFSA data helps colleges and universities accurately and equitably determine the types and amounts of federal funding students will receive.  Students whose FAFSA data is chosen for Verification will see an asterisk next to the EFC on their SAR.</a:t>
            </a:r>
          </a:p>
          <a:p>
            <a:pPr>
              <a:lnSpc>
                <a:spcPct val="90000"/>
              </a:lnSpc>
            </a:pPr>
            <a:endParaRPr lang="en-US" sz="800" dirty="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If selected for verification, the tax information of federal tax filers will be verified through</a:t>
            </a:r>
          </a:p>
          <a:p>
            <a:pPr lvl="1">
              <a:lnSpc>
                <a:spcPct val="90000"/>
              </a:lnSpc>
            </a:pPr>
            <a:r>
              <a:rPr lang="en-US" dirty="0" smtClean="0">
                <a:latin typeface="Arial" charset="0"/>
                <a:ea typeface="ＭＳ Ｐゴシック" pitchFamily="34" charset="-128"/>
                <a:cs typeface="Arial" charset="0"/>
              </a:rPr>
              <a:t>The IRS Data Retrieval Process, or</a:t>
            </a:r>
          </a:p>
          <a:p>
            <a:pPr lvl="1">
              <a:lnSpc>
                <a:spcPct val="90000"/>
              </a:lnSpc>
            </a:pPr>
            <a:r>
              <a:rPr lang="en-US" dirty="0" smtClean="0">
                <a:latin typeface="Arial" charset="0"/>
                <a:ea typeface="ＭＳ Ｐゴシック" pitchFamily="34" charset="-128"/>
                <a:cs typeface="Arial" charset="0"/>
              </a:rPr>
              <a:t>IRS Tax Transcripts if requested by the college or university.</a:t>
            </a:r>
          </a:p>
          <a:p>
            <a:pPr lvl="1">
              <a:lnSpc>
                <a:spcPct val="90000"/>
              </a:lnSpc>
            </a:pPr>
            <a:endParaRPr lang="en-US" dirty="0" smtClean="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Federal Tax Transcripts are available free of charge at:</a:t>
            </a:r>
          </a:p>
          <a:p>
            <a:pPr>
              <a:lnSpc>
                <a:spcPct val="90000"/>
              </a:lnSpc>
            </a:pPr>
            <a:r>
              <a:rPr lang="en-US" dirty="0" smtClean="0">
                <a:latin typeface="Arial" charset="0"/>
                <a:ea typeface="ＭＳ Ｐゴシック" pitchFamily="34" charset="-128"/>
                <a:cs typeface="Arial" charset="0"/>
              </a:rPr>
              <a:t>	</a:t>
            </a:r>
            <a:r>
              <a:rPr lang="en-US" dirty="0" smtClean="0">
                <a:latin typeface="Arial" charset="0"/>
                <a:ea typeface="ＭＳ Ｐゴシック" pitchFamily="34" charset="-128"/>
                <a:cs typeface="Arial" charset="0"/>
                <a:hlinkClick r:id="rId3"/>
              </a:rPr>
              <a:t>www.irs.gov/individuals/order-a-transcript</a:t>
            </a:r>
            <a:endParaRPr lang="en-US" dirty="0" smtClean="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	or by calling 1-800-908-9946.</a:t>
            </a:r>
          </a:p>
          <a:p>
            <a:pPr lvl="1">
              <a:lnSpc>
                <a:spcPct val="90000"/>
              </a:lnSpc>
            </a:pPr>
            <a:endParaRPr lang="en-US" sz="800" dirty="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Non-Tax filers selected for verification may be asked to provide</a:t>
            </a:r>
          </a:p>
          <a:p>
            <a:pPr lvl="1">
              <a:lnSpc>
                <a:spcPct val="90000"/>
              </a:lnSpc>
            </a:pPr>
            <a:r>
              <a:rPr lang="en-US" dirty="0" smtClean="0">
                <a:latin typeface="Arial" charset="0"/>
                <a:ea typeface="ＭＳ Ｐゴシック" pitchFamily="34" charset="-128"/>
                <a:cs typeface="Arial" charset="0"/>
              </a:rPr>
              <a:t>Signed statements confirming that they did not file a 2014 federal tax return and were not required by IRS to do so; and </a:t>
            </a:r>
          </a:p>
          <a:p>
            <a:pPr lvl="1">
              <a:lnSpc>
                <a:spcPct val="90000"/>
              </a:lnSpc>
            </a:pPr>
            <a:r>
              <a:rPr lang="en-US" dirty="0" smtClean="0">
                <a:latin typeface="Arial" charset="0"/>
                <a:ea typeface="ＭＳ Ｐゴシック" pitchFamily="34" charset="-128"/>
                <a:cs typeface="Arial" charset="0"/>
              </a:rPr>
              <a:t>Copies of W-2s or other documentation from each employer, if any income was earned from work.</a:t>
            </a:r>
          </a:p>
          <a:p>
            <a:pPr>
              <a:lnSpc>
                <a:spcPct val="90000"/>
              </a:lnSpc>
            </a:pPr>
            <a:endParaRPr lang="en-US" sz="800" dirty="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All selected aid applicants will also be asked to verify certain demographic data listed such as</a:t>
            </a:r>
          </a:p>
          <a:p>
            <a:pPr lvl="1">
              <a:lnSpc>
                <a:spcPct val="90000"/>
              </a:lnSpc>
            </a:pPr>
            <a:r>
              <a:rPr lang="en-US" dirty="0" smtClean="0">
                <a:latin typeface="Arial" charset="0"/>
                <a:ea typeface="ＭＳ Ｐゴシック" pitchFamily="34" charset="-128"/>
                <a:cs typeface="Arial" charset="0"/>
              </a:rPr>
              <a:t>Household size and number in college,</a:t>
            </a:r>
          </a:p>
          <a:p>
            <a:pPr lvl="1">
              <a:lnSpc>
                <a:spcPct val="90000"/>
              </a:lnSpc>
            </a:pPr>
            <a:r>
              <a:rPr lang="en-US" dirty="0" smtClean="0">
                <a:latin typeface="Arial" charset="0"/>
                <a:ea typeface="ＭＳ Ｐゴシック" pitchFamily="34" charset="-128"/>
                <a:cs typeface="Arial" charset="0"/>
              </a:rPr>
              <a:t>Child Support paid and SNAP, if reported on the FAFSA</a:t>
            </a:r>
          </a:p>
          <a:p>
            <a:pPr lvl="1">
              <a:lnSpc>
                <a:spcPct val="90000"/>
              </a:lnSpc>
            </a:pPr>
            <a:r>
              <a:rPr lang="en-US" dirty="0" smtClean="0">
                <a:latin typeface="Arial" charset="0"/>
                <a:ea typeface="ＭＳ Ｐゴシック" pitchFamily="34" charset="-128"/>
                <a:cs typeface="Arial" charset="0"/>
              </a:rPr>
              <a:t>Enrollment History for transfer students</a:t>
            </a:r>
          </a:p>
          <a:p>
            <a:pPr lvl="1">
              <a:lnSpc>
                <a:spcPct val="90000"/>
              </a:lnSpc>
            </a:pPr>
            <a:r>
              <a:rPr lang="en-US" dirty="0" smtClean="0">
                <a:latin typeface="Arial" charset="0"/>
                <a:ea typeface="ＭＳ Ｐゴシック" pitchFamily="34" charset="-128"/>
                <a:cs typeface="Arial" charset="0"/>
              </a:rPr>
              <a:t>Identity Confirmation.</a:t>
            </a:r>
          </a:p>
          <a:p>
            <a:pPr lvl="1">
              <a:lnSpc>
                <a:spcPct val="90000"/>
              </a:lnSpc>
            </a:pPr>
            <a:endParaRPr lang="en-US" sz="800" dirty="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Some colleges and universities may require the verification of additional information for determining eligibility for state and their own student aid funds.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6762318"/>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AD9E738E-9A0D-4FF6-A44D-CDB7C0871342}" type="slidenum">
              <a:rPr lang="en-US" b="0"/>
              <a:pPr/>
              <a:t>32</a:t>
            </a:fld>
            <a:endParaRPr lang="en-US" b="0" dirty="0"/>
          </a:p>
        </p:txBody>
      </p:sp>
      <p:sp>
        <p:nvSpPr>
          <p:cNvPr id="169988" name="Rectangle 2"/>
          <p:cNvSpPr>
            <a:spLocks noGrp="1" noRot="1" noChangeAspect="1" noChangeArrowheads="1" noTextEdit="1"/>
          </p:cNvSpPr>
          <p:nvPr>
            <p:ph type="sldImg"/>
          </p:nvPr>
        </p:nvSpPr>
        <p:spPr>
          <a:solidFill>
            <a:srgbClr val="FFFFFF"/>
          </a:solidFill>
          <a:ln/>
        </p:spPr>
      </p:sp>
      <p:sp>
        <p:nvSpPr>
          <p:cNvPr id="169989" name="Rectangle 3"/>
          <p:cNvSpPr>
            <a:spLocks noGrp="1" noChangeArrowheads="1"/>
          </p:cNvSpPr>
          <p:nvPr>
            <p:ph type="body" idx="1"/>
          </p:nvPr>
        </p:nvSpPr>
        <p:spPr>
          <a:xfrm>
            <a:off x="762000" y="4493261"/>
            <a:ext cx="5639107" cy="4146406"/>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r>
              <a:rPr lang="en-US" b="1" dirty="0" smtClean="0">
                <a:latin typeface="Arial" charset="0"/>
                <a:ea typeface="ＭＳ Ｐゴシック" pitchFamily="34" charset="-128"/>
                <a:cs typeface="Arial" charset="0"/>
              </a:rPr>
              <a:t>Check Your Cal Grant</a:t>
            </a:r>
          </a:p>
          <a:p>
            <a:endParaRPr lang="en-US" b="1"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Students are encouraged to open a WebGrants account to manage their             Cal Grant.  After doing so, they can</a:t>
            </a:r>
          </a:p>
          <a:p>
            <a:r>
              <a:rPr lang="en-US" dirty="0" smtClean="0">
                <a:latin typeface="Arial" charset="0"/>
                <a:ea typeface="ＭＳ Ｐゴシック" pitchFamily="34" charset="-128"/>
                <a:cs typeface="Arial" charset="0"/>
              </a:rPr>
              <a:t>            - Check their Cal Grant application and award status 24/7 </a:t>
            </a:r>
          </a:p>
          <a:p>
            <a:r>
              <a:rPr lang="en-US" dirty="0" smtClean="0">
                <a:latin typeface="Arial" charset="0"/>
                <a:ea typeface="ＭＳ Ｐゴシック" pitchFamily="34" charset="-128"/>
                <a:cs typeface="Arial" charset="0"/>
              </a:rPr>
              <a:t>            - Confirm their high school graduation as is required to receive Cal Grant    	payment</a:t>
            </a:r>
          </a:p>
          <a:p>
            <a:pPr lvl="1">
              <a:buFont typeface="Wingdings" pitchFamily="2" charset="2"/>
              <a:buNone/>
            </a:pPr>
            <a:r>
              <a:rPr lang="en-US" dirty="0" smtClean="0">
                <a:latin typeface="Arial" charset="0"/>
                <a:ea typeface="ＭＳ Ｐゴシック" pitchFamily="34" charset="-128"/>
                <a:cs typeface="Arial" charset="0"/>
              </a:rPr>
              <a:t> - Make changes to their Cal Grant school choices </a:t>
            </a:r>
          </a:p>
          <a:p>
            <a:pPr lvl="1">
              <a:buFont typeface="Wingdings" pitchFamily="2" charset="2"/>
              <a:buNone/>
            </a:pPr>
            <a:r>
              <a:rPr lang="en-US" dirty="0" smtClean="0">
                <a:latin typeface="Arial" charset="0"/>
                <a:ea typeface="ＭＳ Ｐゴシック" pitchFamily="34" charset="-128"/>
                <a:cs typeface="Arial" charset="0"/>
              </a:rPr>
              <a:t> - View how much their Cal Grant may be worth at different California 	colleges and universities as well as </a:t>
            </a:r>
          </a:p>
          <a:p>
            <a:pPr lvl="1">
              <a:buFont typeface="Wingdings" pitchFamily="2" charset="2"/>
              <a:buNone/>
            </a:pPr>
            <a:r>
              <a:rPr lang="en-US" dirty="0" smtClean="0">
                <a:latin typeface="Arial" charset="0"/>
                <a:ea typeface="ＭＳ Ｐゴシック" pitchFamily="34" charset="-128"/>
                <a:cs typeface="Arial" charset="0"/>
              </a:rPr>
              <a:t> - View their Cal Grant payment history </a:t>
            </a:r>
          </a:p>
          <a:p>
            <a:pPr lvl="1">
              <a:buFont typeface="Wingdings" pitchFamily="2" charset="2"/>
              <a:buNone/>
            </a:pPr>
            <a:endParaRPr lang="en-US"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In addition, they can click on links to other financial aid information and web sites.</a:t>
            </a:r>
          </a:p>
          <a:p>
            <a:r>
              <a:rPr lang="en-US" dirty="0" smtClean="0">
                <a:latin typeface="Arial" charset="0"/>
                <a:ea typeface="ＭＳ Ｐゴシック" pitchFamily="34" charset="-128"/>
                <a:cs typeface="Arial" charset="0"/>
              </a:rPr>
              <a:t>	</a:t>
            </a:r>
          </a:p>
          <a:p>
            <a:r>
              <a:rPr lang="en-US" dirty="0" smtClean="0">
                <a:latin typeface="Arial" charset="0"/>
                <a:ea typeface="ＭＳ Ｐゴシック" pitchFamily="34" charset="-128"/>
                <a:cs typeface="Arial" charset="0"/>
              </a:rPr>
              <a:t>Students can create a WebGrants account at: </a:t>
            </a:r>
            <a:r>
              <a:rPr lang="en-US" b="1" dirty="0" smtClean="0">
                <a:solidFill>
                  <a:srgbClr val="000099"/>
                </a:solidFill>
                <a:latin typeface="Arial" charset="0"/>
                <a:ea typeface="ＭＳ Ｐゴシック" pitchFamily="34" charset="-128"/>
                <a:cs typeface="Arial" charset="0"/>
              </a:rPr>
              <a:t>webgrants4students.org </a:t>
            </a:r>
          </a:p>
          <a:p>
            <a:r>
              <a:rPr lang="en-US" dirty="0" smtClean="0">
                <a:ea typeface="ＭＳ Ｐゴシック" pitchFamily="34" charset="-128"/>
              </a:rPr>
              <a:t/>
            </a:r>
            <a:br>
              <a:rPr lang="en-US" dirty="0" smtClean="0">
                <a:ea typeface="ＭＳ Ｐゴシック" pitchFamily="34" charset="-128"/>
              </a:rPr>
            </a:br>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2646710"/>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1" name="Rectangle 3074"/>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9092" name="Rectangle 3075"/>
          <p:cNvSpPr>
            <a:spLocks noGrp="1" noChangeArrowheads="1"/>
          </p:cNvSpPr>
          <p:nvPr>
            <p:ph type="body" idx="1"/>
          </p:nvPr>
        </p:nvSpPr>
        <p:spPr bwMode="auto">
          <a:xfrm>
            <a:off x="913806" y="4419172"/>
            <a:ext cx="5030392" cy="4191680"/>
          </a:xfrm>
          <a:noFill/>
        </p:spPr>
        <p:txBody>
          <a:bodyPr wrap="square" numCol="1" anchor="t" anchorCtr="0" compatLnSpc="1">
            <a:prstTxWarp prst="textNoShape">
              <a:avLst/>
            </a:prstTxWarp>
          </a:bodyPr>
          <a:lstStyle/>
          <a:p>
            <a:r>
              <a:rPr lang="en-US" b="1" dirty="0">
                <a:latin typeface="Arial" pitchFamily="34" charset="0"/>
                <a:ea typeface="ＭＳ Ｐゴシック" pitchFamily="34" charset="-128"/>
                <a:cs typeface="Arial" pitchFamily="34" charset="0"/>
              </a:rPr>
              <a:t>Questions and </a:t>
            </a:r>
            <a:r>
              <a:rPr lang="en-US" b="1" dirty="0" smtClean="0">
                <a:latin typeface="Arial" pitchFamily="34" charset="0"/>
                <a:ea typeface="ＭＳ Ｐゴシック" pitchFamily="34" charset="-128"/>
                <a:cs typeface="Arial" pitchFamily="34" charset="0"/>
              </a:rPr>
              <a:t>Answers</a:t>
            </a:r>
          </a:p>
          <a:p>
            <a:endParaRPr lang="en-US" b="1" dirty="0">
              <a:latin typeface="Arial" pitchFamily="34" charset="0"/>
              <a:ea typeface="ＭＳ Ｐゴシック" pitchFamily="34" charset="-128"/>
              <a:cs typeface="Arial" pitchFamily="34" charset="0"/>
            </a:endParaRPr>
          </a:p>
          <a:p>
            <a:r>
              <a:rPr lang="en-US" dirty="0">
                <a:latin typeface="Arial" pitchFamily="34" charset="0"/>
                <a:ea typeface="ＭＳ Ｐゴシック" pitchFamily="34" charset="-128"/>
                <a:cs typeface="Arial" pitchFamily="34" charset="0"/>
              </a:rPr>
              <a:t>We hope you have found this workshop helpful.</a:t>
            </a:r>
          </a:p>
          <a:p>
            <a:endParaRPr lang="en-US" dirty="0">
              <a:latin typeface="Arial" pitchFamily="34" charset="0"/>
              <a:ea typeface="ＭＳ Ｐゴシック" pitchFamily="34" charset="-128"/>
              <a:cs typeface="Arial" pitchFamily="34" charset="0"/>
            </a:endParaRPr>
          </a:p>
          <a:p>
            <a:r>
              <a:rPr lang="en-US" dirty="0">
                <a:latin typeface="Arial" pitchFamily="34" charset="0"/>
                <a:ea typeface="ＭＳ Ｐゴシック" pitchFamily="34" charset="-128"/>
                <a:cs typeface="Arial" pitchFamily="34" charset="0"/>
              </a:rPr>
              <a:t>We will now be glad to answer any general questions you and your family might have.</a:t>
            </a:r>
          </a:p>
          <a:p>
            <a:endParaRPr lang="en-US" dirty="0">
              <a:latin typeface="Arial" pitchFamily="34" charset="0"/>
              <a:ea typeface="ＭＳ Ｐゴシック" pitchFamily="34" charset="-128"/>
              <a:cs typeface="Arial" pitchFamily="34" charset="0"/>
            </a:endParaRPr>
          </a:p>
          <a:p>
            <a:r>
              <a:rPr lang="en-US" dirty="0">
                <a:latin typeface="Arial" pitchFamily="34" charset="0"/>
                <a:ea typeface="ＭＳ Ｐゴシック" pitchFamily="34" charset="-128"/>
                <a:cs typeface="Arial" pitchFamily="34" charset="0"/>
              </a:rPr>
              <a:t>After a brief question and answer period, volunteers will be available to help you complete the </a:t>
            </a:r>
            <a:r>
              <a:rPr lang="en-US" dirty="0" smtClean="0">
                <a:latin typeface="Arial" pitchFamily="34" charset="0"/>
                <a:ea typeface="ＭＳ Ｐゴシック" pitchFamily="34" charset="-128"/>
                <a:cs typeface="Arial" pitchFamily="34" charset="0"/>
              </a:rPr>
              <a:t>2015-16 FAFSA </a:t>
            </a:r>
            <a:r>
              <a:rPr lang="en-US" dirty="0">
                <a:latin typeface="Arial" pitchFamily="34" charset="0"/>
                <a:ea typeface="ＭＳ Ｐゴシック" pitchFamily="34" charset="-128"/>
                <a:cs typeface="Arial" pitchFamily="34" charset="0"/>
              </a:rPr>
              <a:t>on the Web, the </a:t>
            </a:r>
            <a:r>
              <a:rPr lang="en-US" dirty="0" smtClean="0">
                <a:latin typeface="Arial" pitchFamily="34" charset="0"/>
                <a:ea typeface="ＭＳ Ｐゴシック" pitchFamily="34" charset="-128"/>
                <a:cs typeface="Arial" pitchFamily="34" charset="0"/>
              </a:rPr>
              <a:t>2015-16 Cal </a:t>
            </a:r>
            <a:r>
              <a:rPr lang="en-US" dirty="0">
                <a:latin typeface="Arial" pitchFamily="34" charset="0"/>
                <a:ea typeface="ＭＳ Ｐゴシック" pitchFamily="34" charset="-128"/>
                <a:cs typeface="Arial" pitchFamily="34" charset="0"/>
              </a:rPr>
              <a:t>Grant GPA Verification Forms, and answer any questions about other financial aid documents.</a:t>
            </a:r>
          </a:p>
          <a:p>
            <a:endParaRPr lang="en-US" dirty="0">
              <a:ea typeface="ＭＳ Ｐゴシック" pitchFamily="34" charset="-128"/>
            </a:endParaRPr>
          </a:p>
          <a:p>
            <a:endParaRPr lang="en-US" dirty="0" smtClean="0">
              <a:ea typeface="ＭＳ Ｐゴシック" pitchFamily="34" charset="-128"/>
            </a:endParaRPr>
          </a:p>
        </p:txBody>
      </p:sp>
      <p:sp>
        <p:nvSpPr>
          <p:cNvPr id="5" name="Slide Number Placeholder 3"/>
          <p:cNvSpPr>
            <a:spLocks noGrp="1"/>
          </p:cNvSpPr>
          <p:nvPr>
            <p:ph type="sldNum" sz="quarter" idx="5"/>
          </p:nvPr>
        </p:nvSpPr>
        <p:spPr>
          <a:xfrm>
            <a:off x="3884613" y="8829967"/>
            <a:ext cx="2971800" cy="464820"/>
          </a:xfrm>
        </p:spPr>
        <p:txBody>
          <a:bodyPr/>
          <a:lstStyle/>
          <a:p>
            <a:fld id="{E4F7C1AA-E7FB-4A72-B313-88B65E5D5A98}" type="slidenum">
              <a:rPr lang="en-US">
                <a:latin typeface="Times New Roman" pitchFamily="18" charset="0"/>
                <a:cs typeface="Times New Roman" pitchFamily="18" charset="0"/>
              </a:rPr>
              <a:pPr/>
              <a:t>33</a:t>
            </a:fld>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353944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2" name="Rectangle 2"/>
          <p:cNvSpPr>
            <a:spLocks noGrp="1" noRot="1" noChangeAspect="1" noChangeArrowheads="1" noTextEdit="1"/>
          </p:cNvSpPr>
          <p:nvPr>
            <p:ph type="sldImg"/>
          </p:nvPr>
        </p:nvSpPr>
        <p:spPr>
          <a:xfrm>
            <a:off x="1747838" y="388938"/>
            <a:ext cx="3316287" cy="2489200"/>
          </a:xfrm>
          <a:ln/>
        </p:spPr>
      </p:sp>
      <p:sp>
        <p:nvSpPr>
          <p:cNvPr id="94213" name="Rectangle 3"/>
          <p:cNvSpPr>
            <a:spLocks noGrp="1" noChangeArrowheads="1"/>
          </p:cNvSpPr>
          <p:nvPr>
            <p:ph type="body" idx="1"/>
          </p:nvPr>
        </p:nvSpPr>
        <p:spPr>
          <a:xfrm>
            <a:off x="685800" y="3253740"/>
            <a:ext cx="5486400" cy="4183380"/>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r>
              <a:rPr lang="en-US" b="1" dirty="0" smtClean="0">
                <a:latin typeface="Arial" charset="0"/>
                <a:ea typeface="ＭＳ Ｐゴシック" pitchFamily="34" charset="-128"/>
              </a:rPr>
              <a:t>Sources of Financial Aid</a:t>
            </a: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By completing the financial aid applications and any other documents required by the colleges and universities to which the students are applying, they may be considered for funds from:</a:t>
            </a:r>
          </a:p>
          <a:p>
            <a:pPr eaLnBrk="1" hangingPunct="1"/>
            <a:r>
              <a:rPr lang="en-US" dirty="0" smtClean="0">
                <a:latin typeface="Arial" charset="0"/>
                <a:ea typeface="ＭＳ Ｐゴシック" pitchFamily="34" charset="-128"/>
              </a:rPr>
              <a:t>	- the federal government;</a:t>
            </a:r>
          </a:p>
          <a:p>
            <a:pPr eaLnBrk="1" hangingPunct="1"/>
            <a:r>
              <a:rPr lang="en-US" dirty="0" smtClean="0">
                <a:latin typeface="Arial" charset="0"/>
                <a:ea typeface="ＭＳ Ｐゴシック" pitchFamily="34" charset="-128"/>
              </a:rPr>
              <a:t>	- the state government; as well as</a:t>
            </a:r>
          </a:p>
          <a:p>
            <a:pPr eaLnBrk="1" hangingPunct="1"/>
            <a:r>
              <a:rPr lang="en-US" dirty="0" smtClean="0">
                <a:latin typeface="Arial" charset="0"/>
                <a:ea typeface="ＭＳ Ｐゴシック" pitchFamily="34" charset="-128"/>
              </a:rPr>
              <a:t>	- colleges and universities themselves.</a:t>
            </a: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Private agencies, companies, foundations, and maybe even the students’ and parents’ employers provide scholarships for college. Though important, these sources provide less than 6% of the total financial aid awarded to students. Check with each of the private agencies, companies, and foundations to which the students wish to apply about application forms and deadlines. Web sites such as </a:t>
            </a:r>
            <a:r>
              <a:rPr lang="en-US" b="1" dirty="0" smtClean="0">
                <a:latin typeface="Arial" charset="0"/>
                <a:ea typeface="ＭＳ Ｐゴシック" pitchFamily="34" charset="-128"/>
              </a:rPr>
              <a:t>www.studentscholarshipsearch.com</a:t>
            </a:r>
            <a:r>
              <a:rPr lang="en-US" dirty="0" smtClean="0">
                <a:latin typeface="Arial" charset="0"/>
                <a:ea typeface="ＭＳ Ｐゴシック" pitchFamily="34" charset="-128"/>
              </a:rPr>
              <a:t>, </a:t>
            </a:r>
            <a:r>
              <a:rPr lang="en-US" b="1" dirty="0" smtClean="0">
                <a:latin typeface="Arial" charset="0"/>
                <a:ea typeface="ＭＳ Ｐゴシック" pitchFamily="34" charset="-128"/>
              </a:rPr>
              <a:t>www.fastweb.com </a:t>
            </a:r>
            <a:r>
              <a:rPr lang="en-US" dirty="0" smtClean="0">
                <a:latin typeface="Arial" charset="0"/>
                <a:ea typeface="ＭＳ Ｐゴシック" pitchFamily="34" charset="-128"/>
              </a:rPr>
              <a:t>and </a:t>
            </a:r>
            <a:r>
              <a:rPr lang="en-US" b="1" dirty="0" smtClean="0">
                <a:latin typeface="Arial" charset="0"/>
                <a:ea typeface="ＭＳ Ｐゴシック" pitchFamily="34" charset="-128"/>
              </a:rPr>
              <a:t>www.finaid.org </a:t>
            </a:r>
            <a:r>
              <a:rPr lang="en-US" dirty="0" smtClean="0">
                <a:latin typeface="Arial" charset="0"/>
                <a:ea typeface="ＭＳ Ｐゴシック" pitchFamily="34" charset="-128"/>
              </a:rPr>
              <a:t>are good resources for such scholarships.</a:t>
            </a:r>
          </a:p>
          <a:p>
            <a:pPr eaLnBrk="1" hangingPunct="1"/>
            <a:r>
              <a:rPr lang="en-US" dirty="0" smtClean="0">
                <a:latin typeface="Arial" charset="0"/>
                <a:ea typeface="ＭＳ Ｐゴシック" pitchFamily="34" charset="-128"/>
              </a:rPr>
              <a:t>	</a:t>
            </a:r>
          </a:p>
        </p:txBody>
      </p:sp>
      <p:sp>
        <p:nvSpPr>
          <p:cNvPr id="7" name="Slide Number Placeholder 3"/>
          <p:cNvSpPr>
            <a:spLocks noGrp="1"/>
          </p:cNvSpPr>
          <p:nvPr>
            <p:ph type="sldNum" sz="quarter" idx="5"/>
          </p:nvPr>
        </p:nvSpPr>
        <p:spPr>
          <a:xfrm>
            <a:off x="3884613" y="8829967"/>
            <a:ext cx="2971800" cy="464820"/>
          </a:xfrm>
        </p:spPr>
        <p:txBody>
          <a:bodyPr/>
          <a:lstStyle/>
          <a:p>
            <a:fld id="{E4F7C1AA-E7FB-4A72-B313-88B65E5D5A98}" type="slidenum">
              <a:rPr lang="en-US">
                <a:latin typeface="Times New Roman" pitchFamily="18" charset="0"/>
                <a:cs typeface="Times New Roman" pitchFamily="18" charset="0"/>
              </a:rPr>
              <a:pPr/>
              <a:t>4</a:t>
            </a:fld>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714931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648477CB-5553-401D-979D-A7DD40448F6B}" type="slidenum">
              <a:rPr lang="en-US" b="0"/>
              <a:pPr/>
              <a:t>5</a:t>
            </a:fld>
            <a:endParaRPr lang="en-US" b="0"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446585" y="4338322"/>
            <a:ext cx="5867297" cy="4725670"/>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ormAutofit lnSpcReduction="10000"/>
          </a:bodyPr>
          <a:lstStyle/>
          <a:p>
            <a:r>
              <a:rPr lang="en-US" sz="800" b="1" dirty="0">
                <a:latin typeface="Arial" pitchFamily="34" charset="0"/>
                <a:ea typeface="ＭＳ Ｐゴシック" pitchFamily="34" charset="-128"/>
                <a:cs typeface="Arial" pitchFamily="34" charset="0"/>
              </a:rPr>
              <a:t>Cal Grants</a:t>
            </a:r>
          </a:p>
          <a:p>
            <a:endParaRPr lang="en-US" sz="800" dirty="0">
              <a:latin typeface="Arial" pitchFamily="34" charset="0"/>
              <a:ea typeface="ＭＳ Ｐゴシック" pitchFamily="34" charset="-128"/>
              <a:cs typeface="Arial" pitchFamily="34" charset="0"/>
            </a:endParaRPr>
          </a:p>
          <a:p>
            <a:r>
              <a:rPr lang="en-US" sz="800" dirty="0">
                <a:latin typeface="Arial" pitchFamily="34" charset="0"/>
                <a:ea typeface="ＭＳ Ｐゴシック" pitchFamily="34" charset="-128"/>
                <a:cs typeface="Arial" pitchFamily="34" charset="0"/>
              </a:rPr>
              <a:t>Let’s talk about Cal Grants – an important source of grant funds provided by the State of California for California students. Students planning to attend a California college or university may be eligible to receive one of the following Cal Grants.  High school Grade Point Average (usually referred to as the GPA) is an important eligibility criterion for these grants. The Cal Grant GPA is calculated using grades from sophomore and junior years of high school and any summer grades after each of those years.  Awarded grants may be renewed if </a:t>
            </a:r>
            <a:r>
              <a:rPr lang="en-US" sz="800" dirty="0" smtClean="0">
                <a:latin typeface="Arial" pitchFamily="34" charset="0"/>
                <a:ea typeface="ＭＳ Ｐゴシック" pitchFamily="34" charset="-128"/>
                <a:cs typeface="Arial" pitchFamily="34" charset="0"/>
              </a:rPr>
              <a:t>students </a:t>
            </a:r>
            <a:r>
              <a:rPr lang="en-US" sz="800" dirty="0">
                <a:latin typeface="Arial" pitchFamily="34" charset="0"/>
                <a:ea typeface="ＭＳ Ｐゴシック" pitchFamily="34" charset="-128"/>
                <a:cs typeface="Arial" pitchFamily="34" charset="0"/>
              </a:rPr>
              <a:t>and their families continue </a:t>
            </a:r>
            <a:r>
              <a:rPr lang="en-US" sz="800" dirty="0" smtClean="0">
                <a:latin typeface="Arial" pitchFamily="34" charset="0"/>
                <a:ea typeface="ＭＳ Ｐゴシック" pitchFamily="34" charset="-128"/>
                <a:cs typeface="Arial" pitchFamily="34" charset="0"/>
              </a:rPr>
              <a:t>to meet all eligibility </a:t>
            </a:r>
            <a:r>
              <a:rPr lang="en-US" sz="800" dirty="0">
                <a:latin typeface="Arial" pitchFamily="34" charset="0"/>
                <a:ea typeface="ＭＳ Ｐゴシック" pitchFamily="34" charset="-128"/>
                <a:cs typeface="Arial" pitchFamily="34" charset="0"/>
              </a:rPr>
              <a:t>requirements.</a:t>
            </a:r>
          </a:p>
          <a:p>
            <a:endParaRPr lang="en-US" sz="800" dirty="0">
              <a:latin typeface="Arial" pitchFamily="34" charset="0"/>
              <a:ea typeface="ＭＳ Ｐゴシック" pitchFamily="34" charset="-128"/>
              <a:cs typeface="Arial" pitchFamily="34" charset="0"/>
            </a:endParaRPr>
          </a:p>
          <a:p>
            <a:r>
              <a:rPr lang="en-US" sz="800" dirty="0">
                <a:latin typeface="Arial" pitchFamily="34" charset="0"/>
                <a:ea typeface="ＭＳ Ｐゴシック" pitchFamily="34" charset="-128"/>
                <a:cs typeface="Arial" pitchFamily="34" charset="0"/>
              </a:rPr>
              <a:t>Please note: for purposes of the Cal Grant A and B Entitlement Awards, a “recent high school graduate” is defined as a student who is applying for a Cal Grant within 18 months of high school graduation.</a:t>
            </a:r>
          </a:p>
          <a:p>
            <a:endParaRPr lang="en-US" sz="800" dirty="0">
              <a:latin typeface="Arial" pitchFamily="34" charset="0"/>
              <a:ea typeface="ＭＳ Ｐゴシック" pitchFamily="34" charset="-128"/>
              <a:cs typeface="Arial" pitchFamily="34" charset="0"/>
            </a:endParaRPr>
          </a:p>
          <a:p>
            <a:pPr marL="1372971" lvl="1" indent="-915838"/>
            <a:r>
              <a:rPr lang="en-US" sz="800" b="1" dirty="0">
                <a:latin typeface="Arial" pitchFamily="34" charset="0"/>
                <a:ea typeface="ＭＳ Ｐゴシック" pitchFamily="34" charset="-128"/>
                <a:cs typeface="Arial" pitchFamily="34" charset="0"/>
              </a:rPr>
              <a:t>Cal Grant A</a:t>
            </a:r>
            <a:r>
              <a:rPr lang="en-US" sz="800" dirty="0">
                <a:latin typeface="Arial" pitchFamily="34" charset="0"/>
                <a:ea typeface="ＭＳ Ｐゴシック" pitchFamily="34" charset="-128"/>
                <a:cs typeface="Arial" pitchFamily="34" charset="0"/>
              </a:rPr>
              <a:t>  - To be eligible, students need a minimum 3.0 GPA  - that is a B average on a 4.0 </a:t>
            </a:r>
            <a:r>
              <a:rPr lang="en-US" sz="800" dirty="0" smtClean="0">
                <a:latin typeface="Arial" pitchFamily="34" charset="0"/>
                <a:ea typeface="ＭＳ Ｐゴシック" pitchFamily="34" charset="-128"/>
                <a:cs typeface="Arial" pitchFamily="34" charset="0"/>
              </a:rPr>
              <a:t>scale. Their </a:t>
            </a:r>
            <a:r>
              <a:rPr lang="en-US" sz="800" dirty="0">
                <a:latin typeface="Arial" pitchFamily="34" charset="0"/>
                <a:ea typeface="ＭＳ Ｐゴシック" pitchFamily="34" charset="-128"/>
                <a:cs typeface="Arial" pitchFamily="34" charset="0"/>
              </a:rPr>
              <a:t>families must </a:t>
            </a:r>
            <a:r>
              <a:rPr lang="en-US" sz="800" dirty="0" smtClean="0">
                <a:latin typeface="Arial" pitchFamily="34" charset="0"/>
                <a:ea typeface="ＭＳ Ｐゴシック" pitchFamily="34" charset="-128"/>
                <a:cs typeface="Arial" pitchFamily="34" charset="0"/>
              </a:rPr>
              <a:t>have </a:t>
            </a:r>
            <a:r>
              <a:rPr lang="en-US" sz="800" dirty="0">
                <a:latin typeface="Arial" pitchFamily="34" charset="0"/>
                <a:ea typeface="ＭＳ Ｐゴシック" pitchFamily="34" charset="-128"/>
                <a:cs typeface="Arial" pitchFamily="34" charset="0"/>
              </a:rPr>
              <a:t>income and assets that are lower than the state-established ceilings and </a:t>
            </a:r>
            <a:r>
              <a:rPr lang="en-US" sz="800" dirty="0" smtClean="0">
                <a:latin typeface="Arial" pitchFamily="34" charset="0"/>
                <a:ea typeface="ＭＳ Ｐゴシック" pitchFamily="34" charset="-128"/>
                <a:cs typeface="Arial" pitchFamily="34" charset="0"/>
              </a:rPr>
              <a:t>must </a:t>
            </a:r>
            <a:r>
              <a:rPr lang="en-US" sz="800" dirty="0">
                <a:latin typeface="Arial" pitchFamily="34" charset="0"/>
                <a:ea typeface="ＭＳ Ｐゴシック" pitchFamily="34" charset="-128"/>
                <a:cs typeface="Arial" pitchFamily="34" charset="0"/>
              </a:rPr>
              <a:t>demonstrate financial need of at least $1,500 at the college they plan to </a:t>
            </a:r>
            <a:r>
              <a:rPr lang="en-US" sz="800" dirty="0" smtClean="0">
                <a:latin typeface="Arial" pitchFamily="34" charset="0"/>
                <a:ea typeface="ＭＳ Ｐゴシック" pitchFamily="34" charset="-128"/>
                <a:cs typeface="Arial" pitchFamily="34" charset="0"/>
              </a:rPr>
              <a:t>attend. </a:t>
            </a:r>
            <a:r>
              <a:rPr lang="en-US" sz="800" dirty="0">
                <a:latin typeface="Arial" pitchFamily="34" charset="0"/>
                <a:ea typeface="ＭＳ Ｐゴシック" pitchFamily="34" charset="-128"/>
                <a:cs typeface="Arial" pitchFamily="34" charset="0"/>
              </a:rPr>
              <a:t>This grant currently covers system-wide fees at the California State University and University of California campuses and up to $9,084 of tuition and fees at independent California colleges and universities. </a:t>
            </a:r>
          </a:p>
          <a:p>
            <a:pPr marL="1372971" lvl="1" indent="-915838"/>
            <a:r>
              <a:rPr lang="en-US" sz="800" b="1" dirty="0">
                <a:latin typeface="Arial" pitchFamily="34" charset="0"/>
                <a:ea typeface="ＭＳ Ｐゴシック" pitchFamily="34" charset="-128"/>
                <a:cs typeface="Arial" pitchFamily="34" charset="0"/>
              </a:rPr>
              <a:t>Cal Grant B</a:t>
            </a:r>
            <a:r>
              <a:rPr lang="en-US" sz="800" dirty="0">
                <a:latin typeface="Arial" pitchFamily="34" charset="0"/>
                <a:ea typeface="ＭＳ Ｐゴシック" pitchFamily="34" charset="-128"/>
                <a:cs typeface="Arial" pitchFamily="34" charset="0"/>
              </a:rPr>
              <a:t> -  This grant is for students who have a minimum  2.0 GPA  - that is a C </a:t>
            </a:r>
            <a:r>
              <a:rPr lang="en-US" sz="800" dirty="0" smtClean="0">
                <a:latin typeface="Arial" pitchFamily="34" charset="0"/>
                <a:ea typeface="ＭＳ Ｐゴシック" pitchFamily="34" charset="-128"/>
                <a:cs typeface="Arial" pitchFamily="34" charset="0"/>
              </a:rPr>
              <a:t>average.  The students must come from low income disadvantaged families, meet state income and asset ceilings and demonstrate financial </a:t>
            </a:r>
            <a:r>
              <a:rPr lang="en-US" sz="800" dirty="0">
                <a:latin typeface="Arial" pitchFamily="34" charset="0"/>
                <a:ea typeface="ＭＳ Ｐゴシック" pitchFamily="34" charset="-128"/>
                <a:cs typeface="Arial" pitchFamily="34" charset="0"/>
              </a:rPr>
              <a:t>need of at least $</a:t>
            </a:r>
            <a:r>
              <a:rPr lang="en-US" sz="800" dirty="0" smtClean="0">
                <a:latin typeface="Arial" pitchFamily="34" charset="0"/>
                <a:ea typeface="ＭＳ Ｐゴシック" pitchFamily="34" charset="-128"/>
                <a:cs typeface="Arial" pitchFamily="34" charset="0"/>
              </a:rPr>
              <a:t>700. This </a:t>
            </a:r>
            <a:r>
              <a:rPr lang="en-US" sz="800" dirty="0">
                <a:latin typeface="Arial" pitchFamily="34" charset="0"/>
                <a:ea typeface="ＭＳ Ｐゴシック" pitchFamily="34" charset="-128"/>
                <a:cs typeface="Arial" pitchFamily="34" charset="0"/>
              </a:rPr>
              <a:t>grant provides a small stipend of about $</a:t>
            </a:r>
            <a:r>
              <a:rPr lang="en-US" sz="800" dirty="0" smtClean="0">
                <a:latin typeface="Arial" pitchFamily="34" charset="0"/>
                <a:ea typeface="ＭＳ Ｐゴシック" pitchFamily="34" charset="-128"/>
                <a:cs typeface="Arial" pitchFamily="34" charset="0"/>
              </a:rPr>
              <a:t>1,648 </a:t>
            </a:r>
            <a:r>
              <a:rPr lang="en-US" sz="800" dirty="0">
                <a:latin typeface="Arial" pitchFamily="34" charset="0"/>
                <a:ea typeface="ＭＳ Ｐゴシック" pitchFamily="34" charset="-128"/>
                <a:cs typeface="Arial" pitchFamily="34" charset="0"/>
              </a:rPr>
              <a:t>per year for up to four years to help with living expenses at all schools. In addition, the grant covers system-wide fees at California public 4-year institutions and up to $9,084 of tuition and fees at independent 4-year California schools. Students attending for-profit career colleges currently receive grants between </a:t>
            </a:r>
            <a:r>
              <a:rPr lang="en-US" sz="800" dirty="0" smtClean="0">
                <a:latin typeface="Arial" pitchFamily="34" charset="0"/>
                <a:ea typeface="ＭＳ Ｐゴシック" pitchFamily="34" charset="-128"/>
                <a:cs typeface="Arial" pitchFamily="34" charset="0"/>
              </a:rPr>
              <a:t>$4,000 </a:t>
            </a:r>
            <a:r>
              <a:rPr lang="en-US" sz="800" dirty="0">
                <a:latin typeface="Arial" pitchFamily="34" charset="0"/>
                <a:ea typeface="ＭＳ Ｐゴシック" pitchFamily="34" charset="-128"/>
                <a:cs typeface="Arial" pitchFamily="34" charset="0"/>
              </a:rPr>
              <a:t>and $9,084 per </a:t>
            </a:r>
            <a:r>
              <a:rPr lang="en-US" sz="800" dirty="0" smtClean="0">
                <a:latin typeface="Arial" pitchFamily="34" charset="0"/>
                <a:ea typeface="ＭＳ Ｐゴシック" pitchFamily="34" charset="-128"/>
                <a:cs typeface="Arial" pitchFamily="34" charset="0"/>
              </a:rPr>
              <a:t>year. In </a:t>
            </a:r>
            <a:r>
              <a:rPr lang="en-US" sz="800" dirty="0">
                <a:latin typeface="Arial" pitchFamily="34" charset="0"/>
                <a:ea typeface="ＭＳ Ｐゴシック" pitchFamily="34" charset="-128"/>
                <a:cs typeface="Arial" pitchFamily="34" charset="0"/>
              </a:rPr>
              <a:t>most cases, the tuition and fee portion of the Cal Grant B is available to students in their 2</a:t>
            </a:r>
            <a:r>
              <a:rPr lang="en-US" sz="800" baseline="30000" dirty="0">
                <a:latin typeface="Arial" pitchFamily="34" charset="0"/>
                <a:ea typeface="ＭＳ Ｐゴシック" pitchFamily="34" charset="-128"/>
                <a:cs typeface="Arial" pitchFamily="34" charset="0"/>
              </a:rPr>
              <a:t>nd</a:t>
            </a:r>
            <a:r>
              <a:rPr lang="en-US" sz="800" dirty="0">
                <a:latin typeface="Arial" pitchFamily="34" charset="0"/>
                <a:ea typeface="ＭＳ Ｐゴシック" pitchFamily="34" charset="-128"/>
                <a:cs typeface="Arial" pitchFamily="34" charset="0"/>
              </a:rPr>
              <a:t> through 4</a:t>
            </a:r>
            <a:r>
              <a:rPr lang="en-US" sz="800" baseline="30000" dirty="0">
                <a:latin typeface="Arial" pitchFamily="34" charset="0"/>
                <a:ea typeface="ＭＳ Ｐゴシック" pitchFamily="34" charset="-128"/>
                <a:cs typeface="Arial" pitchFamily="34" charset="0"/>
              </a:rPr>
              <a:t>th</a:t>
            </a:r>
            <a:r>
              <a:rPr lang="en-US" sz="800" dirty="0">
                <a:latin typeface="Arial" pitchFamily="34" charset="0"/>
                <a:ea typeface="ＭＳ Ｐゴシック" pitchFamily="34" charset="-128"/>
                <a:cs typeface="Arial" pitchFamily="34" charset="0"/>
              </a:rPr>
              <a:t> years only. </a:t>
            </a:r>
          </a:p>
          <a:p>
            <a:pPr marL="1372971" lvl="1" indent="-915838"/>
            <a:endParaRPr lang="en-US" sz="800" dirty="0">
              <a:latin typeface="Arial" pitchFamily="34" charset="0"/>
              <a:ea typeface="ＭＳ Ｐゴシック" pitchFamily="34" charset="-128"/>
              <a:cs typeface="Arial" pitchFamily="34" charset="0"/>
            </a:endParaRPr>
          </a:p>
          <a:p>
            <a:pPr marL="1372971" lvl="1" indent="-915838"/>
            <a:r>
              <a:rPr lang="en-US" sz="800" b="1" dirty="0">
                <a:latin typeface="Arial" pitchFamily="34" charset="0"/>
                <a:ea typeface="ＭＳ Ｐゴシック" pitchFamily="34" charset="-128"/>
                <a:cs typeface="Arial" pitchFamily="34" charset="0"/>
              </a:rPr>
              <a:t>Cal Grant C</a:t>
            </a:r>
            <a:r>
              <a:rPr lang="en-US" sz="800" dirty="0">
                <a:latin typeface="Arial" pitchFamily="34" charset="0"/>
                <a:ea typeface="ＭＳ Ｐゴシック" pitchFamily="34" charset="-128"/>
                <a:cs typeface="Arial" pitchFamily="34" charset="0"/>
              </a:rPr>
              <a:t> - This grant is for students from low income families attending occupational or vocational schools including community college programs of less than 24 months in length. The Cal Grant C may renewable for one additional year if student and family continue to meet state-established income and asset ceilings.</a:t>
            </a:r>
          </a:p>
          <a:p>
            <a:r>
              <a:rPr lang="en-US" sz="800" dirty="0">
                <a:solidFill>
                  <a:srgbClr val="C0504D"/>
                </a:solidFill>
                <a:latin typeface="Arial" pitchFamily="34" charset="0"/>
                <a:cs typeface="Arial" pitchFamily="34" charset="0"/>
              </a:rPr>
              <a:t>		</a:t>
            </a:r>
          </a:p>
          <a:p>
            <a:r>
              <a:rPr lang="en-US" sz="800" dirty="0">
                <a:solidFill>
                  <a:srgbClr val="C0504D"/>
                </a:solidFill>
                <a:latin typeface="Arial" pitchFamily="34" charset="0"/>
                <a:cs typeface="Arial" pitchFamily="34" charset="0"/>
              </a:rPr>
              <a:t>	</a:t>
            </a:r>
            <a:r>
              <a:rPr lang="en-US" sz="800" dirty="0">
                <a:latin typeface="Arial" pitchFamily="34" charset="0"/>
                <a:cs typeface="Arial" pitchFamily="34" charset="0"/>
              </a:rPr>
              <a:t>        Priority for Cal Grant C is now given based on Occupational Goals that meet two of the following:</a:t>
            </a:r>
          </a:p>
          <a:p>
            <a:r>
              <a:rPr lang="en-US" sz="800" dirty="0">
                <a:latin typeface="Arial" pitchFamily="34" charset="0"/>
                <a:cs typeface="Arial" pitchFamily="34" charset="0"/>
              </a:rPr>
              <a:t>	      	</a:t>
            </a:r>
          </a:p>
          <a:p>
            <a:r>
              <a:rPr lang="en-US" sz="800" dirty="0">
                <a:latin typeface="Arial" pitchFamily="34" charset="0"/>
                <a:cs typeface="Arial" pitchFamily="34" charset="0"/>
              </a:rPr>
              <a:t>		high employment </a:t>
            </a:r>
            <a:r>
              <a:rPr lang="en-US" sz="800" dirty="0" smtClean="0">
                <a:latin typeface="Arial" pitchFamily="34" charset="0"/>
                <a:cs typeface="Arial" pitchFamily="34" charset="0"/>
              </a:rPr>
              <a:t>need;</a:t>
            </a:r>
            <a:endParaRPr lang="en-US" sz="800" dirty="0">
              <a:latin typeface="Arial" pitchFamily="34" charset="0"/>
              <a:cs typeface="Arial" pitchFamily="34" charset="0"/>
            </a:endParaRPr>
          </a:p>
          <a:p>
            <a:r>
              <a:rPr lang="en-US" sz="800" dirty="0">
                <a:latin typeface="Arial" pitchFamily="34" charset="0"/>
                <a:cs typeface="Arial" pitchFamily="34" charset="0"/>
              </a:rPr>
              <a:t>		high employment growth; </a:t>
            </a:r>
            <a:r>
              <a:rPr lang="en-US" sz="800" dirty="0" smtClean="0">
                <a:latin typeface="Arial" pitchFamily="34" charset="0"/>
                <a:cs typeface="Arial" pitchFamily="34" charset="0"/>
              </a:rPr>
              <a:t>and</a:t>
            </a:r>
            <a:endParaRPr lang="en-US" sz="800" dirty="0">
              <a:latin typeface="Arial" pitchFamily="34" charset="0"/>
              <a:cs typeface="Arial" pitchFamily="34" charset="0"/>
            </a:endParaRPr>
          </a:p>
          <a:p>
            <a:r>
              <a:rPr lang="en-US" sz="800" dirty="0">
                <a:latin typeface="Arial" pitchFamily="34" charset="0"/>
                <a:cs typeface="Arial" pitchFamily="34" charset="0"/>
              </a:rPr>
              <a:t>		</a:t>
            </a:r>
            <a:r>
              <a:rPr lang="en-US" sz="800" dirty="0" smtClean="0">
                <a:latin typeface="Arial" pitchFamily="34" charset="0"/>
                <a:cs typeface="Arial" pitchFamily="34" charset="0"/>
              </a:rPr>
              <a:t>high </a:t>
            </a:r>
            <a:r>
              <a:rPr lang="en-US" sz="800" dirty="0">
                <a:latin typeface="Arial" pitchFamily="34" charset="0"/>
                <a:cs typeface="Arial" pitchFamily="34" charset="0"/>
              </a:rPr>
              <a:t>wages.</a:t>
            </a:r>
          </a:p>
          <a:p>
            <a:pPr marL="1372971" lvl="1" indent="-915838"/>
            <a:endParaRPr lang="en-US" sz="800" dirty="0">
              <a:solidFill>
                <a:srgbClr val="C0504D"/>
              </a:solidFill>
              <a:latin typeface="Arial" pitchFamily="34" charset="0"/>
              <a:ea typeface="ＭＳ Ｐゴシック" pitchFamily="34" charset="-128"/>
              <a:cs typeface="Arial" pitchFamily="34" charset="0"/>
            </a:endParaRPr>
          </a:p>
          <a:p>
            <a:pPr marL="1372971" lvl="1" indent="-915838"/>
            <a:r>
              <a:rPr lang="en-US" sz="800" dirty="0">
                <a:solidFill>
                  <a:srgbClr val="C0504D"/>
                </a:solidFill>
                <a:latin typeface="Arial" pitchFamily="34" charset="0"/>
                <a:ea typeface="ＭＳ Ｐゴシック" pitchFamily="34" charset="-128"/>
                <a:cs typeface="Arial" pitchFamily="34" charset="0"/>
              </a:rPr>
              <a:t>. </a:t>
            </a:r>
          </a:p>
          <a:p>
            <a:pPr eaLnBrk="1" hangingPunct="1">
              <a:buFont typeface="Symbol" pitchFamily="18" charset="2"/>
              <a:buNone/>
            </a:pPr>
            <a:endParaRPr lang="en-US" sz="800" dirty="0">
              <a:solidFill>
                <a:srgbClr val="C0504D"/>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672609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60" name="Rectangle 2"/>
          <p:cNvSpPr>
            <a:spLocks noGrp="1" noRot="1" noChangeAspect="1" noChangeArrowheads="1" noTextEdit="1"/>
          </p:cNvSpPr>
          <p:nvPr>
            <p:ph type="sldImg"/>
          </p:nvPr>
        </p:nvSpPr>
        <p:spPr>
          <a:solidFill>
            <a:srgbClr val="FFFFFF"/>
          </a:solidFill>
          <a:ln/>
        </p:spPr>
      </p:sp>
      <p:sp>
        <p:nvSpPr>
          <p:cNvPr id="96261" name="Rectangle 3"/>
          <p:cNvSpPr>
            <a:spLocks noGrp="1" noChangeArrowheads="1"/>
          </p:cNvSpPr>
          <p:nvPr>
            <p:ph type="body" idx="1"/>
          </p:nvPr>
        </p:nvSpPr>
        <p:spPr>
          <a:xfrm>
            <a:off x="533812" y="4452765"/>
            <a:ext cx="5867297" cy="4301346"/>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r>
              <a:rPr lang="en-US" b="1" dirty="0" smtClean="0">
                <a:latin typeface="Arial" charset="0"/>
                <a:ea typeface="ＭＳ Ｐゴシック" pitchFamily="34" charset="-128"/>
              </a:rPr>
              <a:t>Additional Cal Grant Requirements</a:t>
            </a: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To be eligible for a Cal Grant, the student must also:</a:t>
            </a:r>
          </a:p>
          <a:p>
            <a:pPr marL="634646" lvl="1" indent="-177512">
              <a:spcBef>
                <a:spcPct val="70000"/>
              </a:spcBef>
              <a:buFontTx/>
              <a:buChar char="•"/>
            </a:pPr>
            <a:r>
              <a:rPr lang="en-US" dirty="0" smtClean="0">
                <a:latin typeface="Arial" charset="0"/>
                <a:ea typeface="ＭＳ Ｐゴシック" pitchFamily="34" charset="-128"/>
              </a:rPr>
              <a:t>be a U.S. citizen or eligible noncitizen as defined in the Free Application for Federal Student Aid (FAFSA). If a student qualifies under AB540, he/she may qualify for Cal Grant funding. This</a:t>
            </a:r>
            <a:r>
              <a:rPr lang="en-US" baseline="0" dirty="0" smtClean="0">
                <a:latin typeface="Arial" charset="0"/>
                <a:ea typeface="ＭＳ Ｐゴシック" pitchFamily="34" charset="-128"/>
              </a:rPr>
              <a:t> includes Deferred Action Childhood Arrivals (DACA) who are AB540 eligible.</a:t>
            </a:r>
          </a:p>
          <a:p>
            <a:pPr marL="457134" lvl="1" indent="0">
              <a:spcBef>
                <a:spcPct val="70000"/>
              </a:spcBef>
              <a:buFontTx/>
              <a:buNone/>
            </a:pPr>
            <a:r>
              <a:rPr lang="en-US" baseline="0" dirty="0" smtClean="0">
                <a:latin typeface="Arial" charset="0"/>
                <a:ea typeface="ＭＳ Ｐゴシック" pitchFamily="34" charset="-128"/>
              </a:rPr>
              <a:t> (</a:t>
            </a:r>
            <a:r>
              <a:rPr lang="en-US" dirty="0" smtClean="0">
                <a:latin typeface="Arial" charset="0"/>
                <a:ea typeface="ＭＳ Ｐゴシック" pitchFamily="34" charset="-128"/>
              </a:rPr>
              <a:t>We’ll </a:t>
            </a:r>
            <a:r>
              <a:rPr lang="en-US" dirty="0">
                <a:latin typeface="Arial" charset="0"/>
                <a:ea typeface="ＭＳ Ｐゴシック" pitchFamily="34" charset="-128"/>
              </a:rPr>
              <a:t>talk more about what this means later </a:t>
            </a:r>
            <a:r>
              <a:rPr lang="en-US" dirty="0" smtClean="0">
                <a:latin typeface="Arial" charset="0"/>
                <a:ea typeface="ＭＳ Ｐゴシック" pitchFamily="34" charset="-128"/>
              </a:rPr>
              <a:t>in the session as well as which application</a:t>
            </a:r>
            <a:r>
              <a:rPr lang="en-US" baseline="0" dirty="0" smtClean="0">
                <a:latin typeface="Arial" charset="0"/>
                <a:ea typeface="ＭＳ Ｐゴシック" pitchFamily="34" charset="-128"/>
              </a:rPr>
              <a:t> </a:t>
            </a:r>
            <a:r>
              <a:rPr lang="en-US" dirty="0" smtClean="0">
                <a:latin typeface="Arial" charset="0"/>
                <a:ea typeface="ＭＳ Ｐゴシック" pitchFamily="34" charset="-128"/>
              </a:rPr>
              <a:t>the students should complete);</a:t>
            </a:r>
          </a:p>
          <a:p>
            <a:pPr marL="634646" lvl="1" indent="-177512">
              <a:spcBef>
                <a:spcPct val="70000"/>
              </a:spcBef>
              <a:buFontTx/>
              <a:buChar char="•"/>
            </a:pPr>
            <a:r>
              <a:rPr lang="en-US" dirty="0" smtClean="0">
                <a:latin typeface="Arial" charset="0"/>
                <a:ea typeface="ＭＳ Ｐゴシック" pitchFamily="34" charset="-128"/>
              </a:rPr>
              <a:t>be a California resident; and</a:t>
            </a:r>
          </a:p>
          <a:p>
            <a:pPr marL="634646" lvl="1" indent="-177512">
              <a:spcBef>
                <a:spcPct val="70000"/>
              </a:spcBef>
              <a:buFontTx/>
              <a:buChar char="•"/>
            </a:pPr>
            <a:r>
              <a:rPr lang="en-US" dirty="0" smtClean="0">
                <a:latin typeface="Arial" charset="0"/>
                <a:ea typeface="ＭＳ Ｐゴシック" pitchFamily="34" charset="-128"/>
              </a:rPr>
              <a:t>attend an accredited California college or university at least half-time in the 2015-2016 academic year and each subsequent term the student is enrolled.</a:t>
            </a:r>
          </a:p>
        </p:txBody>
      </p:sp>
      <p:sp>
        <p:nvSpPr>
          <p:cNvPr id="6" name="Slide Number Placeholder 3"/>
          <p:cNvSpPr>
            <a:spLocks noGrp="1"/>
          </p:cNvSpPr>
          <p:nvPr>
            <p:ph type="sldNum" sz="quarter" idx="5"/>
          </p:nvPr>
        </p:nvSpPr>
        <p:spPr>
          <a:xfrm>
            <a:off x="3884613" y="8829967"/>
            <a:ext cx="2971800" cy="464820"/>
          </a:xfrm>
        </p:spPr>
        <p:txBody>
          <a:bodyPr/>
          <a:lstStyle/>
          <a:p>
            <a:fld id="{E4F7C1AA-E7FB-4A72-B313-88B65E5D5A98}" type="slidenum">
              <a:rPr lang="en-US">
                <a:latin typeface="Times New Roman" pitchFamily="18" charset="0"/>
                <a:cs typeface="Times New Roman" pitchFamily="18" charset="0"/>
              </a:rPr>
              <a:pPr/>
              <a:t>6</a:t>
            </a:fld>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658107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99C1DB11-DF90-41EF-AB41-D64DE4729352}" type="slidenum">
              <a:rPr lang="en-US" b="0"/>
              <a:pPr/>
              <a:t>7</a:t>
            </a:fld>
            <a:endParaRPr lang="en-US" b="0" dirty="0"/>
          </a:p>
        </p:txBody>
      </p:sp>
      <p:sp>
        <p:nvSpPr>
          <p:cNvPr id="98308" name="Rectangle 2"/>
          <p:cNvSpPr>
            <a:spLocks noGrp="1" noRot="1" noChangeAspect="1" noChangeArrowheads="1" noTextEdit="1"/>
          </p:cNvSpPr>
          <p:nvPr>
            <p:ph type="sldImg"/>
          </p:nvPr>
        </p:nvSpPr>
        <p:spPr>
          <a:xfrm>
            <a:off x="1090613" y="749300"/>
            <a:ext cx="4624387" cy="3470275"/>
          </a:xfrm>
          <a:ln/>
        </p:spPr>
      </p:sp>
      <p:sp>
        <p:nvSpPr>
          <p:cNvPr id="98309" name="Rectangle 3"/>
          <p:cNvSpPr>
            <a:spLocks noGrp="1" noChangeArrowheads="1"/>
          </p:cNvSpPr>
          <p:nvPr>
            <p:ph type="body" idx="1"/>
          </p:nvPr>
        </p:nvSpPr>
        <p:spPr>
          <a:xfrm>
            <a:off x="336904" y="4400746"/>
            <a:ext cx="6333419" cy="4429220"/>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ormAutofit fontScale="85000" lnSpcReduction="20000"/>
          </a:bodyPr>
          <a:lstStyle/>
          <a:p>
            <a:pPr eaLnBrk="1" hangingPunct="1"/>
            <a:r>
              <a:rPr lang="en-US" b="1" dirty="0" smtClean="0">
                <a:latin typeface="Arial" charset="0"/>
                <a:ea typeface="ＭＳ Ｐゴシック" pitchFamily="34" charset="-128"/>
              </a:rPr>
              <a:t>Cal Grant Application Requirements</a:t>
            </a:r>
          </a:p>
          <a:p>
            <a:pPr eaLnBrk="1" hangingPunct="1"/>
            <a:endParaRPr lang="en-US" b="1"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In order for a student to be considered for a first-time 2015-2016 Cal Grant, the California Student Aid Commission (CSAC) requires that he/she submit </a:t>
            </a:r>
            <a:r>
              <a:rPr lang="en-US" b="1" dirty="0" smtClean="0">
                <a:latin typeface="Arial" charset="0"/>
                <a:ea typeface="ＭＳ Ｐゴシック" pitchFamily="34" charset="-128"/>
              </a:rPr>
              <a:t>both</a:t>
            </a:r>
            <a:r>
              <a:rPr lang="en-US" dirty="0" smtClean="0">
                <a:latin typeface="Arial" charset="0"/>
                <a:ea typeface="ＭＳ Ｐゴシック" pitchFamily="34" charset="-128"/>
              </a:rPr>
              <a:t> the Free Application for Federal Student Aid </a:t>
            </a:r>
            <a:r>
              <a:rPr lang="en-US" b="1" dirty="0" smtClean="0">
                <a:latin typeface="Arial" charset="0"/>
                <a:ea typeface="ＭＳ Ｐゴシック" pitchFamily="34" charset="-128"/>
              </a:rPr>
              <a:t>and</a:t>
            </a:r>
            <a:r>
              <a:rPr lang="en-US" dirty="0" smtClean="0">
                <a:latin typeface="Arial" charset="0"/>
                <a:ea typeface="ＭＳ Ｐゴシック" pitchFamily="34" charset="-128"/>
              </a:rPr>
              <a:t> the Cal Grant GPA Verification Form by March 2, 2015. </a:t>
            </a:r>
            <a:r>
              <a:rPr lang="en-US" baseline="0" dirty="0" smtClean="0">
                <a:latin typeface="Arial" charset="0"/>
                <a:ea typeface="ＭＳ Ｐゴシック" pitchFamily="34" charset="-128"/>
              </a:rPr>
              <a:t>We encourage all applicants for federal and state aid to file as soon as possible after January 1, 2015.</a:t>
            </a:r>
          </a:p>
          <a:p>
            <a:pPr eaLnBrk="1" hangingPunct="1"/>
            <a:endParaRPr lang="en-US" sz="600" baseline="0"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Students who may be eligible for Cal Grants under AB540 should complete the California Dream Act application at </a:t>
            </a:r>
            <a:r>
              <a:rPr lang="en-US" b="1" dirty="0" smtClean="0">
                <a:solidFill>
                  <a:srgbClr val="000099"/>
                </a:solidFill>
                <a:latin typeface="Arial" charset="0"/>
                <a:ea typeface="ＭＳ Ｐゴシック" pitchFamily="34" charset="-128"/>
              </a:rPr>
              <a:t>www.caldreamact.org</a:t>
            </a:r>
            <a:r>
              <a:rPr lang="en-US" b="1" dirty="0" smtClean="0">
                <a:latin typeface="Arial" charset="0"/>
                <a:ea typeface="ＭＳ Ｐゴシック" pitchFamily="34" charset="-128"/>
              </a:rPr>
              <a:t> </a:t>
            </a:r>
            <a:r>
              <a:rPr lang="en-US" dirty="0" smtClean="0">
                <a:latin typeface="Arial" charset="0"/>
                <a:ea typeface="ＭＳ Ｐゴシック" pitchFamily="34" charset="-128"/>
              </a:rPr>
              <a:t>instead of the FAFSA.  This includes</a:t>
            </a:r>
            <a:r>
              <a:rPr lang="en-US" baseline="0" dirty="0" smtClean="0">
                <a:latin typeface="Arial" charset="0"/>
                <a:ea typeface="ＭＳ Ｐゴシック" pitchFamily="34" charset="-128"/>
              </a:rPr>
              <a:t> AB540 eligible DACA students. </a:t>
            </a:r>
            <a:r>
              <a:rPr lang="en-US" dirty="0" smtClean="0">
                <a:latin typeface="Arial" charset="0"/>
                <a:ea typeface="ＭＳ Ｐゴシック" pitchFamily="34" charset="-128"/>
              </a:rPr>
              <a:t>The Cal Grant GPA Verification Form is also required.</a:t>
            </a:r>
          </a:p>
          <a:p>
            <a:pPr eaLnBrk="1" hangingPunct="1"/>
            <a:endParaRPr lang="en-US" sz="600" dirty="0" smtClean="0">
              <a:latin typeface="Arial" charset="0"/>
              <a:ea typeface="ＭＳ Ｐゴシック" pitchFamily="34" charset="-128"/>
            </a:endParaRPr>
          </a:p>
          <a:p>
            <a:pPr eaLnBrk="1" hangingPunct="1"/>
            <a:r>
              <a:rPr lang="en-US" sz="1300" dirty="0" smtClean="0">
                <a:latin typeface="Arial" charset="0"/>
                <a:ea typeface="ＭＳ Ｐゴシック" pitchFamily="34" charset="-128"/>
              </a:rPr>
              <a:t>Students with</a:t>
            </a:r>
            <a:r>
              <a:rPr lang="en-US" sz="1300" baseline="0" dirty="0" smtClean="0">
                <a:latin typeface="Arial" charset="0"/>
                <a:ea typeface="ＭＳ Ｐゴシック" pitchFamily="34" charset="-128"/>
              </a:rPr>
              <a:t> a Deferred Action Childhood Arrivals (DACA) status who are not AB540 eligible should also complete the California Dream Act Application.  They should also check with the colleges and universities to which they apply to see if they should </a:t>
            </a:r>
            <a:r>
              <a:rPr lang="en-US" sz="1300" baseline="0" dirty="0" err="1" smtClean="0">
                <a:latin typeface="Arial" charset="0"/>
                <a:ea typeface="ＭＳ Ｐゴシック" pitchFamily="34" charset="-128"/>
              </a:rPr>
              <a:t>alomplete</a:t>
            </a:r>
            <a:r>
              <a:rPr lang="en-US" sz="1300" baseline="0" dirty="0" smtClean="0">
                <a:latin typeface="Arial" charset="0"/>
                <a:ea typeface="ＭＳ Ｐゴシック" pitchFamily="34" charset="-128"/>
              </a:rPr>
              <a:t> any other </a:t>
            </a:r>
            <a:r>
              <a:rPr lang="en-US" sz="1300" baseline="0" dirty="0" err="1" smtClean="0">
                <a:latin typeface="Arial" charset="0"/>
                <a:ea typeface="ＭＳ Ｐゴシック" pitchFamily="34" charset="-128"/>
              </a:rPr>
              <a:t>forms.the</a:t>
            </a:r>
            <a:r>
              <a:rPr lang="en-US" sz="1300" baseline="0" dirty="0" smtClean="0">
                <a:latin typeface="Arial" charset="0"/>
                <a:ea typeface="ＭＳ Ｐゴシック" pitchFamily="34" charset="-128"/>
              </a:rPr>
              <a:t> Free Application for Federal Student Aid (FAFSA or other forms), but should complete the California Dream Act Application first.</a:t>
            </a:r>
            <a:endParaRPr lang="en-US" sz="1300" dirty="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Most high schools submit student grade point averages directly to CSAC on behalf of their students.  Others require that students complete the student section of the Cal Grant GPA Verification Form.  (The student section of the form asks simple information such as the student’s name, address and Social Security Number). If the paper form is required, it is important to submit it as soon as possible to the high school counselor or registrar because it may take a few days to certify the student’s grade point average. The student can download a Cal Grant GPA Verification Form at: </a:t>
            </a:r>
            <a:r>
              <a:rPr lang="en-US" b="1" dirty="0" smtClean="0">
                <a:solidFill>
                  <a:srgbClr val="000099"/>
                </a:solidFill>
                <a:latin typeface="Arial" charset="0"/>
                <a:ea typeface="ＭＳ Ｐゴシック" pitchFamily="34" charset="-128"/>
              </a:rPr>
              <a:t>www.calgrants.org</a:t>
            </a:r>
            <a:r>
              <a:rPr lang="en-US" b="1" dirty="0" smtClean="0">
                <a:latin typeface="Arial" charset="0"/>
                <a:ea typeface="ＭＳ Ｐゴシック" pitchFamily="34" charset="-128"/>
              </a:rPr>
              <a:t>. </a:t>
            </a:r>
            <a:r>
              <a:rPr lang="en-US" dirty="0" smtClean="0">
                <a:latin typeface="Arial" charset="0"/>
                <a:ea typeface="ＭＳ Ｐゴシック" pitchFamily="34" charset="-128"/>
              </a:rPr>
              <a:t>The GPA Verification Form must be postmarked no later than </a:t>
            </a:r>
            <a:r>
              <a:rPr lang="en-US" b="1" dirty="0" smtClean="0">
                <a:latin typeface="Arial" charset="0"/>
                <a:ea typeface="ＭＳ Ｐゴシック" pitchFamily="34" charset="-128"/>
              </a:rPr>
              <a:t>March 2, 2015.</a:t>
            </a:r>
          </a:p>
          <a:p>
            <a:pPr eaLnBrk="1" hangingPunct="1"/>
            <a:endParaRPr lang="en-US" sz="600" b="1" dirty="0">
              <a:latin typeface="Arial" charset="0"/>
              <a:ea typeface="ＭＳ Ｐゴシック" pitchFamily="34" charset="-128"/>
            </a:endParaRPr>
          </a:p>
          <a:p>
            <a:pPr eaLnBrk="1" hangingPunct="1"/>
            <a:r>
              <a:rPr lang="en-US" dirty="0" smtClean="0">
                <a:latin typeface="Arial" charset="0"/>
                <a:ea typeface="ＭＳ Ｐゴシック" pitchFamily="34" charset="-128"/>
              </a:rPr>
              <a:t>Check with the student’s high school Counseling Office/Guidance Center to see if he/she needs to submit the paper Cal Grant GPA Verification Form or if the high school will submit the GPA electronically on the student’s behalf. If the high school submits the Cal Grant GPA Verification Form electronically, the student may have to authorize the release of his/her Social Security Number.</a:t>
            </a:r>
          </a:p>
          <a:p>
            <a:pPr eaLnBrk="1" hangingPunct="1"/>
            <a:endParaRPr lang="en-US" sz="600" dirty="0">
              <a:latin typeface="Arial" charset="0"/>
              <a:ea typeface="ＭＳ Ｐゴシック" pitchFamily="34" charset="-128"/>
            </a:endParaRPr>
          </a:p>
          <a:p>
            <a:pPr eaLnBrk="1" hangingPunct="1"/>
            <a:r>
              <a:rPr lang="en-US" dirty="0" smtClean="0">
                <a:latin typeface="Arial" charset="0"/>
                <a:ea typeface="ＭＳ Ｐゴシック" pitchFamily="34" charset="-128"/>
              </a:rPr>
              <a:t>We urge students to file these forms as soon as possible. Don’t wait for the March 2nd deadline and miss out on a valuable grant that, like other grants, does not have to be repaid.</a:t>
            </a: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Students who have qualified and received a Cal Grant for the previous school year should complete the 2015-2016 FAFSA as soon as possible after January 1, 2015 and check with the financial aid office at the school they will attend for any other requirements.  The GPA Verification Form is not required.</a:t>
            </a:r>
            <a:endParaRPr lang="en-US" dirty="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146036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latin typeface="Arial" panose="020B0604020202020204" pitchFamily="34" charset="0"/>
                <a:cs typeface="Arial" panose="020B0604020202020204" pitchFamily="34" charset="0"/>
              </a:rPr>
              <a:t>The Middle Class Scholarship</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a:t>
            </a:r>
            <a:r>
              <a:rPr lang="en-US" dirty="0">
                <a:latin typeface="Arial" panose="020B0604020202020204" pitchFamily="34" charset="0"/>
                <a:cs typeface="Arial" panose="020B0604020202020204" pitchFamily="34" charset="0"/>
              </a:rPr>
              <a:t>Middle Class Scholarship (MCS) </a:t>
            </a:r>
            <a:r>
              <a:rPr lang="en-US" dirty="0" smtClean="0">
                <a:latin typeface="Arial" panose="020B0604020202020204" pitchFamily="34" charset="0"/>
                <a:cs typeface="Arial" panose="020B0604020202020204" pitchFamily="34" charset="0"/>
              </a:rPr>
              <a:t>is designed to </a:t>
            </a:r>
            <a:r>
              <a:rPr lang="en-US" dirty="0">
                <a:latin typeface="Arial" panose="020B0604020202020204" pitchFamily="34" charset="0"/>
                <a:cs typeface="Arial" panose="020B0604020202020204" pitchFamily="34" charset="0"/>
              </a:rPr>
              <a:t>assist </a:t>
            </a:r>
            <a:r>
              <a:rPr lang="en-US" dirty="0" smtClean="0">
                <a:latin typeface="Arial" panose="020B0604020202020204" pitchFamily="34" charset="0"/>
                <a:cs typeface="Arial" panose="020B0604020202020204" pitchFamily="34" charset="0"/>
              </a:rPr>
              <a:t>California residents who are new </a:t>
            </a:r>
            <a:r>
              <a:rPr lang="en-US" dirty="0">
                <a:latin typeface="Arial" panose="020B0604020202020204" pitchFamily="34" charset="0"/>
                <a:cs typeface="Arial" panose="020B0604020202020204" pitchFamily="34" charset="0"/>
              </a:rPr>
              <a:t>and continuing UC and CSU undergraduate students with family incomes up to $150,000.</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apply for the MCS for 2015-16, students must submit, by </a:t>
            </a:r>
            <a:r>
              <a:rPr lang="en-US" dirty="0">
                <a:latin typeface="Arial" panose="020B0604020202020204" pitchFamily="34" charset="0"/>
                <a:cs typeface="Arial" panose="020B0604020202020204" pitchFamily="34" charset="0"/>
              </a:rPr>
              <a:t>March 2, </a:t>
            </a:r>
            <a:r>
              <a:rPr lang="en-US" dirty="0" smtClean="0">
                <a:latin typeface="Arial" panose="020B0604020202020204" pitchFamily="34" charset="0"/>
                <a:cs typeface="Arial" panose="020B0604020202020204" pitchFamily="34" charset="0"/>
              </a:rPr>
              <a:t>2015, the:</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2015-16 </a:t>
            </a:r>
            <a:r>
              <a:rPr lang="en-US" dirty="0">
                <a:latin typeface="Arial" panose="020B0604020202020204" pitchFamily="34" charset="0"/>
                <a:cs typeface="Arial" panose="020B0604020202020204" pitchFamily="34" charset="0"/>
              </a:rPr>
              <a:t>FAFSA</a:t>
            </a:r>
          </a:p>
          <a:p>
            <a:pPr lvl="1"/>
            <a:r>
              <a:rPr lang="en-US" dirty="0">
                <a:latin typeface="Arial" panose="020B0604020202020204" pitchFamily="34" charset="0"/>
                <a:cs typeface="Arial" panose="020B0604020202020204" pitchFamily="34" charset="0"/>
              </a:rPr>
              <a:t>- For </a:t>
            </a:r>
            <a:r>
              <a:rPr lang="en-US" dirty="0" smtClean="0">
                <a:latin typeface="Arial" panose="020B0604020202020204" pitchFamily="34" charset="0"/>
                <a:cs typeface="Arial" panose="020B0604020202020204" pitchFamily="34" charset="0"/>
              </a:rPr>
              <a:t>AB540 students</a:t>
            </a:r>
            <a:r>
              <a:rPr lang="en-US" dirty="0">
                <a:latin typeface="Arial" panose="020B0604020202020204" pitchFamily="34" charset="0"/>
                <a:cs typeface="Arial" panose="020B0604020202020204" pitchFamily="34" charset="0"/>
              </a:rPr>
              <a:t>, the </a:t>
            </a:r>
            <a:r>
              <a:rPr lang="en-US" dirty="0" smtClean="0">
                <a:latin typeface="Arial" panose="020B0604020202020204" pitchFamily="34" charset="0"/>
                <a:cs typeface="Arial" panose="020B0604020202020204" pitchFamily="34" charset="0"/>
              </a:rPr>
              <a:t>2015-16 </a:t>
            </a:r>
            <a:r>
              <a:rPr lang="en-US" dirty="0">
                <a:latin typeface="Arial" panose="020B0604020202020204" pitchFamily="34" charset="0"/>
                <a:cs typeface="Arial" panose="020B0604020202020204" pitchFamily="34" charset="0"/>
              </a:rPr>
              <a:t>California Dream Act </a:t>
            </a:r>
            <a:r>
              <a:rPr lang="en-US" dirty="0" smtClean="0">
                <a:latin typeface="Arial" panose="020B0604020202020204" pitchFamily="34" charset="0"/>
                <a:cs typeface="Arial" panose="020B0604020202020204" pitchFamily="34" charset="0"/>
              </a:rPr>
              <a:t>Application. This includes AB540 eligible DACA students</a:t>
            </a:r>
            <a:endParaRPr lang="en-US" dirty="0">
              <a:latin typeface="Arial" panose="020B0604020202020204" pitchFamily="34" charset="0"/>
              <a:cs typeface="Arial" panose="020B0604020202020204" pitchFamily="34" charset="0"/>
            </a:endParaRPr>
          </a:p>
          <a:p>
            <a:pPr marL="735892" lvl="1" indent="-283035">
              <a:buFontTx/>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MCS awards vary based on the number of eligible students, the institution, and state funding allocated.  In </a:t>
            </a:r>
            <a:r>
              <a:rPr lang="en-US" dirty="0" smtClean="0">
                <a:latin typeface="Arial" panose="020B0604020202020204" pitchFamily="34" charset="0"/>
                <a:cs typeface="Arial" panose="020B0604020202020204" pitchFamily="34" charset="0"/>
              </a:rPr>
              <a:t>2015-16, </a:t>
            </a:r>
            <a:r>
              <a:rPr lang="en-US" dirty="0">
                <a:latin typeface="Arial" panose="020B0604020202020204" pitchFamily="34" charset="0"/>
                <a:cs typeface="Arial" panose="020B0604020202020204" pitchFamily="34" charset="0"/>
              </a:rPr>
              <a:t>maximum awards </a:t>
            </a:r>
            <a:r>
              <a:rPr lang="en-US" dirty="0" smtClean="0">
                <a:latin typeface="Arial" panose="020B0604020202020204" pitchFamily="34" charset="0"/>
                <a:cs typeface="Arial" panose="020B0604020202020204" pitchFamily="34" charset="0"/>
              </a:rPr>
              <a:t>will range </a:t>
            </a:r>
            <a:r>
              <a:rPr lang="en-US" dirty="0">
                <a:latin typeface="Arial" panose="020B0604020202020204" pitchFamily="34" charset="0"/>
                <a:cs typeface="Arial" panose="020B0604020202020204" pitchFamily="34" charset="0"/>
              </a:rPr>
              <a:t>up to </a:t>
            </a:r>
            <a:r>
              <a:rPr lang="en-US" dirty="0" smtClean="0">
                <a:latin typeface="Arial" panose="020B0604020202020204" pitchFamily="34" charset="0"/>
                <a:cs typeface="Arial" panose="020B0604020202020204" pitchFamily="34" charset="0"/>
              </a:rPr>
              <a:t>$2,438.</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Amounts are determined after Federal Pell Grants, Cal Grants and institutional grants are awarded. </a:t>
            </a:r>
            <a:r>
              <a:rPr lang="en-US" dirty="0" smtClean="0">
                <a:latin typeface="Arial" panose="020B0604020202020204" pitchFamily="34" charset="0"/>
                <a:cs typeface="Arial" panose="020B0604020202020204" pitchFamily="34" charset="0"/>
              </a:rPr>
              <a:t>Students </a:t>
            </a:r>
            <a:r>
              <a:rPr lang="en-US" dirty="0">
                <a:latin typeface="Arial" panose="020B0604020202020204" pitchFamily="34" charset="0"/>
                <a:cs typeface="Arial" panose="020B0604020202020204" pitchFamily="34" charset="0"/>
              </a:rPr>
              <a:t>cannot receive both </a:t>
            </a:r>
            <a:r>
              <a:rPr lang="en-US" dirty="0" smtClean="0">
                <a:latin typeface="Arial" panose="020B0604020202020204" pitchFamily="34" charset="0"/>
                <a:cs typeface="Arial" panose="020B0604020202020204" pitchFamily="34" charset="0"/>
              </a:rPr>
              <a:t>federal and/or state grant </a:t>
            </a:r>
            <a:r>
              <a:rPr lang="en-US" dirty="0">
                <a:latin typeface="Arial" panose="020B0604020202020204" pitchFamily="34" charset="0"/>
                <a:cs typeface="Arial" panose="020B0604020202020204" pitchFamily="34" charset="0"/>
              </a:rPr>
              <a:t>aid and the </a:t>
            </a:r>
            <a:r>
              <a:rPr lang="en-US" dirty="0" smtClean="0">
                <a:latin typeface="Arial" panose="020B0604020202020204" pitchFamily="34" charset="0"/>
                <a:cs typeface="Arial" panose="020B0604020202020204" pitchFamily="34" charset="0"/>
              </a:rPr>
              <a:t>MCS.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Qualifying students will be notified by the California Student Aid Commission</a:t>
            </a:r>
            <a:r>
              <a:rPr lang="en-US" dirty="0" smtClean="0">
                <a:latin typeface="Arial" panose="020B0604020202020204" pitchFamily="34" charset="0"/>
                <a:cs typeface="Arial" panose="020B0604020202020204" pitchFamily="34" charset="0"/>
              </a:rPr>
              <a:t>. The Commission will also determine the maximum awards.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renewal, student must maintain a cumulative 2.0 GPA, continue to meet all eligibility requirements including completing the FAFSA or the California Dream Act application by the appropriate deadlines.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F7C1AA-E7FB-4A72-B313-88B65E5D5A98}" type="slidenum">
              <a:rPr lang="en-US" smtClean="0"/>
              <a:pPr/>
              <a:t>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093555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865FD960-98AE-4E46-BC33-379F6E6B5BF3}" type="slidenum">
              <a:rPr lang="en-US" b="0"/>
              <a:pPr/>
              <a:t>9</a:t>
            </a:fld>
            <a:endParaRPr lang="en-US" b="0" dirty="0"/>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xfrm>
            <a:off x="1219200" y="4267134"/>
            <a:ext cx="4903465" cy="4803140"/>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92873" tIns="46437" rIns="92873" bIns="46437">
            <a:noAutofit/>
          </a:bodyPr>
          <a:lstStyle/>
          <a:p>
            <a:pPr>
              <a:lnSpc>
                <a:spcPts val="1426"/>
              </a:lnSpc>
            </a:pPr>
            <a:r>
              <a:rPr lang="en-US" b="1" dirty="0" smtClean="0">
                <a:latin typeface="Arial" charset="0"/>
                <a:ea typeface="ＭＳ Ｐゴシック" pitchFamily="34" charset="-128"/>
              </a:rPr>
              <a:t>Chaffee Grant</a:t>
            </a:r>
          </a:p>
          <a:p>
            <a:pPr>
              <a:lnSpc>
                <a:spcPts val="1426"/>
              </a:lnSpc>
            </a:pPr>
            <a:r>
              <a:rPr lang="en-US" dirty="0" smtClean="0">
                <a:latin typeface="Arial" charset="0"/>
                <a:ea typeface="ＭＳ Ｐゴシック" pitchFamily="34" charset="-128"/>
              </a:rPr>
              <a:t>If the student is a current or former foster youth, the California Chafee Grant may provide some additional financial aid for college. If you are the foster parent or know a foster youth, tell him/her about this special program for foster children.</a:t>
            </a:r>
          </a:p>
          <a:p>
            <a:pPr>
              <a:lnSpc>
                <a:spcPts val="1426"/>
              </a:lnSpc>
            </a:pPr>
            <a:endParaRPr lang="en-US" sz="6000" dirty="0">
              <a:latin typeface="Arial" charset="0"/>
              <a:ea typeface="ＭＳ Ｐゴシック" pitchFamily="34" charset="-128"/>
            </a:endParaRPr>
          </a:p>
          <a:p>
            <a:pPr>
              <a:lnSpc>
                <a:spcPts val="1426"/>
              </a:lnSpc>
            </a:pPr>
            <a:r>
              <a:rPr lang="en-US" dirty="0" smtClean="0">
                <a:latin typeface="Arial" charset="0"/>
                <a:ea typeface="ＭＳ Ｐゴシック" pitchFamily="34" charset="-128"/>
              </a:rPr>
              <a:t>The California Chafee Grant program provides up to $5,000 annually to current and former foster youth for college or vocational training at any accredited college in the U.S.  The continued availability of this grant is dependent on available funding.</a:t>
            </a:r>
          </a:p>
          <a:p>
            <a:pPr>
              <a:lnSpc>
                <a:spcPts val="1426"/>
              </a:lnSpc>
            </a:pPr>
            <a:endParaRPr lang="en-US" sz="6000" dirty="0">
              <a:latin typeface="Arial" charset="0"/>
              <a:ea typeface="ＭＳ Ｐゴシック" pitchFamily="34" charset="-128"/>
            </a:endParaRPr>
          </a:p>
          <a:p>
            <a:pPr>
              <a:lnSpc>
                <a:spcPts val="1426"/>
              </a:lnSpc>
            </a:pPr>
            <a:r>
              <a:rPr lang="en-US" dirty="0" smtClean="0">
                <a:latin typeface="Arial" charset="0"/>
                <a:ea typeface="ＭＳ Ｐゴシック" pitchFamily="34" charset="-128"/>
              </a:rPr>
              <a:t>To be eligible, foster youth must have been in California foster care on their 16th birthday and may not have reached their 22nd birthday before July 1, 2015.</a:t>
            </a:r>
          </a:p>
          <a:p>
            <a:pPr>
              <a:lnSpc>
                <a:spcPts val="1426"/>
              </a:lnSpc>
            </a:pPr>
            <a:endParaRPr lang="en-US" sz="600" dirty="0" smtClean="0">
              <a:latin typeface="Arial" charset="0"/>
              <a:ea typeface="ＭＳ Ｐゴシック" pitchFamily="34" charset="-128"/>
            </a:endParaRPr>
          </a:p>
          <a:p>
            <a:pPr>
              <a:lnSpc>
                <a:spcPts val="1426"/>
              </a:lnSpc>
            </a:pPr>
            <a:r>
              <a:rPr lang="en-US" dirty="0" smtClean="0">
                <a:latin typeface="Arial" charset="0"/>
                <a:ea typeface="ＭＳ Ｐゴシック" pitchFamily="34" charset="-128"/>
              </a:rPr>
              <a:t>Students are encouraged to apply during their senior year of high school.</a:t>
            </a:r>
          </a:p>
          <a:p>
            <a:pPr>
              <a:lnSpc>
                <a:spcPts val="1426"/>
              </a:lnSpc>
            </a:pPr>
            <a:endParaRPr lang="en-US" sz="600" dirty="0">
              <a:latin typeface="Arial" charset="0"/>
              <a:ea typeface="ＭＳ Ｐゴシック" pitchFamily="34" charset="-128"/>
            </a:endParaRPr>
          </a:p>
          <a:p>
            <a:pPr>
              <a:lnSpc>
                <a:spcPts val="1426"/>
              </a:lnSpc>
            </a:pPr>
            <a:r>
              <a:rPr lang="en-US" dirty="0" smtClean="0">
                <a:latin typeface="Arial" charset="0"/>
                <a:ea typeface="ＭＳ Ｐゴシック" pitchFamily="34" charset="-128"/>
              </a:rPr>
              <a:t>To apply, the foster youth must complete:</a:t>
            </a:r>
          </a:p>
          <a:p>
            <a:pPr lvl="1">
              <a:lnSpc>
                <a:spcPts val="1426"/>
              </a:lnSpc>
            </a:pPr>
            <a:r>
              <a:rPr lang="en-US" dirty="0" smtClean="0">
                <a:latin typeface="Arial" charset="0"/>
                <a:ea typeface="ＭＳ Ｐゴシック" pitchFamily="34" charset="-128"/>
              </a:rPr>
              <a:t>- 2015-16 FAFSA</a:t>
            </a:r>
          </a:p>
          <a:p>
            <a:pPr lvl="1">
              <a:lnSpc>
                <a:spcPts val="1426"/>
              </a:lnSpc>
            </a:pPr>
            <a:r>
              <a:rPr lang="en-US" dirty="0" smtClean="0">
                <a:latin typeface="Arial" charset="0"/>
                <a:ea typeface="ＭＳ Ｐゴシック" pitchFamily="34" charset="-128"/>
              </a:rPr>
              <a:t>- AB540 students should complete the California Dream Act Application.in place of the FAFSA. This includes AB540 eligible DACA students</a:t>
            </a:r>
          </a:p>
          <a:p>
            <a:pPr lvl="1">
              <a:lnSpc>
                <a:spcPts val="1426"/>
              </a:lnSpc>
            </a:pPr>
            <a:r>
              <a:rPr lang="en-US" dirty="0" smtClean="0">
                <a:latin typeface="Arial" charset="0"/>
                <a:ea typeface="ＭＳ Ｐゴシック" pitchFamily="34" charset="-128"/>
              </a:rPr>
              <a:t>- California Chafee Grant Program Application</a:t>
            </a:r>
          </a:p>
          <a:p>
            <a:pPr>
              <a:lnSpc>
                <a:spcPts val="1426"/>
              </a:lnSpc>
            </a:pPr>
            <a:r>
              <a:rPr lang="en-US" sz="600" dirty="0" smtClean="0">
                <a:latin typeface="Arial" charset="0"/>
                <a:ea typeface="ＭＳ Ｐゴシック" pitchFamily="34" charset="-128"/>
              </a:rPr>
              <a:t> </a:t>
            </a:r>
          </a:p>
          <a:p>
            <a:pPr>
              <a:lnSpc>
                <a:spcPts val="1426"/>
              </a:lnSpc>
            </a:pPr>
            <a:r>
              <a:rPr lang="en-US" dirty="0" smtClean="0">
                <a:latin typeface="Arial" charset="0"/>
                <a:ea typeface="ＭＳ Ｐゴシック" pitchFamily="34" charset="-128"/>
              </a:rPr>
              <a:t>To learn more about the Chafee Grant, go to</a:t>
            </a:r>
          </a:p>
          <a:p>
            <a:pPr algn="ctr">
              <a:lnSpc>
                <a:spcPts val="1426"/>
              </a:lnSpc>
            </a:pPr>
            <a:r>
              <a:rPr lang="en-US" b="1" dirty="0" smtClean="0">
                <a:solidFill>
                  <a:srgbClr val="000099"/>
                </a:solidFill>
                <a:latin typeface="Arial" charset="0"/>
                <a:ea typeface="ＭＳ Ｐゴシック" pitchFamily="34" charset="-128"/>
              </a:rPr>
              <a:t>www.chafee.csac.ca.gov</a:t>
            </a:r>
            <a:endParaRPr lang="en-US" dirty="0" smtClean="0">
              <a:latin typeface="Arial" charset="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628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9EEBA64-4993-4FD9-9A04-7C83760C6D33}" type="datetime1">
              <a:rPr lang="en-US" smtClean="0"/>
              <a:pPr/>
              <a:t>1/20/15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Rectangle 6"/>
          <p:cNvSpPr/>
          <p:nvPr/>
        </p:nvSpPr>
        <p:spPr>
          <a:xfrm>
            <a:off x="62931" y="1449303"/>
            <a:ext cx="9021537" cy="2055897"/>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3470868"/>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b="1" dirty="0">
                <a:solidFill>
                  <a:srgbClr val="FFFFFF"/>
                </a:solidFill>
              </a:defRPr>
            </a:lvl1pPr>
          </a:lstStyle>
          <a:p>
            <a:r>
              <a:rPr kumimoji="0" lang="en-US" smtClean="0"/>
              <a:t>Click to edit Master title style</a:t>
            </a:r>
            <a:endParaRPr kumimoji="0" lang="en-US"/>
          </a:p>
        </p:txBody>
      </p:sp>
      <p:pic>
        <p:nvPicPr>
          <p:cNvPr id="15" name="Picture 14" descr="Cash for College logo.gif"/>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userDrawn="1"/>
        </p:nvSpPr>
        <p:spPr>
          <a:xfrm>
            <a:off x="0" y="1264021"/>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152400"/>
            <a:ext cx="7772400" cy="1143000"/>
          </a:xfrm>
        </p:spPr>
        <p:txBody>
          <a:bodyPr/>
          <a:lstStyle>
            <a:lvl1pPr>
              <a:defRPr>
                <a:solidFill>
                  <a:schemeClr val="bg1"/>
                </a:solidFil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endParaRPr lang="en-US" dirty="0"/>
          </a:p>
        </p:txBody>
      </p:sp>
      <p:sp>
        <p:nvSpPr>
          <p:cNvPr id="10" name="Date Placeholder 3"/>
          <p:cNvSpPr>
            <a:spLocks noGrp="1"/>
          </p:cNvSpPr>
          <p:nvPr>
            <p:ph type="dt" sz="half" idx="10"/>
          </p:nvPr>
        </p:nvSpPr>
        <p:spPr>
          <a:xfrm>
            <a:off x="6019800" y="6191250"/>
            <a:ext cx="2476500" cy="476250"/>
          </a:xfrm>
        </p:spPr>
        <p:txBody>
          <a:bodyPr/>
          <a:lstStyle/>
          <a:p>
            <a:fld id="{7F4EE482-ACF1-49D8-9B3E-C6E43E952AF9}" type="datetime1">
              <a:rPr lang="en-US" smtClean="0"/>
              <a:pPr/>
              <a:t>1/20/15</a:t>
            </a:fld>
            <a:endParaRPr lang="en-US" dirty="0"/>
          </a:p>
        </p:txBody>
      </p:sp>
      <p:sp>
        <p:nvSpPr>
          <p:cNvPr id="11"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pic>
        <p:nvPicPr>
          <p:cNvPr id="12" name="Picture 11" descr="Cash for College logo.gif"/>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endParaRPr lang="en-US" dirty="0"/>
          </a:p>
        </p:txBody>
      </p:sp>
      <p:sp>
        <p:nvSpPr>
          <p:cNvPr id="7" name="Date Placeholder 3"/>
          <p:cNvSpPr>
            <a:spLocks noGrp="1"/>
          </p:cNvSpPr>
          <p:nvPr>
            <p:ph type="dt" sz="half" idx="10"/>
          </p:nvPr>
        </p:nvSpPr>
        <p:spPr>
          <a:xfrm>
            <a:off x="6019800" y="6191250"/>
            <a:ext cx="2476500" cy="476250"/>
          </a:xfrm>
        </p:spPr>
        <p:txBody>
          <a:bodyPr/>
          <a:lstStyle/>
          <a:p>
            <a:fld id="{93F566A0-41F8-47A7-91E2-327D234B0F65}" type="datetime1">
              <a:rPr lang="en-US" smtClean="0"/>
              <a:pPr/>
              <a:t>1/20/15</a:t>
            </a:fld>
            <a:endParaRPr lang="en-US" dirty="0"/>
          </a:p>
        </p:txBody>
      </p:sp>
      <p:sp>
        <p:nvSpPr>
          <p:cNvPr id="8"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4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4213" y="2876550"/>
            <a:ext cx="7772400" cy="1143000"/>
          </a:xfrm>
        </p:spPr>
        <p:txBody>
          <a:bodyPr/>
          <a:lstStyle>
            <a:lvl1pPr algn="ctr">
              <a:defRPr>
                <a:effectLst>
                  <a:outerShdw blurRad="139700" dist="50800" dir="5400000" algn="ctr" rotWithShape="0">
                    <a:srgbClr val="CC9900">
                      <a:alpha val="80000"/>
                    </a:srgbClr>
                  </a:outerShdw>
                </a:effectLst>
              </a:defRPr>
            </a:lvl1pPr>
          </a:lstStyle>
          <a:p>
            <a:r>
              <a:rPr lang="en-US" dirty="0"/>
              <a:t>Click to edit Master title style</a:t>
            </a:r>
          </a:p>
        </p:txBody>
      </p:sp>
      <p:sp>
        <p:nvSpPr>
          <p:cNvPr id="4" name="Rectangle 3"/>
          <p:cNvSpPr>
            <a:spLocks noGrp="1" noChangeArrowheads="1"/>
          </p:cNvSpPr>
          <p:nvPr>
            <p:ph type="dt" sz="quarter" idx="10"/>
          </p:nvPr>
        </p:nvSpPr>
        <p:spPr>
          <a:xfrm>
            <a:off x="381000" y="6248400"/>
            <a:ext cx="1905000" cy="457200"/>
          </a:xfrm>
        </p:spPr>
        <p:txBody>
          <a:bodyPr/>
          <a:lstStyle>
            <a:lvl1pPr>
              <a:defRPr smtClean="0"/>
            </a:lvl1pPr>
          </a:lstStyle>
          <a:p>
            <a:pPr>
              <a:defRPr/>
            </a:pPr>
            <a:fld id="{E53A01BA-7461-46FF-B1E6-8D6C46CFED1C}" type="datetime1">
              <a:rPr lang="en-US" smtClean="0"/>
              <a:pPr>
                <a:defRPr/>
              </a:pPr>
              <a:t>1/20/15</a:t>
            </a:fld>
            <a:endParaRPr lang="en-US" dirty="0"/>
          </a:p>
        </p:txBody>
      </p:sp>
      <p:sp>
        <p:nvSpPr>
          <p:cNvPr id="5"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6231475"/>
      </p:ext>
    </p:extLst>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5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4213" y="2876550"/>
            <a:ext cx="7772400" cy="1143000"/>
          </a:xfrm>
        </p:spPr>
        <p:txBody>
          <a:bodyPr/>
          <a:lstStyle>
            <a:lvl1pPr algn="ctr">
              <a:defRPr>
                <a:effectLst>
                  <a:outerShdw blurRad="139700" dist="50800" dir="5400000" algn="ctr" rotWithShape="0">
                    <a:srgbClr val="CC9900">
                      <a:alpha val="80000"/>
                    </a:srgbClr>
                  </a:outerShdw>
                </a:effectLst>
              </a:defRPr>
            </a:lvl1pPr>
          </a:lstStyle>
          <a:p>
            <a:r>
              <a:rPr lang="en-US" dirty="0"/>
              <a:t>Click to edit Master title style</a:t>
            </a:r>
          </a:p>
        </p:txBody>
      </p:sp>
      <p:sp>
        <p:nvSpPr>
          <p:cNvPr id="4" name="Rectangle 3"/>
          <p:cNvSpPr>
            <a:spLocks noGrp="1" noChangeArrowheads="1"/>
          </p:cNvSpPr>
          <p:nvPr>
            <p:ph type="dt" sz="quarter" idx="10"/>
          </p:nvPr>
        </p:nvSpPr>
        <p:spPr>
          <a:xfrm>
            <a:off x="381000" y="6248400"/>
            <a:ext cx="1905000" cy="457200"/>
          </a:xfrm>
        </p:spPr>
        <p:txBody>
          <a:bodyPr/>
          <a:lstStyle>
            <a:lvl1pPr>
              <a:defRPr smtClean="0"/>
            </a:lvl1pPr>
          </a:lstStyle>
          <a:p>
            <a:pPr>
              <a:defRPr/>
            </a:pPr>
            <a:fld id="{070AD77A-5340-47E1-A895-2C26FC6E540E}" type="datetime1">
              <a:rPr lang="en-US" smtClean="0"/>
              <a:pPr>
                <a:defRPr/>
              </a:pPr>
              <a:t>1/20/15</a:t>
            </a:fld>
            <a:endParaRPr lang="en-US" dirty="0"/>
          </a:p>
        </p:txBody>
      </p:sp>
      <p:sp>
        <p:nvSpPr>
          <p:cNvPr id="5"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6231475"/>
      </p:ext>
    </p:extLst>
  </p:cSld>
  <p:clrMapOvr>
    <a:masterClrMapping/>
  </p:clrMapOvr>
  <p:transition spd="slow">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6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4213" y="2876550"/>
            <a:ext cx="7772400" cy="1143000"/>
          </a:xfrm>
        </p:spPr>
        <p:txBody>
          <a:bodyPr/>
          <a:lstStyle>
            <a:lvl1pPr algn="ctr">
              <a:defRPr>
                <a:effectLst>
                  <a:outerShdw blurRad="139700" dist="50800" dir="5400000" algn="ctr" rotWithShape="0">
                    <a:srgbClr val="CC9900">
                      <a:alpha val="80000"/>
                    </a:srgbClr>
                  </a:outerShdw>
                </a:effectLst>
              </a:defRPr>
            </a:lvl1pPr>
          </a:lstStyle>
          <a:p>
            <a:r>
              <a:rPr lang="en-US" dirty="0"/>
              <a:t>Click to edit Master title style</a:t>
            </a:r>
          </a:p>
        </p:txBody>
      </p:sp>
      <p:sp>
        <p:nvSpPr>
          <p:cNvPr id="4" name="Rectangle 3"/>
          <p:cNvSpPr>
            <a:spLocks noGrp="1" noChangeArrowheads="1"/>
          </p:cNvSpPr>
          <p:nvPr>
            <p:ph type="dt" sz="quarter" idx="10"/>
          </p:nvPr>
        </p:nvSpPr>
        <p:spPr>
          <a:xfrm>
            <a:off x="381000" y="6248400"/>
            <a:ext cx="1905000" cy="457200"/>
          </a:xfrm>
        </p:spPr>
        <p:txBody>
          <a:bodyPr/>
          <a:lstStyle>
            <a:lvl1pPr>
              <a:defRPr smtClean="0"/>
            </a:lvl1pPr>
          </a:lstStyle>
          <a:p>
            <a:pPr>
              <a:defRPr/>
            </a:pPr>
            <a:fld id="{9E8400F2-047C-4BF8-966B-008D5E12A27C}" type="datetime1">
              <a:rPr lang="en-US" smtClean="0"/>
              <a:pPr>
                <a:defRPr/>
              </a:pPr>
              <a:t>1/20/15</a:t>
            </a:fld>
            <a:endParaRPr lang="en-US" dirty="0"/>
          </a:p>
        </p:txBody>
      </p:sp>
      <p:sp>
        <p:nvSpPr>
          <p:cNvPr id="5"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6231475"/>
      </p:ext>
    </p:extLst>
  </p:cSld>
  <p:clrMapOvr>
    <a:masterClrMapping/>
  </p:clrMapOvr>
  <p:transition spd="slow">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and Content over Text">
    <p:spTree>
      <p:nvGrpSpPr>
        <p:cNvPr id="1" name=""/>
        <p:cNvGrpSpPr/>
        <p:nvPr/>
      </p:nvGrpSpPr>
      <p:grpSpPr>
        <a:xfrm>
          <a:off x="0" y="0"/>
          <a:ext cx="0" cy="0"/>
          <a:chOff x="0" y="0"/>
          <a:chExt cx="0" cy="0"/>
        </a:xfrm>
      </p:grpSpPr>
      <p:sp>
        <p:nvSpPr>
          <p:cNvPr id="11" name="Rounded Rectangle 10"/>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userDrawn="1"/>
        </p:nvSpPr>
        <p:spPr>
          <a:xfrm>
            <a:off x="0" y="1295400"/>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31800" y="127000"/>
            <a:ext cx="7772400" cy="690581"/>
          </a:xfrm>
        </p:spPr>
        <p:txBody>
          <a:bodyPr/>
          <a:lstStyle>
            <a:lvl1pPr>
              <a:defRPr sz="2800" b="1">
                <a:solidFill>
                  <a:schemeClr val="bg1"/>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pic>
        <p:nvPicPr>
          <p:cNvPr id="7" name="Picture 6" descr="Cash for College logo.gif"/>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6419277"/>
      </p:ext>
    </p:extLst>
  </p:cSld>
  <p:clrMapOvr>
    <a:masterClrMapping/>
  </p:clrMapOvr>
  <p:transition spd="slow">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3268B0-04A2-457A-8488-6EE6381C3C18}" type="datetime1">
              <a:rPr lang="en-US" smtClean="0"/>
              <a:pPr/>
              <a:t>1/20/15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1431DE-486C-4347-8718-571413C15956}" type="datetime1">
              <a:rPr lang="en-US" smtClean="0"/>
              <a:pPr/>
              <a:t>1/20/15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DDADF2-2917-4AC7-A540-7C8EC5F7ADC8}" type="datetime1">
              <a:rPr lang="en-US" smtClean="0"/>
              <a:pPr/>
              <a:t>1/20/15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37DDFF-69B2-4F4C-AB10-85C342D133C1}" type="datetime1">
              <a:rPr lang="en-US" smtClean="0"/>
              <a:pPr/>
              <a:t>1/20/15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8534400" y="6210300"/>
            <a:ext cx="457200" cy="457200"/>
          </a:xfrm>
          <a:solidFill>
            <a:srgbClr val="4F81BD"/>
          </a:solidFill>
        </p:spPr>
        <p:txBody>
          <a:bodyPr/>
          <a:lstStyle>
            <a:lvl1pPr>
              <a:defRPr>
                <a:solidFill>
                  <a:schemeClr val="bg1"/>
                </a:solidFill>
              </a:defRPr>
            </a:lvl1pPr>
          </a:lstStyle>
          <a:p>
            <a:fld id="{F5C9AA37-2014-48AA-870F-E2747E635E1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11" name="Rounded Rectangle 10"/>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6019800" y="6191250"/>
            <a:ext cx="2476500" cy="476250"/>
          </a:xfrm>
        </p:spPr>
        <p:txBody>
          <a:bodyPr/>
          <a:lstStyle/>
          <a:p>
            <a:fld id="{3056B27B-792F-4567-B65D-ED69BD0C9316}" type="datetime1">
              <a:rPr lang="en-US" smtClean="0"/>
              <a:pPr/>
              <a:t>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34400" y="6210300"/>
            <a:ext cx="457200" cy="457200"/>
          </a:xfrm>
        </p:spPr>
        <p:txBody>
          <a:bodyPr/>
          <a:lstStyle>
            <a:lvl1pPr>
              <a:defRPr>
                <a:solidFill>
                  <a:schemeClr val="bg1"/>
                </a:solidFill>
              </a:defRPr>
            </a:lvl1pPr>
          </a:lstStyle>
          <a:p>
            <a:fld id="{F5C9AA37-2014-48AA-870F-E2747E635E1C}" type="slidenum">
              <a:rPr lang="en-US" smtClean="0"/>
              <a:pPr/>
              <a:t>‹#›</a:t>
            </a:fld>
            <a:endParaRPr lang="en-US" dirty="0"/>
          </a:p>
        </p:txBody>
      </p:sp>
      <p:sp>
        <p:nvSpPr>
          <p:cNvPr id="8" name="Content Placeholder 7"/>
          <p:cNvSpPr>
            <a:spLocks noGrp="1"/>
          </p:cNvSpPr>
          <p:nvPr>
            <p:ph sz="quarter" idx="1"/>
          </p:nvPr>
        </p:nvSpPr>
        <p:spPr>
          <a:xfrm>
            <a:off x="533400" y="1676400"/>
            <a:ext cx="7772400" cy="4343400"/>
          </a:xfrm>
        </p:spPr>
        <p:txBody>
          <a:bodyPr vert="horz"/>
          <a:lstStyle>
            <a:lvl1pPr>
              <a:defRPr b="1">
                <a:latin typeface="Calibri" pitchFamily="34" charset="0"/>
                <a:cs typeface="Calibri" pitchFamily="34" charset="0"/>
              </a:defRPr>
            </a:lvl1pPr>
            <a:lvl2pPr>
              <a:buClr>
                <a:srgbClr val="CC9900"/>
              </a:buClr>
              <a:defRPr b="1">
                <a:latin typeface="Calibri" pitchFamily="34" charset="0"/>
                <a:cs typeface="Calibri" pitchFamily="34" charset="0"/>
              </a:defRPr>
            </a:lvl2pPr>
            <a:lvl3pPr>
              <a:defRPr b="1">
                <a:latin typeface="Calibri" pitchFamily="34" charset="0"/>
                <a:cs typeface="Calibri" pitchFamily="34" charset="0"/>
              </a:defRPr>
            </a:lvl3pPr>
            <a:lvl4pPr>
              <a:defRPr b="1">
                <a:latin typeface="Calibri" pitchFamily="34" charset="0"/>
                <a:cs typeface="Calibri" pitchFamily="34" charset="0"/>
              </a:defRPr>
            </a:lvl4pPr>
            <a:lvl5pPr>
              <a:defRPr b="1">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Rectangle 11"/>
          <p:cNvSpPr/>
          <p:nvPr userDrawn="1"/>
        </p:nvSpPr>
        <p:spPr>
          <a:xfrm>
            <a:off x="-75614" y="-6000"/>
            <a:ext cx="9219614" cy="15681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1310059"/>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33400" y="152400"/>
            <a:ext cx="7772400" cy="1143000"/>
          </a:xfrm>
        </p:spPr>
        <p:txBody>
          <a:bodyPr>
            <a:normAutofit/>
          </a:bodyPr>
          <a:lstStyle>
            <a:lvl1pPr>
              <a:defRPr sz="4000" b="1">
                <a:solidFill>
                  <a:schemeClr val="bg1"/>
                </a:solidFill>
              </a:defRPr>
            </a:lvl1pPr>
          </a:lstStyle>
          <a:p>
            <a:r>
              <a:rPr kumimoji="0" lang="en-US" dirty="0" smtClean="0"/>
              <a:t>Click to edit Master title style</a:t>
            </a:r>
            <a:endParaRPr kumimoji="0" lang="en-US" dirty="0"/>
          </a:p>
        </p:txBody>
      </p:sp>
      <p:pic>
        <p:nvPicPr>
          <p:cNvPr id="16" name="Picture 15" descr="Cash for College logo.gif"/>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945A76A-A2E6-4ED5-9170-EB0882680841}" type="datetime1">
              <a:rPr lang="en-US" smtClean="0"/>
              <a:pPr/>
              <a:t>1/20/15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1D16F33-B8C9-47E8-8143-0C893E08C1D8}" type="datetime1">
              <a:rPr lang="en-US" smtClean="0"/>
              <a:pPr/>
              <a:t>1/20/15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1E6212-A1E0-4AF7-BBCE-06455C98DD12}" type="datetime1">
              <a:rPr lang="en-US" smtClean="0"/>
              <a:pPr/>
              <a:t>1/20/15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47484F-F005-4029-AE86-E029BC057436}" type="datetime1">
              <a:rPr lang="en-US" smtClean="0"/>
              <a:pPr/>
              <a:t>1/20/15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6613AF3-4889-4956-8E87-2CC78A77099E}" type="datetime1">
              <a:rPr lang="en-US" smtClean="0"/>
              <a:pPr/>
              <a:t>1/20/15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DCE122-402B-4D61-AA4E-2814F85A27B2}" type="datetime1">
              <a:rPr lang="en-US" smtClean="0"/>
              <a:pPr/>
              <a:t>1/20/15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729226-69D8-4FBC-BD02-D814FF474D94}" type="datetime1">
              <a:rPr lang="en-US" smtClean="0"/>
              <a:pPr/>
              <a:t>1/20/15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70A8AB-A76C-42BC-8CF9-AC344E39F1CC}" type="datetime1">
              <a:rPr lang="en-US" smtClean="0"/>
              <a:pPr/>
              <a:t>1/20/15</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F5C9AA37-2014-48AA-870F-E2747E635E1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userDrawn="1"/>
        </p:nvSpPr>
        <p:spPr>
          <a:xfrm>
            <a:off x="0" y="1386259"/>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p:txBody>
          <a:bodyPr/>
          <a:lstStyle>
            <a:lvl1pPr>
              <a:defRPr b="1">
                <a:solidFill>
                  <a:schemeClr val="bg1"/>
                </a:solidFill>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D280BC-4529-4A62-8BA3-4A80BABE66BC}" type="datetime1">
              <a:rPr lang="en-US" smtClean="0"/>
              <a:pPr/>
              <a:t>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C9AA37-2014-48AA-870F-E2747E635E1C}"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ounded Rectangle 9"/>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1386259"/>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defRPr b="1">
                <a:solidFill>
                  <a:schemeClr val="bg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754AFF9-8CF5-484B-8A4F-7DBF869AAC0A}" type="datetime1">
              <a:rPr lang="en-US" smtClean="0"/>
              <a:pPr/>
              <a:t>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C9AA37-2014-48AA-870F-E2747E635E1C}"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7" name="Rounded Rectangle 6"/>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userDrawn="1"/>
        </p:nvSpPr>
        <p:spPr>
          <a:xfrm>
            <a:off x="0" y="1295400"/>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33400" y="152400"/>
            <a:ext cx="7772400" cy="1143000"/>
          </a:xfrm>
        </p:spPr>
        <p:txBody>
          <a:bodyPr/>
          <a:lstStyle>
            <a:lvl1pPr>
              <a:defRPr b="1">
                <a:solidFill>
                  <a:schemeClr val="bg1"/>
                </a:solidFill>
              </a:defRPr>
            </a:lvl1pPr>
          </a:lstStyle>
          <a:p>
            <a:r>
              <a:rPr kumimoji="0" lang="en-US" dirty="0" smtClean="0"/>
              <a:t>Click to edit Master title style</a:t>
            </a:r>
            <a:endParaRPr kumimoji="0" lang="en-US" dirty="0"/>
          </a:p>
        </p:txBody>
      </p:sp>
      <p:sp>
        <p:nvSpPr>
          <p:cNvPr id="4" name="Footer Placeholder 3"/>
          <p:cNvSpPr>
            <a:spLocks noGrp="1"/>
          </p:cNvSpPr>
          <p:nvPr>
            <p:ph type="ftr" sz="quarter" idx="11"/>
          </p:nvPr>
        </p:nvSpPr>
        <p:spPr/>
        <p:txBody>
          <a:bodyPr/>
          <a:lstStyle/>
          <a:p>
            <a:endParaRPr lang="en-US" dirty="0"/>
          </a:p>
        </p:txBody>
      </p:sp>
      <p:sp>
        <p:nvSpPr>
          <p:cNvPr id="9" name="Date Placeholder 3"/>
          <p:cNvSpPr>
            <a:spLocks noGrp="1"/>
          </p:cNvSpPr>
          <p:nvPr>
            <p:ph type="dt" sz="half" idx="10"/>
          </p:nvPr>
        </p:nvSpPr>
        <p:spPr>
          <a:xfrm>
            <a:off x="6019800" y="6191250"/>
            <a:ext cx="2476500" cy="476250"/>
          </a:xfrm>
        </p:spPr>
        <p:txBody>
          <a:bodyPr/>
          <a:lstStyle/>
          <a:p>
            <a:fld id="{31669D5E-E139-4159-A807-8DF280329B40}" type="datetime1">
              <a:rPr lang="en-US" smtClean="0"/>
              <a:pPr/>
              <a:t>1/20/15</a:t>
            </a:fld>
            <a:endParaRPr lang="en-US" dirty="0"/>
          </a:p>
        </p:txBody>
      </p:sp>
      <p:sp>
        <p:nvSpPr>
          <p:cNvPr id="10"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pic>
        <p:nvPicPr>
          <p:cNvPr id="11" name="Picture 10" descr="Cash for College logo.gif"/>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0DD53-332A-4D98-8A53-98E26B148652}" type="datetime1">
              <a:rPr lang="en-US" smtClean="0"/>
              <a:pPr/>
              <a:t>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495800" y="6210300"/>
            <a:ext cx="457200" cy="457200"/>
          </a:xfrm>
        </p:spPr>
        <p:txBody>
          <a:bodyPr/>
          <a:lstStyle/>
          <a:p>
            <a:fld id="{F5C9AA37-2014-48AA-870F-E2747E635E1C}" type="slidenum">
              <a:rPr lang="en-US" smtClean="0"/>
              <a:pPr/>
              <a:t>‹#›</a:t>
            </a:fld>
            <a:endParaRPr lang="en-US" dirty="0"/>
          </a:p>
        </p:txBody>
      </p:sp>
      <p:pic>
        <p:nvPicPr>
          <p:cNvPr id="5" name="Picture 4" descr="Cash for College logo.gif"/>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userDrawn="1"/>
        </p:nvSpPr>
        <p:spPr>
          <a:xfrm>
            <a:off x="0" y="1265609"/>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152400"/>
            <a:ext cx="7772400" cy="1143000"/>
          </a:xfrm>
        </p:spPr>
        <p:txBody>
          <a:bodyPr anchor="b" anchorCtr="0"/>
          <a:lstStyle>
            <a:lvl1pPr algn="l">
              <a:buNone/>
              <a:defRPr sz="4000" b="0">
                <a:solidFill>
                  <a:schemeClr val="bg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5" name="Date Placeholder 3"/>
          <p:cNvSpPr>
            <a:spLocks noGrp="1"/>
          </p:cNvSpPr>
          <p:nvPr>
            <p:ph type="dt" sz="half" idx="10"/>
          </p:nvPr>
        </p:nvSpPr>
        <p:spPr>
          <a:xfrm>
            <a:off x="6019800" y="6191250"/>
            <a:ext cx="2476500" cy="476250"/>
          </a:xfrm>
        </p:spPr>
        <p:txBody>
          <a:bodyPr/>
          <a:lstStyle/>
          <a:p>
            <a:fld id="{8FE25646-3E3A-4052-BD20-A53F26AC29A4}" type="datetime1">
              <a:rPr lang="en-US" smtClean="0"/>
              <a:pPr/>
              <a:t>1/20/15</a:t>
            </a:fld>
            <a:endParaRPr lang="en-US" dirty="0"/>
          </a:p>
        </p:txBody>
      </p:sp>
      <p:sp>
        <p:nvSpPr>
          <p:cNvPr id="16"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
        <p:nvSpPr>
          <p:cNvPr id="14" name="Date Placeholder 3"/>
          <p:cNvSpPr>
            <a:spLocks noGrp="1"/>
          </p:cNvSpPr>
          <p:nvPr>
            <p:ph type="dt" sz="half" idx="10"/>
          </p:nvPr>
        </p:nvSpPr>
        <p:spPr>
          <a:xfrm>
            <a:off x="6019800" y="6191250"/>
            <a:ext cx="2476500" cy="476250"/>
          </a:xfrm>
        </p:spPr>
        <p:txBody>
          <a:bodyPr/>
          <a:lstStyle/>
          <a:p>
            <a:fld id="{5CD5C93A-ECD3-4511-A89E-C519F979B8DD}" type="datetime1">
              <a:rPr lang="en-US" smtClean="0"/>
              <a:pPr/>
              <a:t>1/20/15</a:t>
            </a:fld>
            <a:endParaRPr lang="en-US" dirty="0"/>
          </a:p>
        </p:txBody>
      </p:sp>
      <p:sp>
        <p:nvSpPr>
          <p:cNvPr id="15"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4AFBDA5-50EE-480F-AE14-F80F281C6C0A}" type="datetime1">
              <a:rPr lang="en-US" smtClean="0"/>
              <a:pPr/>
              <a:t>1/20/15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5C9AA37-2014-48AA-870F-E2747E635E1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6" r:id="rId12"/>
    <p:sldLayoutId id="2147483737" r:id="rId13"/>
    <p:sldLayoutId id="2147483738" r:id="rId14"/>
    <p:sldLayoutId id="2147483752" r:id="rId15"/>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4"/>
          </p:nvPr>
        </p:nvSpPr>
        <p:spPr>
          <a:xfrm>
            <a:off x="8534400" y="6210300"/>
            <a:ext cx="457200" cy="457200"/>
          </a:xfrm>
          <a:prstGeom prst="ellipse">
            <a:avLst/>
          </a:prstGeom>
        </p:spPr>
        <p:txBody>
          <a:bodyPr/>
          <a:lstStyle/>
          <a:p>
            <a:fld id="{F5C9AA37-2014-48AA-870F-E2747E635E1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hyperlink" Target="http://www.fafsa.gov" TargetMode="External"/><Relationship Id="rId6" Type="http://schemas.openxmlformats.org/officeDocument/2006/relationships/hyperlink" Target="http://www.caldreamact.org" TargetMode="External"/><Relationship Id="rId7" Type="http://schemas.openxmlformats.org/officeDocument/2006/relationships/image" Target="../media/image12.png"/><Relationship Id="rId8" Type="http://schemas.openxmlformats.org/officeDocument/2006/relationships/image" Target="../media/image20.png"/><Relationship Id="rId9" Type="http://schemas.openxmlformats.org/officeDocument/2006/relationships/image" Target="../media/image21.wmf"/><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gif"/><Relationship Id="rId4" Type="http://schemas.openxmlformats.org/officeDocument/2006/relationships/image" Target="../media/image40.gif"/><Relationship Id="rId5" Type="http://schemas.openxmlformats.org/officeDocument/2006/relationships/image" Target="../media/image41.gif"/><Relationship Id="rId6" Type="http://schemas.openxmlformats.org/officeDocument/2006/relationships/image" Target="../media/image42.gif"/><Relationship Id="rId7" Type="http://schemas.openxmlformats.org/officeDocument/2006/relationships/image" Target="../media/image43.gif"/><Relationship Id="rId8"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gif"/><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5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1.jpeg"/><Relationship Id="rId5"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gif"/><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3.gif"/><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2118" descr="MPj04223010000[1]"/>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0" y="609600"/>
            <a:ext cx="2743200" cy="4113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2" name="Title 1"/>
          <p:cNvSpPr>
            <a:spLocks noGrp="1"/>
          </p:cNvSpPr>
          <p:nvPr>
            <p:ph type="ctrTitle"/>
          </p:nvPr>
        </p:nvSpPr>
        <p:spPr>
          <a:xfrm>
            <a:off x="3200400" y="1599239"/>
            <a:ext cx="5943600" cy="1829761"/>
          </a:xfrm>
        </p:spPr>
        <p:txBody>
          <a:bodyPr>
            <a:normAutofit fontScale="90000"/>
          </a:bodyPr>
          <a:lstStyle/>
          <a:p>
            <a:r>
              <a:rPr lang="es-US" dirty="0" smtClean="0">
                <a:latin typeface="Franklin Gothic Book" panose="020B0503020102020204" pitchFamily="34" charset="0"/>
              </a:rPr>
              <a:t>Solicitud </a:t>
            </a:r>
            <a:r>
              <a:rPr lang="es-US" dirty="0">
                <a:latin typeface="Franklin Gothic Book" panose="020B0503020102020204" pitchFamily="34" charset="0"/>
              </a:rPr>
              <a:t>de Ayuda Financiera</a:t>
            </a:r>
            <a:r>
              <a:rPr lang="en-US" dirty="0" smtClean="0"/>
              <a:t/>
            </a:r>
            <a:br>
              <a:rPr lang="en-US" dirty="0" smtClean="0"/>
            </a:br>
            <a:r>
              <a:rPr lang="en-US" dirty="0" smtClean="0"/>
              <a:t>2015-2016</a:t>
            </a:r>
            <a:endParaRPr lang="en-US" dirty="0"/>
          </a:p>
        </p:txBody>
      </p:sp>
      <p:pic>
        <p:nvPicPr>
          <p:cNvPr id="12" name="Picture 11" descr="Untitled-1.gif"/>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05200" y="3622185"/>
            <a:ext cx="4514850" cy="300990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5" name="Picture 1" descr="S:\USA Funds University\Workshops\2012\Fall\Federal Update\Supporting documents\Updated FOTW Home Page Buttons.jpg"/>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08532" y="1447800"/>
            <a:ext cx="2490787" cy="1693462"/>
          </a:xfrm>
          <a:prstGeom prst="rect">
            <a:avLst/>
          </a:prstGeom>
          <a:noFill/>
          <a:ln w="38100">
            <a:solidFill>
              <a:srgbClr val="000099"/>
            </a:solidFill>
          </a:ln>
        </p:spPr>
      </p:pic>
      <p:pic>
        <p:nvPicPr>
          <p:cNvPr id="18" name="Picture 17"/>
          <p:cNvPicPr>
            <a:picLocks noChangeAspect="1"/>
          </p:cNvPicPr>
          <p:nvPr/>
        </p:nvPicPr>
        <p:blipFill rotWithShape="1">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6273378" y="2057400"/>
            <a:ext cx="1651422" cy="1447800"/>
          </a:xfrm>
          <a:prstGeom prst="rect">
            <a:avLst/>
          </a:prstGeom>
          <a:ln w="38100">
            <a:solidFill>
              <a:srgbClr val="000099"/>
            </a:solidFill>
          </a:ln>
        </p:spPr>
      </p:pic>
      <p:sp>
        <p:nvSpPr>
          <p:cNvPr id="13316" name="Rectangle 3"/>
          <p:cNvSpPr>
            <a:spLocks noGrp="1" noChangeArrowheads="1"/>
          </p:cNvSpPr>
          <p:nvPr>
            <p:ph type="title"/>
          </p:nvPr>
        </p:nvSpPr>
        <p:spPr/>
        <p:txBody>
          <a:bodyPr/>
          <a:lstStyle/>
          <a:p>
            <a:r>
              <a:rPr lang="en-US" dirty="0">
                <a:latin typeface="Franklin Gothic Book" panose="020B0503020102020204" pitchFamily="34" charset="0"/>
              </a:rPr>
              <a:t>Tipos de Solicitudes</a:t>
            </a:r>
            <a:endParaRPr lang="en-US" dirty="0" smtClean="0"/>
          </a:p>
        </p:txBody>
      </p:sp>
      <p:sp>
        <p:nvSpPr>
          <p:cNvPr id="1754116" name="Rectangle 4"/>
          <p:cNvSpPr>
            <a:spLocks noGrp="1" noChangeArrowheads="1"/>
          </p:cNvSpPr>
          <p:nvPr>
            <p:ph type="body" idx="4294967295"/>
          </p:nvPr>
        </p:nvSpPr>
        <p:spPr>
          <a:xfrm>
            <a:off x="152400" y="1504950"/>
            <a:ext cx="6237288" cy="323850"/>
          </a:xfrm>
        </p:spPr>
        <p:txBody>
          <a:bodyPr>
            <a:normAutofit fontScale="25000" lnSpcReduction="20000"/>
          </a:bodyPr>
          <a:lstStyle/>
          <a:p>
            <a:pPr marL="341313" indent="-341313">
              <a:lnSpc>
                <a:spcPct val="90000"/>
              </a:lnSpc>
              <a:buSzPct val="100000"/>
            </a:pPr>
            <a:r>
              <a:rPr lang="en-US" sz="8800" b="1" dirty="0" smtClean="0">
                <a:latin typeface="Calibri" pitchFamily="34" charset="0"/>
                <a:ea typeface="ＭＳ Ｐゴシック" pitchFamily="34" charset="-128"/>
              </a:rPr>
              <a:t>FAFSA   </a:t>
            </a:r>
            <a:r>
              <a:rPr lang="en-US" sz="8800" b="1" dirty="0" smtClean="0">
                <a:latin typeface="Calibri" pitchFamily="34" charset="0"/>
                <a:ea typeface="ＭＳ Ｐゴシック" pitchFamily="34" charset="-128"/>
                <a:hlinkClick r:id="rId5"/>
              </a:rPr>
              <a:t>www.fafsa.gov</a:t>
            </a:r>
            <a:r>
              <a:rPr lang="en-US" sz="8800" b="1" dirty="0" smtClean="0">
                <a:latin typeface="Calibri" pitchFamily="34" charset="0"/>
                <a:ea typeface="ＭＳ Ｐゴシック" pitchFamily="34" charset="-128"/>
              </a:rPr>
              <a:t> </a:t>
            </a:r>
            <a:endParaRPr lang="en-US" sz="2800" b="1" dirty="0" smtClean="0">
              <a:solidFill>
                <a:srgbClr val="800000"/>
              </a:solidFill>
              <a:latin typeface="Calibri" pitchFamily="34" charset="0"/>
              <a:ea typeface="ＭＳ Ｐゴシック" pitchFamily="34" charset="-128"/>
            </a:endParaRPr>
          </a:p>
        </p:txBody>
      </p:sp>
      <p:sp>
        <p:nvSpPr>
          <p:cNvPr id="1754117" name="Rectangle 5"/>
          <p:cNvSpPr>
            <a:spLocks noChangeArrowheads="1"/>
          </p:cNvSpPr>
          <p:nvPr/>
        </p:nvSpPr>
        <p:spPr bwMode="auto">
          <a:xfrm>
            <a:off x="133350" y="2819400"/>
            <a:ext cx="7086600" cy="5334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92075" tIns="46038" rIns="92075" bIns="46038"/>
          <a:lstStyle/>
          <a:p>
            <a:pPr marL="342900" indent="-342900" eaLnBrk="0" hangingPunct="0">
              <a:lnSpc>
                <a:spcPct val="90000"/>
              </a:lnSpc>
              <a:spcBef>
                <a:spcPct val="20000"/>
              </a:spcBef>
              <a:buClr>
                <a:srgbClr val="4F81BD"/>
              </a:buClr>
              <a:buSzPct val="100000"/>
              <a:buFont typeface="Symbol" pitchFamily="18" charset="2"/>
              <a:buChar char="·"/>
            </a:pPr>
            <a:r>
              <a:rPr lang="es-ES" sz="2200" b="1" dirty="0">
                <a:latin typeface="Calibri" pitchFamily="34" charset="0"/>
                <a:ea typeface="ＭＳ Ｐゴシック" pitchFamily="34" charset="-128"/>
              </a:rPr>
              <a:t>Formulario de Verificación del </a:t>
            </a:r>
            <a:r>
              <a:rPr lang="es-ES" sz="2200" b="1" dirty="0" err="1">
                <a:latin typeface="Calibri" pitchFamily="34" charset="0"/>
                <a:ea typeface="ＭＳ Ｐゴシック" pitchFamily="34" charset="-128"/>
              </a:rPr>
              <a:t>GPA</a:t>
            </a:r>
            <a:r>
              <a:rPr lang="es-ES" sz="2200" b="1" dirty="0">
                <a:latin typeface="Calibri" pitchFamily="34" charset="0"/>
                <a:ea typeface="ＭＳ Ｐゴシック" pitchFamily="34" charset="-128"/>
              </a:rPr>
              <a:t> de Cal </a:t>
            </a:r>
            <a:r>
              <a:rPr lang="es-ES" sz="2200" b="1" dirty="0" err="1">
                <a:latin typeface="Calibri" pitchFamily="34" charset="0"/>
                <a:ea typeface="ＭＳ Ｐゴシック" pitchFamily="34" charset="-128"/>
              </a:rPr>
              <a:t>Grant</a:t>
            </a:r>
            <a:endParaRPr lang="es-ES" sz="2200" b="1" dirty="0">
              <a:latin typeface="Calibri" pitchFamily="34" charset="0"/>
              <a:ea typeface="ＭＳ Ｐゴシック" pitchFamily="34" charset="-128"/>
            </a:endParaRPr>
          </a:p>
        </p:txBody>
      </p:sp>
      <p:sp>
        <p:nvSpPr>
          <p:cNvPr id="1754118" name="Rectangle 6"/>
          <p:cNvSpPr>
            <a:spLocks noChangeArrowheads="1"/>
          </p:cNvSpPr>
          <p:nvPr/>
        </p:nvSpPr>
        <p:spPr bwMode="auto">
          <a:xfrm>
            <a:off x="140438" y="3200400"/>
            <a:ext cx="6724650" cy="9906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92075" tIns="46038" rIns="92075" bIns="46038"/>
          <a:lstStyle/>
          <a:p>
            <a:pPr marL="342900" indent="-342900" eaLnBrk="0" hangingPunct="0">
              <a:lnSpc>
                <a:spcPct val="90000"/>
              </a:lnSpc>
              <a:spcBef>
                <a:spcPct val="20000"/>
              </a:spcBef>
              <a:buClr>
                <a:srgbClr val="4F81BD"/>
              </a:buClr>
              <a:buSzPct val="100000"/>
              <a:buFont typeface="Symbol" pitchFamily="18" charset="2"/>
              <a:buChar char="·"/>
            </a:pPr>
            <a:r>
              <a:rPr lang="es-US" sz="2200" b="1" dirty="0" smtClean="0">
                <a:latin typeface="Calibri" pitchFamily="34" charset="0"/>
              </a:rPr>
              <a:t>Otras solicitudes que pueden ser requeridas por</a:t>
            </a:r>
          </a:p>
          <a:p>
            <a:pPr eaLnBrk="0" hangingPunct="0">
              <a:lnSpc>
                <a:spcPct val="90000"/>
              </a:lnSpc>
              <a:spcBef>
                <a:spcPct val="20000"/>
              </a:spcBef>
              <a:buClr>
                <a:srgbClr val="4F81BD"/>
              </a:buClr>
              <a:buSzPct val="100000"/>
            </a:pPr>
            <a:r>
              <a:rPr lang="es-US" sz="2200" b="1" dirty="0">
                <a:latin typeface="Calibri" pitchFamily="34" charset="0"/>
              </a:rPr>
              <a:t> </a:t>
            </a:r>
            <a:r>
              <a:rPr lang="es-US" sz="2200" b="1" dirty="0" smtClean="0">
                <a:latin typeface="Calibri" pitchFamily="34" charset="0"/>
              </a:rPr>
              <a:t>     los colegios tales como:</a:t>
            </a:r>
            <a:endParaRPr lang="es-US" sz="2200" b="1" dirty="0">
              <a:latin typeface="Calibri" pitchFamily="34" charset="0"/>
            </a:endParaRPr>
          </a:p>
        </p:txBody>
      </p:sp>
      <p:sp>
        <p:nvSpPr>
          <p:cNvPr id="1754120" name="Text Box 8"/>
          <p:cNvSpPr txBox="1">
            <a:spLocks noChangeArrowheads="1"/>
          </p:cNvSpPr>
          <p:nvPr/>
        </p:nvSpPr>
        <p:spPr bwMode="auto">
          <a:xfrm>
            <a:off x="457200" y="3934599"/>
            <a:ext cx="3986541" cy="40011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3175">
                <a:solidFill>
                  <a:srgbClr val="000000"/>
                </a:solidFill>
                <a:miter lim="800000"/>
                <a:headEnd/>
                <a:tailEnd/>
              </a14:hiddenLine>
            </a:ext>
          </a:extLst>
        </p:spPr>
        <p:txBody>
          <a:bodyPr wrap="none">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marL="342900" indent="-342900" eaLnBrk="1" hangingPunct="1">
              <a:buClr>
                <a:srgbClr val="CC9900"/>
              </a:buClr>
              <a:buSzPct val="125000"/>
              <a:buFont typeface="Arial" pitchFamily="34" charset="0"/>
              <a:buChar char="•"/>
            </a:pPr>
            <a:r>
              <a:rPr lang="en-US" sz="2000" dirty="0">
                <a:latin typeface="Calibri" pitchFamily="34" charset="0"/>
              </a:rPr>
              <a:t>CSS/PERFIL de Ayuda </a:t>
            </a:r>
            <a:r>
              <a:rPr lang="en-US" sz="2000" dirty="0" smtClean="0">
                <a:latin typeface="Calibri" pitchFamily="34" charset="0"/>
              </a:rPr>
              <a:t>Financiera</a:t>
            </a:r>
            <a:r>
              <a:rPr lang="en-US" sz="2000" b="0" dirty="0" smtClean="0">
                <a:latin typeface="Calibri" pitchFamily="34" charset="0"/>
              </a:rPr>
              <a:t> </a:t>
            </a:r>
            <a:endParaRPr lang="en-US" sz="2000" b="0" dirty="0">
              <a:latin typeface="Calibri" pitchFamily="34" charset="0"/>
            </a:endParaRPr>
          </a:p>
        </p:txBody>
      </p:sp>
      <p:sp>
        <p:nvSpPr>
          <p:cNvPr id="1754121" name="Text Box 9"/>
          <p:cNvSpPr txBox="1">
            <a:spLocks noChangeArrowheads="1"/>
          </p:cNvSpPr>
          <p:nvPr/>
        </p:nvSpPr>
        <p:spPr bwMode="auto">
          <a:xfrm>
            <a:off x="466725" y="4353110"/>
            <a:ext cx="5705475" cy="1631216"/>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3175">
                <a:solidFill>
                  <a:srgbClr val="000000"/>
                </a:solidFill>
                <a:miter lim="800000"/>
                <a:headEnd/>
                <a:tailEnd/>
              </a14:hiddenLine>
            </a:ext>
          </a:extLst>
        </p:spPr>
        <p:txBody>
          <a:bodyPr wrap="square">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marL="342900" lvl="2" indent="-342900" eaLnBrk="1" hangingPunct="1">
              <a:buClr>
                <a:srgbClr val="CC9900"/>
              </a:buClr>
              <a:buSzPct val="125000"/>
              <a:buFont typeface="Arial" pitchFamily="34" charset="0"/>
              <a:buChar char="•"/>
            </a:pPr>
            <a:r>
              <a:rPr lang="es-ES" sz="2000" dirty="0" smtClean="0">
                <a:latin typeface="Calibri" panose="020F0502020204030204" pitchFamily="34" charset="0"/>
              </a:rPr>
              <a:t>Solicitud de beca institucional y/o solicitud de ayuda financiera</a:t>
            </a:r>
          </a:p>
          <a:p>
            <a:pPr marL="342900" lvl="2" indent="-342900" eaLnBrk="1" hangingPunct="1">
              <a:buClr>
                <a:srgbClr val="CC9900"/>
              </a:buClr>
              <a:buSzPct val="125000"/>
              <a:buFont typeface="Arial" pitchFamily="34" charset="0"/>
              <a:buChar char="•"/>
            </a:pPr>
            <a:r>
              <a:rPr lang="es-ES" sz="2000" dirty="0" smtClean="0">
                <a:latin typeface="Calibri" panose="020F0502020204030204" pitchFamily="34" charset="0"/>
              </a:rPr>
              <a:t>Declaración </a:t>
            </a:r>
            <a:r>
              <a:rPr lang="es-ES" sz="2000" dirty="0">
                <a:latin typeface="Calibri" panose="020F0502020204030204" pitchFamily="34" charset="0"/>
              </a:rPr>
              <a:t>federal de impuestos </a:t>
            </a:r>
            <a:r>
              <a:rPr lang="es-ES" sz="2000" dirty="0" smtClean="0">
                <a:latin typeface="Calibri" panose="020F0502020204030204" pitchFamily="34" charset="0"/>
              </a:rPr>
              <a:t>2014 </a:t>
            </a:r>
            <a:r>
              <a:rPr lang="es-ES" sz="2000" dirty="0">
                <a:latin typeface="Calibri" panose="020F0502020204030204" pitchFamily="34" charset="0"/>
              </a:rPr>
              <a:t>(junto con todos los anexos y formularios  W-2) o la documentación de otros </a:t>
            </a:r>
            <a:r>
              <a:rPr lang="es-ES" sz="2000" dirty="0" smtClean="0">
                <a:latin typeface="Calibri" panose="020F0502020204030204" pitchFamily="34" charset="0"/>
              </a:rPr>
              <a:t>ingresos</a:t>
            </a:r>
            <a:endParaRPr lang="en-US" sz="2000" dirty="0">
              <a:latin typeface="Calibri" pitchFamily="34" charset="0"/>
            </a:endParaRPr>
          </a:p>
        </p:txBody>
      </p:sp>
      <p:sp>
        <p:nvSpPr>
          <p:cNvPr id="20" name="Slide Number Placeholder 19"/>
          <p:cNvSpPr>
            <a:spLocks noGrp="1"/>
          </p:cNvSpPr>
          <p:nvPr>
            <p:ph type="sldNum" sz="quarter" idx="12"/>
          </p:nvPr>
        </p:nvSpPr>
        <p:spPr/>
        <p:txBody>
          <a:bodyPr/>
          <a:lstStyle/>
          <a:p>
            <a:fld id="{F5C9AA37-2014-48AA-870F-E2747E635E1C}" type="slidenum">
              <a:rPr lang="en-US" smtClean="0"/>
              <a:pPr/>
              <a:t>10</a:t>
            </a:fld>
            <a:endParaRPr lang="en-US" dirty="0"/>
          </a:p>
        </p:txBody>
      </p:sp>
      <p:sp>
        <p:nvSpPr>
          <p:cNvPr id="16" name="Rectangle 4"/>
          <p:cNvSpPr txBox="1">
            <a:spLocks noChangeArrowheads="1"/>
          </p:cNvSpPr>
          <p:nvPr/>
        </p:nvSpPr>
        <p:spPr>
          <a:xfrm>
            <a:off x="152400" y="1771649"/>
            <a:ext cx="6237288" cy="1420059"/>
          </a:xfrm>
          <a:prstGeom prst="rect">
            <a:avLst/>
          </a:prstGeom>
        </p:spPr>
        <p:txBody>
          <a:bodyPr>
            <a:normAutofit fontScale="2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90000"/>
              </a:lnSpc>
              <a:buSzPct val="100000"/>
            </a:pPr>
            <a:endParaRPr lang="en-US" sz="3200" b="1" dirty="0" smtClean="0">
              <a:latin typeface="Calibri" pitchFamily="34" charset="0"/>
              <a:ea typeface="ＭＳ Ｐゴシック" pitchFamily="34" charset="-128"/>
            </a:endParaRPr>
          </a:p>
          <a:p>
            <a:pPr marL="341313" indent="-341313">
              <a:lnSpc>
                <a:spcPct val="90000"/>
              </a:lnSpc>
              <a:buSzPct val="100000"/>
            </a:pPr>
            <a:r>
              <a:rPr lang="es-ES" sz="8800" b="1" dirty="0">
                <a:latin typeface="Calibri" panose="020F0502020204030204" pitchFamily="34" charset="0"/>
                <a:ea typeface="ＭＳ Ｐゴシック" pitchFamily="34" charset="-128"/>
              </a:rPr>
              <a:t>Estudiantes indocumentados  que califican bajo la ley AB540 </a:t>
            </a:r>
            <a:r>
              <a:rPr lang="es-ES" sz="8800" b="1" dirty="0" smtClean="0">
                <a:latin typeface="Calibri" panose="020F0502020204030204" pitchFamily="34" charset="0"/>
                <a:ea typeface="ＭＳ Ｐゴシック" pitchFamily="34" charset="-128"/>
              </a:rPr>
              <a:t>o DACA deben </a:t>
            </a:r>
            <a:r>
              <a:rPr lang="es-ES" sz="8800" b="1" dirty="0">
                <a:latin typeface="Calibri" panose="020F0502020204030204" pitchFamily="34" charset="0"/>
                <a:ea typeface="ＭＳ Ｐゴシック" pitchFamily="34" charset="-128"/>
              </a:rPr>
              <a:t>completar la aplicación del Dream Act de </a:t>
            </a:r>
            <a:r>
              <a:rPr lang="es-ES" sz="8800" b="1" dirty="0" smtClean="0">
                <a:latin typeface="Calibri" panose="020F0502020204030204" pitchFamily="34" charset="0"/>
                <a:ea typeface="ＭＳ Ｐゴシック" pitchFamily="34" charset="-128"/>
              </a:rPr>
              <a:t>California </a:t>
            </a:r>
            <a:r>
              <a:rPr lang="es-ES" sz="8800" b="1" dirty="0" smtClean="0">
                <a:latin typeface="Calibri" panose="020F0502020204030204" pitchFamily="34" charset="0"/>
                <a:ea typeface="ＭＳ Ｐゴシック" pitchFamily="34" charset="-128"/>
                <a:hlinkClick r:id="rId6"/>
              </a:rPr>
              <a:t>www.caldreamact.org</a:t>
            </a:r>
            <a:r>
              <a:rPr lang="es-ES" sz="8800" b="1" dirty="0" smtClean="0">
                <a:latin typeface="Calibri" panose="020F0502020204030204" pitchFamily="34" charset="0"/>
                <a:ea typeface="ＭＳ Ｐゴシック" pitchFamily="34" charset="-128"/>
              </a:rPr>
              <a:t> </a:t>
            </a:r>
          </a:p>
          <a:p>
            <a:pPr marL="341313" indent="-341313">
              <a:lnSpc>
                <a:spcPct val="90000"/>
              </a:lnSpc>
              <a:buSzPct val="100000"/>
              <a:buNone/>
            </a:pPr>
            <a:endParaRPr lang="es-ES" sz="8800" b="1" dirty="0" smtClean="0">
              <a:latin typeface="Calibri" panose="020F0502020204030204" pitchFamily="34" charset="0"/>
              <a:ea typeface="ＭＳ Ｐゴシック" pitchFamily="34" charset="-128"/>
            </a:endParaRPr>
          </a:p>
          <a:p>
            <a:pPr marL="341313" indent="-341313">
              <a:lnSpc>
                <a:spcPct val="90000"/>
              </a:lnSpc>
              <a:buSzPct val="100000"/>
              <a:buNone/>
            </a:pPr>
            <a:endParaRPr lang="es-ES" sz="8800" b="1" dirty="0" smtClean="0">
              <a:latin typeface="Calibri" panose="020F0502020204030204" pitchFamily="34" charset="0"/>
              <a:ea typeface="ＭＳ Ｐゴシック" pitchFamily="34" charset="-128"/>
            </a:endParaRPr>
          </a:p>
          <a:p>
            <a:pPr marL="341313" indent="-341313">
              <a:lnSpc>
                <a:spcPct val="90000"/>
              </a:lnSpc>
              <a:buSzPct val="100000"/>
              <a:buNone/>
            </a:pPr>
            <a:endParaRPr lang="es-ES" sz="8800" b="1" dirty="0" smtClean="0">
              <a:latin typeface="Calibri" panose="020F0502020204030204" pitchFamily="34" charset="0"/>
              <a:ea typeface="ＭＳ Ｐゴシック" pitchFamily="34" charset="-128"/>
            </a:endParaRPr>
          </a:p>
          <a:p>
            <a:pPr marL="341313" indent="-341313">
              <a:lnSpc>
                <a:spcPct val="90000"/>
              </a:lnSpc>
              <a:buSzPct val="100000"/>
            </a:pPr>
            <a:endParaRPr lang="es-ES" sz="8800" b="1" dirty="0" smtClean="0">
              <a:solidFill>
                <a:srgbClr val="800000"/>
              </a:solidFill>
              <a:latin typeface="Calibri" panose="020F0502020204030204" pitchFamily="34" charset="0"/>
              <a:ea typeface="ＭＳ Ｐゴシック" pitchFamily="34" charset="-128"/>
            </a:endParaRPr>
          </a:p>
          <a:p>
            <a:pPr marL="341313" indent="-341313">
              <a:lnSpc>
                <a:spcPct val="90000"/>
              </a:lnSpc>
              <a:buSzPct val="100000"/>
            </a:pPr>
            <a:endParaRPr lang="en-US" sz="2800" b="1" dirty="0" smtClean="0">
              <a:solidFill>
                <a:srgbClr val="800000"/>
              </a:solidFill>
              <a:latin typeface="Calibri" pitchFamily="34" charset="0"/>
              <a:ea typeface="ＭＳ Ｐゴシック" pitchFamily="34" charset="-128"/>
            </a:endParaRPr>
          </a:p>
        </p:txBody>
      </p:sp>
      <p:pic>
        <p:nvPicPr>
          <p:cNvPr id="17" name="Picture 1"/>
          <p:cNvPicPr>
            <a:picLocks noChangeAspect="1" noChangeArrowheads="1"/>
          </p:cNvPicPr>
          <p:nvPr/>
        </p:nvPicPr>
        <p:blipFill>
          <a:blip r:embed="rId7" cstate="print"/>
          <a:srcRect l="32500" t="15000" r="31875" b="10000"/>
          <a:stretch>
            <a:fillRect/>
          </a:stretch>
        </p:blipFill>
        <p:spPr bwMode="auto">
          <a:xfrm>
            <a:off x="6705600" y="2819400"/>
            <a:ext cx="1981200" cy="2606842"/>
          </a:xfrm>
          <a:prstGeom prst="rect">
            <a:avLst/>
          </a:prstGeom>
          <a:noFill/>
          <a:ln w="38100">
            <a:solidFill>
              <a:srgbClr val="000099"/>
            </a:solidFill>
            <a:miter lim="800000"/>
            <a:headEnd/>
            <a:tailEnd/>
          </a:ln>
        </p:spPr>
      </p:pic>
      <p:pic>
        <p:nvPicPr>
          <p:cNvPr id="245761" name="Picture 1"/>
          <p:cNvPicPr>
            <a:picLocks noChangeAspect="1" noChangeArrowheads="1"/>
          </p:cNvPicPr>
          <p:nvPr/>
        </p:nvPicPr>
        <p:blipFill>
          <a:blip r:embed="rId8" cstate="print"/>
          <a:srcRect l="32500" t="15000" r="31875" b="11000"/>
          <a:stretch>
            <a:fillRect/>
          </a:stretch>
        </p:blipFill>
        <p:spPr bwMode="auto">
          <a:xfrm>
            <a:off x="7181196" y="3581400"/>
            <a:ext cx="1837944" cy="2386103"/>
          </a:xfrm>
          <a:prstGeom prst="rect">
            <a:avLst/>
          </a:prstGeom>
          <a:noFill/>
          <a:ln w="38100">
            <a:solidFill>
              <a:srgbClr val="000099"/>
            </a:solidFill>
            <a:miter lim="800000"/>
            <a:headEnd/>
            <a:tailEnd/>
          </a:ln>
        </p:spPr>
      </p:pic>
      <p:pic>
        <p:nvPicPr>
          <p:cNvPr id="250898" name="Picture 3"/>
          <p:cNvPicPr>
            <a:picLocks noChangeArrowheads="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72200" y="4148138"/>
            <a:ext cx="1795462" cy="240347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38100">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33817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54116">
                                            <p:txEl>
                                              <p:pRg st="0" end="0"/>
                                            </p:txEl>
                                          </p:spTgt>
                                        </p:tgtEl>
                                        <p:attrNameLst>
                                          <p:attrName>style.visibility</p:attrName>
                                        </p:attrNameLst>
                                      </p:cBhvr>
                                      <p:to>
                                        <p:strVal val="visible"/>
                                      </p:to>
                                    </p:set>
                                    <p:anim calcmode="lin" valueType="num">
                                      <p:cBhvr additive="base">
                                        <p:cTn id="7" dur="500" fill="hold"/>
                                        <p:tgtEl>
                                          <p:spTgt spid="17541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54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54117"/>
                                        </p:tgtEl>
                                        <p:attrNameLst>
                                          <p:attrName>style.visibility</p:attrName>
                                        </p:attrNameLst>
                                      </p:cBhvr>
                                      <p:to>
                                        <p:strVal val="visible"/>
                                      </p:to>
                                    </p:set>
                                    <p:anim calcmode="lin" valueType="num">
                                      <p:cBhvr additive="base">
                                        <p:cTn id="31" dur="500" fill="hold"/>
                                        <p:tgtEl>
                                          <p:spTgt spid="1754117"/>
                                        </p:tgtEl>
                                        <p:attrNameLst>
                                          <p:attrName>ppt_x</p:attrName>
                                        </p:attrNameLst>
                                      </p:cBhvr>
                                      <p:tavLst>
                                        <p:tav tm="0">
                                          <p:val>
                                            <p:strVal val="0-#ppt_w/2"/>
                                          </p:val>
                                        </p:tav>
                                        <p:tav tm="100000">
                                          <p:val>
                                            <p:strVal val="#ppt_x"/>
                                          </p:val>
                                        </p:tav>
                                      </p:tavLst>
                                    </p:anim>
                                    <p:anim calcmode="lin" valueType="num">
                                      <p:cBhvr additive="base">
                                        <p:cTn id="32" dur="500" fill="hold"/>
                                        <p:tgtEl>
                                          <p:spTgt spid="17541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54118"/>
                                        </p:tgtEl>
                                        <p:attrNameLst>
                                          <p:attrName>style.visibility</p:attrName>
                                        </p:attrNameLst>
                                      </p:cBhvr>
                                      <p:to>
                                        <p:strVal val="visible"/>
                                      </p:to>
                                    </p:set>
                                    <p:anim calcmode="lin" valueType="num">
                                      <p:cBhvr additive="base">
                                        <p:cTn id="43" dur="500" fill="hold"/>
                                        <p:tgtEl>
                                          <p:spTgt spid="1754118"/>
                                        </p:tgtEl>
                                        <p:attrNameLst>
                                          <p:attrName>ppt_x</p:attrName>
                                        </p:attrNameLst>
                                      </p:cBhvr>
                                      <p:tavLst>
                                        <p:tav tm="0">
                                          <p:val>
                                            <p:strVal val="0-#ppt_w/2"/>
                                          </p:val>
                                        </p:tav>
                                        <p:tav tm="100000">
                                          <p:val>
                                            <p:strVal val="#ppt_x"/>
                                          </p:val>
                                        </p:tav>
                                      </p:tavLst>
                                    </p:anim>
                                    <p:anim calcmode="lin" valueType="num">
                                      <p:cBhvr additive="base">
                                        <p:cTn id="44" dur="500" fill="hold"/>
                                        <p:tgtEl>
                                          <p:spTgt spid="1754118"/>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17541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5761"/>
                                        </p:tgtEl>
                                        <p:attrNameLst>
                                          <p:attrName>style.visibility</p:attrName>
                                        </p:attrNameLst>
                                      </p:cBhvr>
                                      <p:to>
                                        <p:strVal val="visible"/>
                                      </p:to>
                                    </p:set>
                                    <p:anim calcmode="lin" valueType="num">
                                      <p:cBhvr additive="base">
                                        <p:cTn id="52" dur="500" fill="hold"/>
                                        <p:tgtEl>
                                          <p:spTgt spid="245761"/>
                                        </p:tgtEl>
                                        <p:attrNameLst>
                                          <p:attrName>ppt_x</p:attrName>
                                        </p:attrNameLst>
                                      </p:cBhvr>
                                      <p:tavLst>
                                        <p:tav tm="0">
                                          <p:val>
                                            <p:strVal val="#ppt_x"/>
                                          </p:val>
                                        </p:tav>
                                        <p:tav tm="100000">
                                          <p:val>
                                            <p:strVal val="#ppt_x"/>
                                          </p:val>
                                        </p:tav>
                                      </p:tavLst>
                                    </p:anim>
                                    <p:anim calcmode="lin" valueType="num">
                                      <p:cBhvr additive="base">
                                        <p:cTn id="53" dur="500" fill="hold"/>
                                        <p:tgtEl>
                                          <p:spTgt spid="24576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5412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50898"/>
                                        </p:tgtEl>
                                        <p:attrNameLst>
                                          <p:attrName>style.visibility</p:attrName>
                                        </p:attrNameLst>
                                      </p:cBhvr>
                                      <p:to>
                                        <p:strVal val="visible"/>
                                      </p:to>
                                    </p:set>
                                    <p:anim calcmode="lin" valueType="num">
                                      <p:cBhvr additive="base">
                                        <p:cTn id="62" dur="500" fill="hold"/>
                                        <p:tgtEl>
                                          <p:spTgt spid="250898"/>
                                        </p:tgtEl>
                                        <p:attrNameLst>
                                          <p:attrName>ppt_x</p:attrName>
                                        </p:attrNameLst>
                                      </p:cBhvr>
                                      <p:tavLst>
                                        <p:tav tm="0">
                                          <p:val>
                                            <p:strVal val="#ppt_x"/>
                                          </p:val>
                                        </p:tav>
                                        <p:tav tm="100000">
                                          <p:val>
                                            <p:strVal val="#ppt_x"/>
                                          </p:val>
                                        </p:tav>
                                      </p:tavLst>
                                    </p:anim>
                                    <p:anim calcmode="lin" valueType="num">
                                      <p:cBhvr additive="base">
                                        <p:cTn id="63" dur="500" fill="hold"/>
                                        <p:tgtEl>
                                          <p:spTgt spid="250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4116" grpId="0" build="p" autoUpdateAnimBg="0"/>
      <p:bldP spid="1754117" grpId="0" autoUpdateAnimBg="0"/>
      <p:bldP spid="1754118" grpId="0" autoUpdateAnimBg="0"/>
      <p:bldP spid="1754120" grpId="0" autoUpdateAnimBg="0"/>
      <p:bldP spid="1754121" grpId="0" autoUpdateAnimBg="0"/>
      <p:bldP spid="16" grpId="0" build="p"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Entrar</a:t>
            </a:r>
          </a:p>
        </p:txBody>
      </p:sp>
      <p:sp>
        <p:nvSpPr>
          <p:cNvPr id="8" name="Slide Number Placeholder 7"/>
          <p:cNvSpPr>
            <a:spLocks noGrp="1"/>
          </p:cNvSpPr>
          <p:nvPr>
            <p:ph type="sldNum" sz="quarter" idx="12"/>
          </p:nvPr>
        </p:nvSpPr>
        <p:spPr/>
        <p:txBody>
          <a:bodyPr/>
          <a:lstStyle/>
          <a:p>
            <a:fld id="{F5C9AA37-2014-48AA-870F-E2747E635E1C}" type="slidenum">
              <a:rPr lang="en-US" smtClean="0"/>
              <a:pPr/>
              <a:t>11</a:t>
            </a:fld>
            <a:endParaRPr lang="en-US" dirty="0"/>
          </a:p>
        </p:txBody>
      </p:sp>
      <p:sp>
        <p:nvSpPr>
          <p:cNvPr id="25603" name="Text Placeholder 12"/>
          <p:cNvSpPr>
            <a:spLocks noGrp="1"/>
          </p:cNvSpPr>
          <p:nvPr>
            <p:ph type="body" sz="half" idx="4294967295"/>
          </p:nvPr>
        </p:nvSpPr>
        <p:spPr>
          <a:xfrm>
            <a:off x="973138" y="4648200"/>
            <a:ext cx="8170862" cy="1420813"/>
          </a:xfrm>
          <a:noFill/>
        </p:spPr>
        <p:txBody>
          <a:bodyPr>
            <a:normAutofit fontScale="92500"/>
          </a:bodyPr>
          <a:lstStyle/>
          <a:p>
            <a:r>
              <a:rPr lang="es-ES" b="1" dirty="0">
                <a:latin typeface="Calibri" pitchFamily="34" charset="0"/>
                <a:ea typeface="ＭＳ Ｐゴシック" pitchFamily="34" charset="-128"/>
              </a:rPr>
              <a:t>El FOTW le pedirá el nombre y apellido del alumno</a:t>
            </a:r>
            <a:endParaRPr lang="en-US" b="1" dirty="0">
              <a:latin typeface="Calibri" pitchFamily="34" charset="0"/>
              <a:ea typeface="ＭＳ Ｐゴシック" pitchFamily="34" charset="-128"/>
            </a:endParaRPr>
          </a:p>
          <a:p>
            <a:r>
              <a:rPr lang="es-ES" b="1" dirty="0">
                <a:latin typeface="Calibri" pitchFamily="34" charset="0"/>
                <a:ea typeface="ＭＳ Ｐゴシック" pitchFamily="34" charset="-128"/>
              </a:rPr>
              <a:t>Asegúrese de reportar el nombre del estudiante tal y como aparece en la tarjeta de Seguro Social del estudiante</a:t>
            </a:r>
            <a:endParaRPr lang="en-US" b="1" dirty="0">
              <a:latin typeface="Calibri" pitchFamily="34" charset="0"/>
              <a:ea typeface="ＭＳ Ｐゴシック" pitchFamily="34" charset="-128"/>
            </a:endParaRPr>
          </a:p>
          <a:p>
            <a:endParaRPr lang="en-US" b="1" dirty="0" smtClean="0">
              <a:latin typeface="Calibri" pitchFamily="34" charset="0"/>
              <a:ea typeface="ＭＳ Ｐゴシック" pitchFamily="34" charset="-128"/>
            </a:endParaRPr>
          </a:p>
        </p:txBody>
      </p:sp>
      <p:sp>
        <p:nvSpPr>
          <p:cNvPr id="25605" name="Text Box 3"/>
          <p:cNvSpPr txBox="1">
            <a:spLocks noChangeArrowheads="1"/>
          </p:cNvSpPr>
          <p:nvPr/>
        </p:nvSpPr>
        <p:spPr bwMode="auto">
          <a:xfrm>
            <a:off x="3616325" y="6310313"/>
            <a:ext cx="838200" cy="366712"/>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12700" cap="sq">
                <a:solidFill>
                  <a:srgbClr val="000000"/>
                </a:solidFill>
                <a:miter lim="800000"/>
                <a:headEnd type="none" w="sm" len="sm"/>
                <a:tailEnd type="none" w="sm" len="sm"/>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eaLnBrk="1" hangingPunct="1"/>
            <a:endParaRPr lang="en-US" sz="1800" b="0" dirty="0">
              <a:latin typeface="Arial" charset="0"/>
            </a:endParaRPr>
          </a:p>
        </p:txBody>
      </p:sp>
      <p:sp>
        <p:nvSpPr>
          <p:cNvPr id="25606" name="Rectangle 4"/>
          <p:cNvSpPr>
            <a:spLocks noChangeArrowheads="1"/>
          </p:cNvSpPr>
          <p:nvPr/>
        </p:nvSpPr>
        <p:spPr bwMode="auto">
          <a:xfrm>
            <a:off x="5756275" y="933450"/>
            <a:ext cx="1031875" cy="30162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nchor="ctr"/>
          <a:lstStyle/>
          <a:p>
            <a:r>
              <a:rPr lang="en-US" sz="1400" dirty="0">
                <a:latin typeface="Comic Sans MS" pitchFamily="66" charset="0"/>
              </a:rPr>
              <a:t> </a:t>
            </a:r>
            <a:endParaRPr lang="en-US" sz="1400" dirty="0">
              <a:solidFill>
                <a:srgbClr val="CC0000"/>
              </a:solidFill>
              <a:latin typeface="Comic Sans MS" pitchFamily="66" charset="0"/>
            </a:endParaRPr>
          </a:p>
        </p:txBody>
      </p:sp>
      <p:grpSp>
        <p:nvGrpSpPr>
          <p:cNvPr id="10" name="Group 9"/>
          <p:cNvGrpSpPr/>
          <p:nvPr/>
        </p:nvGrpSpPr>
        <p:grpSpPr>
          <a:xfrm>
            <a:off x="304800" y="1384783"/>
            <a:ext cx="8511660" cy="2501417"/>
            <a:chOff x="990600" y="1384783"/>
            <a:chExt cx="7825860" cy="3263417"/>
          </a:xfrm>
        </p:grpSpPr>
        <p:pic>
          <p:nvPicPr>
            <p:cNvPr id="15362" name="Picture 2"/>
            <p:cNvPicPr>
              <a:picLocks noChangeAspect="1" noChangeArrowheads="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358" t="17820" r="36865" b="53433"/>
            <a:stretch/>
          </p:blipFill>
          <p:spPr bwMode="auto">
            <a:xfrm>
              <a:off x="990600" y="1384783"/>
              <a:ext cx="7825860" cy="3263417"/>
            </a:xfrm>
            <a:prstGeom prst="rect">
              <a:avLst/>
            </a:prstGeom>
            <a:noFill/>
            <a:ln w="38100">
              <a:solidFill>
                <a:srgbClr val="DDDDFF"/>
              </a:solidFill>
              <a:miter lim="800000"/>
              <a:headEnd/>
              <a:tailEnd/>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Lst>
          </p:spPr>
        </p:pic>
        <p:sp>
          <p:nvSpPr>
            <p:cNvPr id="9" name="TextBox 8"/>
            <p:cNvSpPr txBox="1"/>
            <p:nvPr/>
          </p:nvSpPr>
          <p:spPr>
            <a:xfrm>
              <a:off x="7270899" y="2215185"/>
              <a:ext cx="1317027" cy="770165"/>
            </a:xfrm>
            <a:prstGeom prst="rect">
              <a:avLst/>
            </a:prstGeom>
            <a:solidFill>
              <a:schemeClr val="bg1"/>
            </a:solidFill>
            <a:ln w="19050">
              <a:solidFill>
                <a:schemeClr val="tx1"/>
              </a:solidFill>
            </a:ln>
          </p:spPr>
          <p:txBody>
            <a:bodyPr wrap="square" lIns="45720" tIns="45720" rIns="45720" bIns="45720" rtlCol="0" anchor="ctr" anchorCtr="0">
              <a:spAutoFit/>
            </a:bodyPr>
            <a:lstStyle/>
            <a:p>
              <a:pPr>
                <a:lnSpc>
                  <a:spcPts val="1300"/>
                </a:lnSpc>
              </a:pPr>
              <a:r>
                <a:rPr lang="en-US" sz="1000" b="1" dirty="0" smtClean="0">
                  <a:latin typeface="Arial" pitchFamily="34" charset="0"/>
                  <a:ea typeface="Verdana" pitchFamily="34" charset="0"/>
                  <a:cs typeface="Arial" pitchFamily="34" charset="0"/>
                </a:rPr>
                <a:t>Form Approved</a:t>
              </a:r>
            </a:p>
            <a:p>
              <a:pPr>
                <a:lnSpc>
                  <a:spcPts val="1300"/>
                </a:lnSpc>
              </a:pPr>
              <a:r>
                <a:rPr lang="en-US" sz="1000" b="1" dirty="0" smtClean="0">
                  <a:latin typeface="Arial" pitchFamily="34" charset="0"/>
                  <a:ea typeface="Verdana" pitchFamily="34" charset="0"/>
                  <a:cs typeface="Arial" pitchFamily="34" charset="0"/>
                </a:rPr>
                <a:t>OMB No. 1845-0001</a:t>
              </a:r>
            </a:p>
            <a:p>
              <a:pPr>
                <a:lnSpc>
                  <a:spcPts val="1300"/>
                </a:lnSpc>
              </a:pPr>
              <a:r>
                <a:rPr lang="en-US" sz="1000" b="1" dirty="0" smtClean="0">
                  <a:latin typeface="Arial" pitchFamily="34" charset="0"/>
                  <a:ea typeface="Verdana" pitchFamily="34" charset="0"/>
                  <a:cs typeface="Arial" pitchFamily="34" charset="0"/>
                </a:rPr>
                <a:t>App Exp. 12/31/2016</a:t>
              </a:r>
            </a:p>
          </p:txBody>
        </p:sp>
      </p:grpSp>
      <p:grpSp>
        <p:nvGrpSpPr>
          <p:cNvPr id="11" name="Group 10"/>
          <p:cNvGrpSpPr/>
          <p:nvPr/>
        </p:nvGrpSpPr>
        <p:grpSpPr>
          <a:xfrm>
            <a:off x="533400" y="3886200"/>
            <a:ext cx="7162801" cy="609599"/>
            <a:chOff x="1066799" y="1680128"/>
            <a:chExt cx="7162801" cy="1215471"/>
          </a:xfrm>
        </p:grpSpPr>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1066799" y="1680128"/>
              <a:ext cx="7162801" cy="1215471"/>
            </a:xfrm>
            <a:prstGeom prst="rect">
              <a:avLst/>
            </a:prstGeom>
            <a:noFill/>
            <a:ln w="38100">
              <a:solidFill>
                <a:srgbClr val="DDDDFF"/>
              </a:solidFill>
              <a:miter lim="800000"/>
              <a:headEnd/>
              <a:tailEnd/>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Lst>
          </p:spPr>
        </p:pic>
        <p:sp>
          <p:nvSpPr>
            <p:cNvPr id="14" name="Rectangle 13"/>
            <p:cNvSpPr/>
            <p:nvPr/>
          </p:nvSpPr>
          <p:spPr>
            <a:xfrm>
              <a:off x="1600200" y="2209801"/>
              <a:ext cx="3505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519400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sz="3600" dirty="0"/>
              <a:t>Parte 1 - </a:t>
            </a:r>
            <a:r>
              <a:rPr lang="es-US" sz="3600" dirty="0"/>
              <a:t>Condición de Ciudadanía </a:t>
            </a:r>
            <a:endParaRPr lang="en-US" sz="3600" dirty="0" smtClean="0"/>
          </a:p>
        </p:txBody>
      </p:sp>
      <p:sp>
        <p:nvSpPr>
          <p:cNvPr id="21" name="Rectangle 20"/>
          <p:cNvSpPr/>
          <p:nvPr/>
        </p:nvSpPr>
        <p:spPr>
          <a:xfrm>
            <a:off x="1981200" y="969185"/>
            <a:ext cx="5029200" cy="1316815"/>
          </a:xfrm>
          <a:prstGeom prst="rect">
            <a:avLst/>
          </a:prstGeom>
          <a:solidFill>
            <a:schemeClr val="bg1"/>
          </a:solidFill>
          <a:ln w="38100">
            <a:solidFill>
              <a:srgbClr val="DD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
          <p:cNvSpPr>
            <a:spLocks noGrp="1" noChangeArrowheads="1"/>
          </p:cNvSpPr>
          <p:nvPr>
            <p:ph type="body" sz="half" idx="4294967295"/>
          </p:nvPr>
        </p:nvSpPr>
        <p:spPr>
          <a:xfrm>
            <a:off x="304800" y="2260600"/>
            <a:ext cx="8382000" cy="4064000"/>
          </a:xfrm>
        </p:spPr>
        <p:txBody>
          <a:bodyPr>
            <a:noAutofit/>
          </a:bodyPr>
          <a:lstStyle/>
          <a:p>
            <a:pPr marL="347664" indent="-347664">
              <a:lnSpc>
                <a:spcPct val="95000"/>
              </a:lnSpc>
              <a:spcBef>
                <a:spcPts val="0"/>
              </a:spcBef>
              <a:spcAft>
                <a:spcPts val="500"/>
              </a:spcAft>
              <a:buSzPct val="130000"/>
              <a:defRPr/>
            </a:pPr>
            <a:r>
              <a:rPr lang="es-US" sz="1600" b="1" dirty="0">
                <a:latin typeface="Calibri"/>
                <a:ea typeface="ＭＳ Ｐゴシック" pitchFamily="34"/>
              </a:rPr>
              <a:t>Si es ciudadano de Estados Unidos, el estado será confirmado al comparar el Seguro Social</a:t>
            </a:r>
          </a:p>
          <a:p>
            <a:pPr marL="347664" indent="-347664">
              <a:lnSpc>
                <a:spcPct val="95000"/>
              </a:lnSpc>
              <a:spcBef>
                <a:spcPts val="0"/>
              </a:spcBef>
              <a:spcAft>
                <a:spcPts val="500"/>
              </a:spcAft>
              <a:buSzPct val="130000"/>
              <a:defRPr/>
            </a:pPr>
            <a:r>
              <a:rPr lang="es-US" sz="1600" b="1" dirty="0">
                <a:latin typeface="Calibri"/>
                <a:ea typeface="ＭＳ Ｐゴシック" pitchFamily="34"/>
              </a:rPr>
              <a:t>Si es elegible pero no ciudadano, esta condición será confirmada por el Departamento de  </a:t>
            </a:r>
            <a:r>
              <a:rPr lang="es-US" sz="1600" b="1" dirty="0" err="1">
                <a:latin typeface="Calibri"/>
                <a:ea typeface="ＭＳ Ｐゴシック" pitchFamily="34"/>
              </a:rPr>
              <a:t>Homeland</a:t>
            </a:r>
            <a:r>
              <a:rPr lang="es-US" sz="1600" b="1" dirty="0">
                <a:latin typeface="Calibri"/>
                <a:ea typeface="ＭＳ Ｐゴシック" pitchFamily="34"/>
              </a:rPr>
              <a:t> Security (DHS). Esto incluye:</a:t>
            </a:r>
            <a:r>
              <a:rPr lang="en-US" sz="1600" b="1" dirty="0">
                <a:latin typeface="Calibri" pitchFamily="34" charset="0"/>
                <a:ea typeface="ＭＳ Ｐゴシック" pitchFamily="34" charset="-128"/>
              </a:rPr>
              <a:t>:</a:t>
            </a:r>
          </a:p>
          <a:p>
            <a:pPr marL="798513" lvl="1" indent="-333375">
              <a:spcBef>
                <a:spcPts val="200"/>
              </a:spcBef>
              <a:buClr>
                <a:srgbClr val="CC9900"/>
              </a:buClr>
              <a:buFont typeface="Symbol" pitchFamily="18" charset="2"/>
              <a:buChar char="·"/>
            </a:pPr>
            <a:r>
              <a:rPr lang="es-US" sz="1600" b="1" dirty="0">
                <a:latin typeface="Calibri"/>
                <a:ea typeface="ＭＳ Ｐゴシック" pitchFamily="34"/>
              </a:rPr>
              <a:t>Residentes permanentes de los Estados Unidos con </a:t>
            </a:r>
            <a:r>
              <a:rPr lang="en-US" sz="1600" b="1" dirty="0">
                <a:latin typeface="Calibri" pitchFamily="34" charset="0"/>
                <a:ea typeface="ＭＳ Ｐゴシック" pitchFamily="34" charset="-128"/>
              </a:rPr>
              <a:t>I-551</a:t>
            </a:r>
          </a:p>
          <a:p>
            <a:pPr marL="798513" lvl="1" indent="-333375">
              <a:spcBef>
                <a:spcPts val="200"/>
              </a:spcBef>
              <a:buClr>
                <a:srgbClr val="CC9900"/>
              </a:buClr>
              <a:buFont typeface="Symbol" pitchFamily="18" charset="2"/>
              <a:buChar char="·"/>
            </a:pPr>
            <a:r>
              <a:rPr lang="es-US" sz="1600" b="1" dirty="0">
                <a:latin typeface="Calibri"/>
                <a:ea typeface="ＭＳ Ｐゴシック" pitchFamily="34"/>
              </a:rPr>
              <a:t>Residentes condicionales con</a:t>
            </a:r>
            <a:r>
              <a:rPr lang="en-US" sz="1600" b="1" dirty="0">
                <a:latin typeface="Calibri" pitchFamily="34" charset="0"/>
                <a:ea typeface="ＭＳ Ｐゴシック" pitchFamily="34" charset="-128"/>
              </a:rPr>
              <a:t> I-551C</a:t>
            </a:r>
          </a:p>
          <a:p>
            <a:pPr marL="798513" lvl="1" indent="-333375">
              <a:spcBef>
                <a:spcPts val="200"/>
              </a:spcBef>
              <a:buClr>
                <a:srgbClr val="CC9900"/>
              </a:buClr>
              <a:buFont typeface="Symbol" pitchFamily="18" charset="2"/>
              <a:buChar char="·"/>
            </a:pPr>
            <a:r>
              <a:rPr lang="en-US" sz="1600" b="1" dirty="0">
                <a:latin typeface="Calibri" pitchFamily="34" charset="0"/>
                <a:ea typeface="ＭＳ Ｐゴシック" pitchFamily="34" charset="-128"/>
              </a:rPr>
              <a:t> </a:t>
            </a:r>
            <a:r>
              <a:rPr lang="es-US" sz="1600" b="1" dirty="0">
                <a:latin typeface="Calibri"/>
                <a:ea typeface="ＭＳ Ｐゴシック" pitchFamily="34"/>
              </a:rPr>
              <a:t>El titular de un Registro de Llegada-Salida (I-94) por el Departamento de </a:t>
            </a:r>
            <a:r>
              <a:rPr lang="es-US" sz="1600" b="1" dirty="0" err="1">
                <a:latin typeface="Calibri"/>
                <a:ea typeface="ＭＳ Ｐゴシック" pitchFamily="34"/>
              </a:rPr>
              <a:t>Homeland</a:t>
            </a:r>
            <a:r>
              <a:rPr lang="es-US" sz="1600" b="1" dirty="0">
                <a:latin typeface="Calibri"/>
                <a:ea typeface="ＭＳ Ｐゴシック" pitchFamily="34"/>
              </a:rPr>
              <a:t> Security que muestra alguna de las siguientes categorías: “Refugiado”, “Asilo otorgado”, “libertad condicional” (I-94 que </a:t>
            </a:r>
            <a:r>
              <a:rPr lang="es-US" sz="1600" b="1" dirty="0" smtClean="0">
                <a:latin typeface="Calibri"/>
                <a:ea typeface="ＭＳ Ｐゴシック" pitchFamily="34"/>
              </a:rPr>
              <a:t>confirma </a:t>
            </a:r>
            <a:r>
              <a:rPr lang="es-US" sz="1600" b="1" dirty="0">
                <a:latin typeface="Calibri"/>
                <a:ea typeface="ＭＳ Ｐゴシック" pitchFamily="34"/>
              </a:rPr>
              <a:t>la libertad condicional por un período mínimo de un año y su estado no ha caducado), titular de la Visa T (T-1, T-2, T-3, etc.) o </a:t>
            </a:r>
            <a:r>
              <a:rPr lang="es-US" sz="1600" b="1" dirty="0" smtClean="0">
                <a:latin typeface="Calibri"/>
                <a:ea typeface="ＭＳ Ｐゴシック" pitchFamily="34"/>
              </a:rPr>
              <a:t>“entrante cubano-haitiano"</a:t>
            </a:r>
            <a:endParaRPr lang="en-US" sz="1600" b="1" dirty="0">
              <a:latin typeface="Calibri" pitchFamily="34" charset="0"/>
              <a:ea typeface="ＭＳ Ｐゴシック" pitchFamily="34" charset="-128"/>
            </a:endParaRPr>
          </a:p>
          <a:p>
            <a:pPr marL="798513" lvl="1" indent="-333375">
              <a:spcBef>
                <a:spcPts val="200"/>
              </a:spcBef>
              <a:buClr>
                <a:srgbClr val="CC9900"/>
              </a:buClr>
              <a:buFont typeface="Symbol" pitchFamily="18" charset="2"/>
              <a:buChar char="·"/>
            </a:pPr>
            <a:r>
              <a:rPr lang="es-US" sz="1600" b="1" dirty="0">
                <a:latin typeface="Calibri"/>
                <a:ea typeface="ＭＳ Ｐゴシック" pitchFamily="34"/>
              </a:rPr>
              <a:t>El titular de un certificado válido o carta de elegibilidad del Departamento de Salud y Servicios Humanos que muestra la denominación de "víctima de trafico humano</a:t>
            </a:r>
            <a:r>
              <a:rPr lang="en-US" sz="1600" b="1" dirty="0">
                <a:latin typeface="Calibri" pitchFamily="34" charset="0"/>
                <a:ea typeface="ＭＳ Ｐゴシック" pitchFamily="34" charset="-128"/>
              </a:rPr>
              <a:t>.” </a:t>
            </a:r>
          </a:p>
          <a:p>
            <a:pPr marL="798513" lvl="1" indent="-333375">
              <a:spcBef>
                <a:spcPts val="200"/>
              </a:spcBef>
              <a:buClr>
                <a:srgbClr val="CC9900"/>
              </a:buClr>
              <a:buFont typeface="Symbol" pitchFamily="18" charset="2"/>
              <a:buChar char="·"/>
            </a:pPr>
            <a:r>
              <a:rPr lang="es-US" sz="1600" b="1" dirty="0">
                <a:latin typeface="Calibri"/>
                <a:ea typeface="ＭＳ Ｐゴシック" pitchFamily="34"/>
              </a:rPr>
              <a:t>Un residente de la República de </a:t>
            </a:r>
            <a:r>
              <a:rPr lang="es-US" sz="1600" b="1" dirty="0" err="1">
                <a:latin typeface="Calibri"/>
                <a:ea typeface="ＭＳ Ｐゴシック" pitchFamily="34"/>
              </a:rPr>
              <a:t>Palau</a:t>
            </a:r>
            <a:r>
              <a:rPr lang="es-US" sz="1600" b="1" dirty="0">
                <a:latin typeface="Calibri"/>
                <a:ea typeface="ＭＳ Ｐゴシック" pitchFamily="34"/>
              </a:rPr>
              <a:t> (PW), la República de las Islas Marshall (MH), o de los Estados Federados de Micronesia </a:t>
            </a:r>
            <a:r>
              <a:rPr lang="en-US" sz="1600" b="1" dirty="0">
                <a:latin typeface="Calibri" pitchFamily="34" charset="0"/>
                <a:ea typeface="ＭＳ Ｐゴシック" pitchFamily="34" charset="-128"/>
                <a:cs typeface="Arial" charset="0"/>
              </a:rPr>
              <a:t>(FM) </a:t>
            </a:r>
          </a:p>
          <a:p>
            <a:pPr marL="798513" lvl="1" indent="-333375">
              <a:spcBef>
                <a:spcPts val="200"/>
              </a:spcBef>
              <a:buClr>
                <a:srgbClr val="CC9900"/>
              </a:buClr>
              <a:buFont typeface="Symbol" pitchFamily="18" charset="2"/>
              <a:buChar char="·"/>
            </a:pPr>
            <a:r>
              <a:rPr lang="es-US" sz="1600" b="1" dirty="0" smtClean="0">
                <a:latin typeface="Calibri"/>
                <a:ea typeface="ＭＳ Ｐゴシック" pitchFamily="34"/>
              </a:rPr>
              <a:t>Nativos Americanos nacidos </a:t>
            </a:r>
            <a:r>
              <a:rPr lang="es-US" sz="1600" b="1" dirty="0">
                <a:latin typeface="Calibri"/>
                <a:ea typeface="ＭＳ Ｐゴシック" pitchFamily="34"/>
              </a:rPr>
              <a:t>en Canadá, </a:t>
            </a:r>
            <a:r>
              <a:rPr lang="es-US" sz="1600" b="1" dirty="0" smtClean="0">
                <a:latin typeface="Calibri"/>
                <a:ea typeface="ＭＳ Ｐゴシック" pitchFamily="34"/>
              </a:rPr>
              <a:t>bajo </a:t>
            </a:r>
            <a:r>
              <a:rPr lang="es-US" sz="1600" b="1" dirty="0">
                <a:latin typeface="Calibri"/>
                <a:ea typeface="ＭＳ Ｐゴシック" pitchFamily="34"/>
              </a:rPr>
              <a:t>los términos del Tratado de </a:t>
            </a:r>
            <a:r>
              <a:rPr lang="es-US" sz="1600" b="1" dirty="0" err="1">
                <a:latin typeface="Calibri"/>
                <a:ea typeface="ＭＳ Ｐゴシック" pitchFamily="34"/>
              </a:rPr>
              <a:t>Jay</a:t>
            </a:r>
            <a:r>
              <a:rPr lang="en-US" sz="1600" b="1" dirty="0">
                <a:latin typeface="Calibri" pitchFamily="34" charset="0"/>
                <a:ea typeface="ＭＳ Ｐゴシック" pitchFamily="34" charset="-128"/>
                <a:cs typeface="Arial" charset="0"/>
              </a:rPr>
              <a:t> </a:t>
            </a:r>
          </a:p>
          <a:p>
            <a:pPr marL="798513" lvl="1" indent="-333375">
              <a:spcBef>
                <a:spcPts val="200"/>
              </a:spcBef>
              <a:buNone/>
            </a:pPr>
            <a:endParaRPr lang="en-US" sz="1600" b="1" dirty="0" smtClean="0">
              <a:solidFill>
                <a:srgbClr val="C0504D"/>
              </a:solidFill>
              <a:latin typeface="Calibri" pitchFamily="34" charset="0"/>
              <a:ea typeface="ＭＳ Ｐゴシック" pitchFamily="34" charset="-128"/>
              <a:cs typeface="Arial" charset="0"/>
            </a:endParaRPr>
          </a:p>
          <a:p>
            <a:pPr marL="798513" lvl="1" indent="-333375">
              <a:lnSpc>
                <a:spcPct val="120000"/>
              </a:lnSpc>
              <a:spcBef>
                <a:spcPts val="600"/>
              </a:spcBef>
              <a:buFontTx/>
              <a:buChar char="•"/>
            </a:pPr>
            <a:endParaRPr lang="en-US" sz="1600" b="1" dirty="0" smtClean="0">
              <a:latin typeface="Calibri" pitchFamily="34" charset="0"/>
              <a:ea typeface="ＭＳ Ｐゴシック" pitchFamily="34" charset="-128"/>
              <a:cs typeface="Arial" charset="0"/>
            </a:endParaRPr>
          </a:p>
          <a:p>
            <a:pPr marL="798513" lvl="1" indent="-333375">
              <a:lnSpc>
                <a:spcPct val="120000"/>
              </a:lnSpc>
              <a:spcBef>
                <a:spcPts val="600"/>
              </a:spcBef>
              <a:buFontTx/>
              <a:buChar char="•"/>
            </a:pPr>
            <a:endParaRPr lang="en-US" sz="1600" b="1" dirty="0" smtClean="0">
              <a:latin typeface="Calibri" pitchFamily="34" charset="0"/>
              <a:ea typeface="ＭＳ Ｐゴシック" pitchFamily="34" charset="-128"/>
            </a:endParaRPr>
          </a:p>
          <a:p>
            <a:pPr marL="798513" lvl="1" indent="-333375">
              <a:lnSpc>
                <a:spcPct val="120000"/>
              </a:lnSpc>
              <a:spcBef>
                <a:spcPts val="600"/>
              </a:spcBef>
              <a:buFontTx/>
              <a:buChar char="•"/>
            </a:pPr>
            <a:endParaRPr lang="en-US" sz="1600" b="1" dirty="0" smtClean="0">
              <a:latin typeface="Calibri" pitchFamily="34" charset="0"/>
              <a:ea typeface="ＭＳ Ｐゴシック" pitchFamily="34" charset="-128"/>
            </a:endParaRPr>
          </a:p>
          <a:p>
            <a:pPr marL="347663" indent="-347663">
              <a:lnSpc>
                <a:spcPct val="120000"/>
              </a:lnSpc>
              <a:spcBef>
                <a:spcPts val="600"/>
              </a:spcBef>
              <a:buFontTx/>
              <a:buNone/>
            </a:pPr>
            <a:endParaRPr lang="en-US" sz="1600" b="1" dirty="0" smtClean="0">
              <a:latin typeface="Calibri" pitchFamily="34" charset="0"/>
              <a:ea typeface="ＭＳ Ｐゴシック" pitchFamily="34" charset="-128"/>
            </a:endParaRPr>
          </a:p>
          <a:p>
            <a:pPr marL="798513" lvl="1" indent="-333375">
              <a:lnSpc>
                <a:spcPct val="120000"/>
              </a:lnSpc>
              <a:spcBef>
                <a:spcPts val="600"/>
              </a:spcBef>
            </a:pPr>
            <a:endParaRPr lang="en-US" sz="1600" dirty="0" smtClean="0">
              <a:latin typeface="Calibri" pitchFamily="34" charset="0"/>
              <a:ea typeface="ＭＳ Ｐゴシック" pitchFamily="34" charset="-128"/>
            </a:endParaRPr>
          </a:p>
        </p:txBody>
      </p:sp>
      <p:pic>
        <p:nvPicPr>
          <p:cNvPr id="23" name="Content Placeholder 6" descr="Untitled-1.jpg"/>
          <p:cNvPicPr>
            <a:picLocks noGrp="1" noChangeAspect="1"/>
          </p:cNvPicPr>
          <p:nvPr>
            <p:ph sz="half" idx="4294967295"/>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2136775" y="1045385"/>
            <a:ext cx="4797425" cy="1000125"/>
          </a:xfrm>
          <a:ln w="38100">
            <a:noFill/>
            <a:miter lim="800000"/>
            <a:headEnd/>
            <a:tailEnd/>
          </a:ln>
        </p:spPr>
      </p:pic>
      <p:sp>
        <p:nvSpPr>
          <p:cNvPr id="24" name="Slide Number Placeholder 6"/>
          <p:cNvSpPr>
            <a:spLocks noGrp="1"/>
          </p:cNvSpPr>
          <p:nvPr>
            <p:ph type="sldNum" sz="quarter" idx="12"/>
          </p:nvPr>
        </p:nvSpPr>
        <p:spPr>
          <a:xfrm>
            <a:off x="8534400" y="6210300"/>
            <a:ext cx="457200" cy="457200"/>
          </a:xfrm>
        </p:spPr>
        <p:txBody>
          <a:bodyPr/>
          <a:lstStyle/>
          <a:p>
            <a:fld id="{F5C9AA37-2014-48AA-870F-E2747E635E1C}" type="slidenum">
              <a:rPr lang="en-US" smtClean="0"/>
              <a:pPr/>
              <a:t>12</a:t>
            </a:fld>
            <a:endParaRPr lang="en-US" dirty="0"/>
          </a:p>
        </p:txBody>
      </p:sp>
      <p:pic>
        <p:nvPicPr>
          <p:cNvPr id="25" name="Content Placeholder 6" descr="Untitled-1.jpg"/>
          <p:cNvPicPr>
            <a:picLocks noChangeAspect="1"/>
          </p:cNvPicPr>
          <p:nvPr/>
        </p:nvPicPr>
        <p:blipFill rotWithShape="1">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2209800" y="1416859"/>
            <a:ext cx="4714875" cy="850091"/>
          </a:xfrm>
          <a:prstGeom prst="rect">
            <a:avLst/>
          </a:prstGeom>
          <a:noFill/>
          <a:ln w="38100">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401988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s-US" sz="3600" dirty="0"/>
              <a:t>Parte 1 – No Ciudadano Elegible</a:t>
            </a:r>
            <a:endParaRPr lang="en-US" sz="3600" dirty="0" smtClean="0"/>
          </a:p>
        </p:txBody>
      </p:sp>
      <p:pic>
        <p:nvPicPr>
          <p:cNvPr id="15" name="Content Placeholder 5" descr="Untitled-1.jpg"/>
          <p:cNvPicPr>
            <a:picLocks noGrp="1" noChangeAspect="1"/>
          </p:cNvPicPr>
          <p:nvPr>
            <p:ph sz="half" idx="4294967295"/>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1600200" y="914400"/>
            <a:ext cx="5940425" cy="1800225"/>
          </a:xfrm>
          <a:ln w="38100">
            <a:solidFill>
              <a:srgbClr val="DDDDFF"/>
            </a:solidFill>
            <a:miter lim="800000"/>
            <a:headEnd/>
            <a:tailEnd/>
          </a:ln>
        </p:spPr>
      </p:pic>
      <p:sp>
        <p:nvSpPr>
          <p:cNvPr id="16" name="Text Placeholder 14"/>
          <p:cNvSpPr>
            <a:spLocks noGrp="1"/>
          </p:cNvSpPr>
          <p:nvPr>
            <p:ph type="body" sz="half" idx="4294967295"/>
          </p:nvPr>
        </p:nvSpPr>
        <p:spPr>
          <a:xfrm>
            <a:off x="533400" y="2980130"/>
            <a:ext cx="7727950" cy="2844800"/>
          </a:xfrm>
        </p:spPr>
        <p:txBody>
          <a:bodyPr>
            <a:normAutofit fontScale="85000" lnSpcReduction="20000"/>
          </a:bodyPr>
          <a:lstStyle/>
          <a:p>
            <a:pPr marL="0" indent="0">
              <a:buNone/>
              <a:tabLst>
                <a:tab pos="347664" algn="l"/>
              </a:tabLst>
              <a:defRPr/>
            </a:pPr>
            <a:r>
              <a:rPr lang="es-US" sz="2000" b="1" dirty="0">
                <a:latin typeface="Calibri" pitchFamily="34"/>
                <a:ea typeface="ＭＳ Ｐゴシック" pitchFamily="34"/>
              </a:rPr>
              <a:t>Si es no ciudadano elegible, escriba su número de registro de extranjero (ARN) de ocho o nueve dígitos</a:t>
            </a:r>
          </a:p>
          <a:p>
            <a:pPr marL="640080" indent="-457200">
              <a:spcBef>
                <a:spcPts val="600"/>
              </a:spcBef>
              <a:buSzPct val="130000"/>
              <a:buFont typeface="Symbol" pitchFamily="18"/>
              <a:buChar char="·"/>
              <a:tabLst>
                <a:tab pos="347665" algn="l"/>
              </a:tabLst>
              <a:defRPr/>
            </a:pPr>
            <a:r>
              <a:rPr lang="es-US" sz="2000" b="1" dirty="0">
                <a:latin typeface="Calibri" pitchFamily="34"/>
                <a:ea typeface="ＭＳ Ｐゴシック" pitchFamily="34"/>
              </a:rPr>
              <a:t>Escriba un cero antes de un ARN de ocho dígitos</a:t>
            </a:r>
          </a:p>
          <a:p>
            <a:pPr marL="640080" indent="-457200">
              <a:spcBef>
                <a:spcPts val="600"/>
              </a:spcBef>
              <a:buSzPct val="130000"/>
              <a:buFont typeface="Symbol" pitchFamily="18"/>
              <a:buChar char="·"/>
              <a:tabLst>
                <a:tab pos="347665" algn="l"/>
              </a:tabLst>
              <a:defRPr/>
            </a:pPr>
            <a:r>
              <a:rPr lang="es-US" sz="2000" b="1" dirty="0">
                <a:latin typeface="Calibri" pitchFamily="34"/>
                <a:ea typeface="ＭＳ Ｐゴシック" pitchFamily="34"/>
              </a:rPr>
              <a:t>Es posible que se solicite una copia de la tarjeta de registro permanente en la oficina de ayuda financiera </a:t>
            </a:r>
          </a:p>
          <a:p>
            <a:pPr marL="0" indent="0">
              <a:spcBef>
                <a:spcPts val="1200"/>
              </a:spcBef>
              <a:buNone/>
              <a:tabLst>
                <a:tab pos="347664" algn="l"/>
              </a:tabLst>
              <a:defRPr/>
            </a:pPr>
            <a:r>
              <a:rPr lang="es-US" sz="2000" b="1" dirty="0">
                <a:latin typeface="Calibri" pitchFamily="34"/>
                <a:ea typeface="ＭＳ Ｐゴシック" pitchFamily="34"/>
              </a:rPr>
              <a:t>Si no es ciudadano o no ciudadano elegible, el estudiante no es elegible para ayuda federal.  Estos estudiantes deben  verificar con la oficina de ayuda financiera para otras oportunidades de ayuda financiera</a:t>
            </a:r>
          </a:p>
          <a:p>
            <a:pPr marL="0" indent="0">
              <a:spcBef>
                <a:spcPts val="1200"/>
              </a:spcBef>
              <a:buNone/>
              <a:tabLst>
                <a:tab pos="347664" algn="l"/>
              </a:tabLst>
              <a:defRPr/>
            </a:pPr>
            <a:r>
              <a:rPr lang="es-US" sz="2000" b="1" dirty="0">
                <a:latin typeface="Calibri" pitchFamily="34"/>
                <a:ea typeface="ＭＳ Ｐゴシック" pitchFamily="34"/>
              </a:rPr>
              <a:t>Si el estudiante es indocumentado (como definido bajo la ley AB540), puede ser elegible para ayuda financiera estatal bajo el California Dream Act.  Visite</a:t>
            </a:r>
            <a:r>
              <a:rPr lang="en-US" sz="2000" b="1" dirty="0" smtClean="0">
                <a:latin typeface="Calibri" pitchFamily="34" charset="0"/>
                <a:ea typeface="ＭＳ Ｐゴシック" pitchFamily="34" charset="-128"/>
              </a:rPr>
              <a:t> </a:t>
            </a:r>
            <a:r>
              <a:rPr lang="en-US" sz="2000" b="1" dirty="0" smtClean="0">
                <a:solidFill>
                  <a:srgbClr val="000099"/>
                </a:solidFill>
                <a:latin typeface="Calibri" pitchFamily="34" charset="0"/>
                <a:ea typeface="ＭＳ Ｐゴシック" pitchFamily="34" charset="-128"/>
              </a:rPr>
              <a:t>www.caldreamact.org</a:t>
            </a:r>
          </a:p>
          <a:p>
            <a:pPr>
              <a:spcBef>
                <a:spcPct val="50000"/>
              </a:spcBef>
              <a:buSzPct val="130000"/>
              <a:tabLst>
                <a:tab pos="347663" algn="l"/>
              </a:tabLst>
            </a:pPr>
            <a:endParaRPr lang="en-US" sz="2000" b="1" dirty="0" smtClean="0">
              <a:latin typeface="Calibri" pitchFamily="34" charset="0"/>
              <a:ea typeface="ＭＳ Ｐゴシック" pitchFamily="34" charset="-128"/>
            </a:endParaRPr>
          </a:p>
          <a:p>
            <a:pPr>
              <a:buClr>
                <a:srgbClr val="009999"/>
              </a:buClr>
              <a:buFontTx/>
              <a:buNone/>
              <a:tabLst>
                <a:tab pos="347663" algn="l"/>
              </a:tabLst>
            </a:pPr>
            <a:endParaRPr lang="en-US" sz="2000" b="1" dirty="0" smtClean="0">
              <a:latin typeface="Calibri" pitchFamily="34" charset="0"/>
              <a:ea typeface="ＭＳ Ｐゴシック" pitchFamily="34" charset="-128"/>
            </a:endParaRPr>
          </a:p>
          <a:p>
            <a:pPr>
              <a:tabLst>
                <a:tab pos="347663" algn="l"/>
              </a:tabLst>
            </a:pPr>
            <a:endParaRPr lang="en-US" sz="2000" b="1" dirty="0" smtClean="0">
              <a:latin typeface="Calibri" pitchFamily="34" charset="0"/>
              <a:ea typeface="ＭＳ Ｐゴシック" pitchFamily="34" charset="-128"/>
            </a:endParaRPr>
          </a:p>
        </p:txBody>
      </p:sp>
      <p:sp>
        <p:nvSpPr>
          <p:cNvPr id="17" name="Slide Number Placeholder 6"/>
          <p:cNvSpPr>
            <a:spLocks noGrp="1"/>
          </p:cNvSpPr>
          <p:nvPr>
            <p:ph type="sldNum" sz="quarter" idx="12"/>
          </p:nvPr>
        </p:nvSpPr>
        <p:spPr>
          <a:xfrm>
            <a:off x="8534400" y="6210300"/>
            <a:ext cx="457200" cy="457200"/>
          </a:xfrm>
        </p:spPr>
        <p:txBody>
          <a:bodyPr/>
          <a:lstStyle/>
          <a:p>
            <a:fld id="{F5C9AA37-2014-48AA-870F-E2747E635E1C}"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61481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45443" name="Rectangle 3"/>
          <p:cNvSpPr>
            <a:spLocks noGrp="1" noChangeArrowheads="1"/>
          </p:cNvSpPr>
          <p:nvPr>
            <p:ph type="body" idx="1"/>
          </p:nvPr>
        </p:nvSpPr>
        <p:spPr>
          <a:xfrm>
            <a:off x="252470" y="1752600"/>
            <a:ext cx="8458200" cy="5715000"/>
          </a:xfrm>
        </p:spPr>
        <p:txBody>
          <a:bodyPr>
            <a:normAutofit fontScale="55000" lnSpcReduction="20000"/>
          </a:bodyPr>
          <a:lstStyle/>
          <a:p>
            <a:r>
              <a:rPr lang="es-ES" sz="3800" dirty="0"/>
              <a:t>Los estudiantes indocumentados, </a:t>
            </a:r>
            <a:r>
              <a:rPr lang="es-ES" sz="3800" dirty="0" smtClean="0"/>
              <a:t>aunque </a:t>
            </a:r>
            <a:r>
              <a:rPr lang="es-ES" sz="3800" dirty="0"/>
              <a:t>no </a:t>
            </a:r>
            <a:r>
              <a:rPr lang="es-ES" sz="3800" dirty="0" smtClean="0"/>
              <a:t>sean elegibles </a:t>
            </a:r>
            <a:r>
              <a:rPr lang="es-ES" sz="3800" dirty="0"/>
              <a:t>para la ayuda federal, </a:t>
            </a:r>
            <a:r>
              <a:rPr lang="es-ES" sz="3800" dirty="0" smtClean="0"/>
              <a:t>pueden</a:t>
            </a:r>
            <a:r>
              <a:rPr lang="en-US" sz="3800" dirty="0" smtClean="0"/>
              <a:t>:</a:t>
            </a:r>
          </a:p>
          <a:p>
            <a:pPr lvl="1"/>
            <a:r>
              <a:rPr lang="es-US" sz="3500" dirty="0">
                <a:latin typeface="Calibri" pitchFamily="34"/>
                <a:ea typeface="ＭＳ Ｐゴシック" pitchFamily="34"/>
                <a:cs typeface="Arial" pitchFamily="34"/>
              </a:rPr>
              <a:t>comience a consultar en la escuela primaria, intermedia o secundaria para ver si es posible que el estudiante  adquiera la residencia </a:t>
            </a:r>
            <a:r>
              <a:rPr lang="es-US" sz="3500" dirty="0" smtClean="0">
                <a:latin typeface="Calibri" pitchFamily="34"/>
                <a:ea typeface="ＭＳ Ｐゴシック" pitchFamily="34"/>
                <a:cs typeface="Arial" pitchFamily="34"/>
              </a:rPr>
              <a:t>permanente</a:t>
            </a:r>
            <a:endParaRPr lang="en-US" sz="3500" dirty="0" smtClean="0"/>
          </a:p>
          <a:p>
            <a:pPr lvl="1"/>
            <a:r>
              <a:rPr lang="es-ES" sz="3500" dirty="0"/>
              <a:t>observar los cambios en las leyes federales y estatales con respecto a la elegibilidad de los estudiantes indocumentados o insuficientemente </a:t>
            </a:r>
            <a:r>
              <a:rPr lang="es-ES" sz="3500" dirty="0" smtClean="0"/>
              <a:t>documentados</a:t>
            </a:r>
            <a:endParaRPr lang="en-US" sz="3500" dirty="0" smtClean="0"/>
          </a:p>
          <a:p>
            <a:pPr lvl="1"/>
            <a:r>
              <a:rPr lang="es-ES" sz="3500" dirty="0"/>
              <a:t>considerar la aplicación de la Acción Diferida para los </a:t>
            </a:r>
            <a:r>
              <a:rPr lang="es-ES" sz="3500" dirty="0" smtClean="0"/>
              <a:t>llegados </a:t>
            </a:r>
            <a:r>
              <a:rPr lang="es-ES" sz="3500" dirty="0"/>
              <a:t>en la Infancia</a:t>
            </a:r>
          </a:p>
          <a:p>
            <a:pPr marL="320040" lvl="1" indent="0">
              <a:buNone/>
            </a:pPr>
            <a:r>
              <a:rPr lang="es-ES" sz="3500" dirty="0" smtClean="0"/>
              <a:t>    (</a:t>
            </a:r>
            <a:r>
              <a:rPr lang="es-ES" sz="3500" dirty="0"/>
              <a:t>DACA) que permite la autorización de </a:t>
            </a:r>
            <a:r>
              <a:rPr lang="es-ES" sz="3500" dirty="0" smtClean="0"/>
              <a:t>trabajo</a:t>
            </a:r>
            <a:endParaRPr lang="en-US" sz="3500" dirty="0"/>
          </a:p>
          <a:p>
            <a:pPr lvl="1"/>
            <a:r>
              <a:rPr lang="es-ES" sz="3500" dirty="0"/>
              <a:t>estudiantes indocumentados que soliciten las becas Cal Grant y otra ayuda estatal deben completar </a:t>
            </a:r>
            <a:r>
              <a:rPr lang="es-ES" sz="3500" dirty="0" smtClean="0"/>
              <a:t>la aplicación de California Dream Act, </a:t>
            </a:r>
            <a:r>
              <a:rPr lang="es-ES" sz="3500" dirty="0"/>
              <a:t>no </a:t>
            </a:r>
            <a:r>
              <a:rPr lang="es-ES" sz="3500" dirty="0" smtClean="0"/>
              <a:t>la </a:t>
            </a:r>
            <a:r>
              <a:rPr lang="en-US" sz="3500" dirty="0" smtClean="0"/>
              <a:t>FAFSA</a:t>
            </a:r>
          </a:p>
          <a:p>
            <a:pPr lvl="1"/>
            <a:r>
              <a:rPr lang="es-ES" sz="3500" dirty="0"/>
              <a:t>consulte con los colegios y universidades para ver si ayuda financiera institucional está </a:t>
            </a:r>
            <a:r>
              <a:rPr lang="es-ES" sz="3500" dirty="0" smtClean="0"/>
              <a:t>disponible</a:t>
            </a:r>
            <a:endParaRPr lang="en-US" sz="3500" dirty="0" smtClean="0"/>
          </a:p>
          <a:p>
            <a:pPr lvl="1"/>
            <a:r>
              <a:rPr lang="es-ES" sz="3500" dirty="0" smtClean="0"/>
              <a:t>los </a:t>
            </a:r>
            <a:r>
              <a:rPr lang="es-ES" sz="3500" dirty="0"/>
              <a:t>estudiantes deben solicitar todas las becas para los cuales pueden ser </a:t>
            </a:r>
            <a:r>
              <a:rPr lang="es-ES" sz="3500" dirty="0" smtClean="0"/>
              <a:t>elegibles</a:t>
            </a:r>
          </a:p>
          <a:p>
            <a:pPr lvl="1"/>
            <a:r>
              <a:rPr lang="es-ES" sz="3500" dirty="0"/>
              <a:t>para obtener una lista de las becas, vaya a </a:t>
            </a:r>
            <a:r>
              <a:rPr lang="en-US" sz="3500" dirty="0" smtClean="0"/>
              <a:t> </a:t>
            </a:r>
            <a:r>
              <a:rPr lang="en-US" sz="3200" dirty="0" smtClean="0"/>
              <a:t>	   	</a:t>
            </a:r>
          </a:p>
          <a:p>
            <a:pPr marL="320040" lvl="1" indent="0">
              <a:buNone/>
            </a:pPr>
            <a:r>
              <a:rPr lang="en-US" sz="3200" dirty="0" smtClean="0">
                <a:solidFill>
                  <a:srgbClr val="0033CC"/>
                </a:solidFill>
              </a:rPr>
              <a:t>         http://www.maldef.org/assets/pdf/14-15_MALDEF_Scholarship.pdf  				                 and                                                         			 	         	          www.e4fc.org</a:t>
            </a:r>
          </a:p>
          <a:p>
            <a:pPr lvl="1"/>
            <a:endParaRPr lang="en-US" dirty="0" smtClean="0"/>
          </a:p>
          <a:p>
            <a:pPr marL="320040" lvl="1" indent="0">
              <a:buNone/>
            </a:pPr>
            <a:r>
              <a:rPr lang="en-US" dirty="0" smtClean="0"/>
              <a:t> </a:t>
            </a:r>
          </a:p>
        </p:txBody>
      </p:sp>
      <p:sp>
        <p:nvSpPr>
          <p:cNvPr id="445442" name="Rectangle 2"/>
          <p:cNvSpPr>
            <a:spLocks noGrp="1" noChangeArrowheads="1"/>
          </p:cNvSpPr>
          <p:nvPr>
            <p:ph type="title"/>
          </p:nvPr>
        </p:nvSpPr>
        <p:spPr>
          <a:xfrm>
            <a:off x="914400" y="152400"/>
            <a:ext cx="7772400" cy="1116555"/>
          </a:xfrm>
        </p:spPr>
        <p:txBody>
          <a:bodyPr>
            <a:normAutofit fontScale="90000"/>
          </a:bodyPr>
          <a:lstStyle/>
          <a:p>
            <a:r>
              <a:rPr lang="en-US" dirty="0"/>
              <a:t>Parte 1 </a:t>
            </a:r>
            <a:br>
              <a:rPr lang="en-US" dirty="0"/>
            </a:br>
            <a:r>
              <a:rPr lang="es-US" dirty="0">
                <a:latin typeface="Franklin Gothic Book" panose="020B0503020102020204" pitchFamily="34" charset="0"/>
              </a:rPr>
              <a:t>Estudiantes Indocumentados </a:t>
            </a:r>
            <a:endParaRPr lang="en-US" dirty="0"/>
          </a:p>
        </p:txBody>
      </p:sp>
      <p:sp>
        <p:nvSpPr>
          <p:cNvPr id="6" name="Slide Number Placeholder 5"/>
          <p:cNvSpPr>
            <a:spLocks noGrp="1"/>
          </p:cNvSpPr>
          <p:nvPr>
            <p:ph type="sldNum" sz="quarter" idx="4294967295"/>
          </p:nvPr>
        </p:nvSpPr>
        <p:spPr>
          <a:xfrm>
            <a:off x="8229600" y="6210300"/>
            <a:ext cx="457200" cy="457200"/>
          </a:xfrm>
          <a:prstGeom prst="ellipse">
            <a:avLst/>
          </a:prstGeom>
        </p:spPr>
        <p:txBody>
          <a:bodyPr/>
          <a:lstStyle/>
          <a:p>
            <a:fld id="{F5C9AA37-2014-48AA-870F-E2747E635E1C}" type="slidenum">
              <a:rPr lang="en-US" smtClean="0"/>
              <a:pPr/>
              <a:t>14</a:t>
            </a:fld>
            <a:endParaRPr lang="en-US" dirty="0"/>
          </a:p>
        </p:txBody>
      </p:sp>
      <p:pic>
        <p:nvPicPr>
          <p:cNvPr id="44033" name="Picture 1" descr="C:\Users\Owner\AppData\Local\Microsoft\Windows\Temporary Internet Files\Content.IE5\ZBA4G6LQ\MC900441451[1].png"/>
          <p:cNvPicPr>
            <a:picLocks noChangeAspect="1" noChangeArrowheads="1"/>
          </p:cNvPicPr>
          <p:nvPr/>
        </p:nvPicPr>
        <p:blipFill>
          <a:blip r:embed="rId3" cstate="print"/>
          <a:srcRect/>
          <a:stretch>
            <a:fillRect/>
          </a:stretch>
        </p:blipFill>
        <p:spPr bwMode="auto">
          <a:xfrm>
            <a:off x="7315200" y="228600"/>
            <a:ext cx="1600200" cy="1600200"/>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5198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45442"/>
                                        </p:tgtEl>
                                        <p:attrNameLst>
                                          <p:attrName>style.visibility</p:attrName>
                                        </p:attrNameLst>
                                      </p:cBhvr>
                                      <p:to>
                                        <p:strVal val="visible"/>
                                      </p:to>
                                    </p:set>
                                    <p:animEffect transition="in" filter="dissolve">
                                      <p:cBhvr>
                                        <p:cTn id="7" dur="500"/>
                                        <p:tgtEl>
                                          <p:spTgt spid="445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5443"/>
                                        </p:tgtEl>
                                        <p:attrNameLst>
                                          <p:attrName>style.visibility</p:attrName>
                                        </p:attrNameLst>
                                      </p:cBhvr>
                                      <p:to>
                                        <p:strVal val="visible"/>
                                      </p:to>
                                    </p:set>
                                    <p:animEffect transition="in" filter="dissolve">
                                      <p:cBhvr>
                                        <p:cTn id="12" dur="500"/>
                                        <p:tgtEl>
                                          <p:spTgt spid="445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autoUpdateAnimBg="0"/>
      <p:bldP spid="445442" grpId="0"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Parte 2</a:t>
            </a:r>
            <a:br>
              <a:rPr lang="en-US" dirty="0"/>
            </a:br>
            <a:r>
              <a:rPr lang="es-US" dirty="0">
                <a:latin typeface="Franklin Gothic Book" panose="020B0503020102020204" pitchFamily="34" charset="0"/>
              </a:rPr>
              <a:t>Selección de la Universidad</a:t>
            </a:r>
            <a:endParaRPr lang="en-US" dirty="0" smtClean="0"/>
          </a:p>
        </p:txBody>
      </p:sp>
      <p:sp>
        <p:nvSpPr>
          <p:cNvPr id="10" name="Slide Number Placeholder 9"/>
          <p:cNvSpPr>
            <a:spLocks noGrp="1"/>
          </p:cNvSpPr>
          <p:nvPr>
            <p:ph type="sldNum" sz="quarter" idx="12"/>
          </p:nvPr>
        </p:nvSpPr>
        <p:spPr/>
        <p:txBody>
          <a:bodyPr/>
          <a:lstStyle/>
          <a:p>
            <a:fld id="{F5C9AA37-2014-48AA-870F-E2747E635E1C}" type="slidenum">
              <a:rPr lang="en-US" smtClean="0"/>
              <a:pPr/>
              <a:t>15</a:t>
            </a:fld>
            <a:endParaRPr lang="en-US" dirty="0"/>
          </a:p>
        </p:txBody>
      </p:sp>
      <p:sp>
        <p:nvSpPr>
          <p:cNvPr id="43012" name="Rectangle 30"/>
          <p:cNvSpPr>
            <a:spLocks noChangeArrowheads="1"/>
          </p:cNvSpPr>
          <p:nvPr/>
        </p:nvSpPr>
        <p:spPr bwMode="auto">
          <a:xfrm>
            <a:off x="152400" y="1447800"/>
            <a:ext cx="3886200" cy="4632037"/>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28575">
                <a:solidFill>
                  <a:srgbClr val="000000"/>
                </a:solidFill>
                <a:miter lim="800000"/>
                <a:headEnd/>
                <a:tailEnd/>
              </a14:hiddenLine>
            </a:ext>
          </a:extLst>
        </p:spPr>
        <p:txBody>
          <a:bodyPr wrap="square">
            <a:spAutoFit/>
          </a:bodyPr>
          <a:lstStyle/>
          <a:p>
            <a:pPr marL="344491" indent="-344491" fontAlgn="auto" hangingPunct="0">
              <a:spcBef>
                <a:spcPts val="1200"/>
              </a:spcBef>
              <a:spcAft>
                <a:spcPts val="0"/>
              </a:spcAft>
              <a:buClr>
                <a:srgbClr val="4F81BD"/>
              </a:buClr>
              <a:buSzPct val="130000"/>
              <a:buFont typeface="Symbol" pitchFamily="18"/>
              <a:buChar char="·"/>
              <a:defRPr sz="1800" b="0" i="0" u="none" strike="noStrike" kern="0" cap="none" spc="0" baseline="0">
                <a:solidFill>
                  <a:srgbClr val="000000"/>
                </a:solidFill>
                <a:uFillTx/>
              </a:defRPr>
            </a:pPr>
            <a:r>
              <a:rPr lang="es-ES" sz="1900" b="1" kern="0" dirty="0">
                <a:solidFill>
                  <a:srgbClr val="000000"/>
                </a:solidFill>
                <a:latin typeface="Calibri" pitchFamily="34"/>
              </a:rPr>
              <a:t>Cuando esté en la sección de selección de escuela, al estudiante se le pide que introduzca la ubicación y el nombre o el código de la escuela federal por cada escuela a la que él/ella desea que la información FOTW sea enviada </a:t>
            </a:r>
          </a:p>
          <a:p>
            <a:pPr marL="344491" indent="-344491" fontAlgn="auto" hangingPunct="0">
              <a:spcBef>
                <a:spcPts val="1200"/>
              </a:spcBef>
              <a:spcAft>
                <a:spcPts val="0"/>
              </a:spcAft>
              <a:buClr>
                <a:srgbClr val="4F81BD"/>
              </a:buClr>
              <a:buSzPct val="130000"/>
              <a:buFont typeface="Symbol" pitchFamily="18"/>
              <a:buChar char="·"/>
              <a:defRPr sz="1800" b="0" i="0" u="none" strike="noStrike" kern="0" cap="none" spc="0" baseline="0">
                <a:solidFill>
                  <a:srgbClr val="000000"/>
                </a:solidFill>
                <a:uFillTx/>
              </a:defRPr>
            </a:pPr>
            <a:r>
              <a:rPr lang="es-ES" sz="1900" b="1" kern="0" dirty="0">
                <a:solidFill>
                  <a:srgbClr val="000000"/>
                </a:solidFill>
                <a:latin typeface="Calibri" pitchFamily="34"/>
              </a:rPr>
              <a:t>Si el estudiante no sabe el código federal de la escuela, anote el estado en el que el colegio/ universidad se encuentra y busque el código de la escuela federal por el nombre del colegio/universidad</a:t>
            </a:r>
          </a:p>
        </p:txBody>
      </p:sp>
      <p:pic>
        <p:nvPicPr>
          <p:cNvPr id="9" name="Picture 7" descr="GCC-Campus Tour"/>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39000" y="381000"/>
            <a:ext cx="1751920" cy="762000"/>
          </a:xfrm>
          <a:prstGeom prst="rect">
            <a:avLst/>
          </a:prstGeom>
          <a:noFill/>
          <a:ln w="9525">
            <a:noFill/>
            <a:miter lim="800000"/>
            <a:headEnd/>
            <a:tailEnd/>
          </a:ln>
          <a:effectLst>
            <a:outerShdw dist="139700" dir="2700000" algn="tl" rotWithShape="0">
              <a:srgbClr val="333333">
                <a:alpha val="64998"/>
              </a:srgbClr>
            </a:outerShdw>
          </a:effectLst>
        </p:spPr>
      </p:pic>
      <p:grpSp>
        <p:nvGrpSpPr>
          <p:cNvPr id="3" name="Group 2"/>
          <p:cNvGrpSpPr/>
          <p:nvPr/>
        </p:nvGrpSpPr>
        <p:grpSpPr>
          <a:xfrm>
            <a:off x="4144278" y="1914098"/>
            <a:ext cx="4466322" cy="3800902"/>
            <a:chOff x="3962400" y="2599897"/>
            <a:chExt cx="4466322" cy="3800902"/>
          </a:xfrm>
        </p:grpSpPr>
        <p:grpSp>
          <p:nvGrpSpPr>
            <p:cNvPr id="7" name="Group 6"/>
            <p:cNvGrpSpPr>
              <a:grpSpLocks/>
            </p:cNvGrpSpPr>
            <p:nvPr/>
          </p:nvGrpSpPr>
          <p:grpSpPr bwMode="auto">
            <a:xfrm>
              <a:off x="3962400" y="2599897"/>
              <a:ext cx="4466322" cy="3800902"/>
              <a:chOff x="4724793" y="2691930"/>
              <a:chExt cx="3926381" cy="3342437"/>
            </a:xfrm>
          </p:grpSpPr>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46912"/>
              <a:stretch/>
            </p:blipFill>
            <p:spPr bwMode="auto">
              <a:xfrm>
                <a:off x="4724793" y="2691930"/>
                <a:ext cx="3926381" cy="1298177"/>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13" name="Picture 4"/>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26379" y="3711039"/>
                <a:ext cx="3918857" cy="2323328"/>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grpSp>
        <p:sp>
          <p:nvSpPr>
            <p:cNvPr id="2" name="Rectangle 1"/>
            <p:cNvSpPr/>
            <p:nvPr/>
          </p:nvSpPr>
          <p:spPr>
            <a:xfrm>
              <a:off x="3964204" y="2599897"/>
              <a:ext cx="4457763" cy="3800902"/>
            </a:xfrm>
            <a:prstGeom prst="rect">
              <a:avLst/>
            </a:prstGeom>
            <a:noFill/>
            <a:ln w="38100">
              <a:solidFill>
                <a:srgbClr val="DD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33482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 name="Title 45"/>
          <p:cNvSpPr>
            <a:spLocks noGrp="1"/>
          </p:cNvSpPr>
          <p:nvPr>
            <p:ph type="title"/>
          </p:nvPr>
        </p:nvSpPr>
        <p:spPr>
          <a:xfrm>
            <a:off x="431800" y="228600"/>
            <a:ext cx="7772400" cy="1676400"/>
          </a:xfrm>
        </p:spPr>
        <p:txBody>
          <a:bodyPr>
            <a:noAutofit/>
          </a:bodyPr>
          <a:lstStyle/>
          <a:p>
            <a:r>
              <a:rPr lang="en-US" dirty="0" smtClean="0"/>
              <a:t>Parte 3</a:t>
            </a:r>
            <a:br>
              <a:rPr lang="en-US" dirty="0" smtClean="0"/>
            </a:br>
            <a:r>
              <a:rPr lang="es-US" dirty="0">
                <a:ea typeface="ＭＳ Ｐゴシック" pitchFamily="34"/>
              </a:rPr>
              <a:t>Determinación de la Condición de Dependencia del Estudiante</a:t>
            </a:r>
            <a:r>
              <a:rPr lang="es-US" dirty="0">
                <a:effectLst>
                  <a:outerShdw dist="38096" dir="2700000">
                    <a:srgbClr val="000000"/>
                  </a:outerShdw>
                </a:effectLst>
                <a:ea typeface="ＭＳ Ｐゴシック" pitchFamily="34"/>
              </a:rPr>
              <a:t/>
            </a:r>
            <a:br>
              <a:rPr lang="es-US" dirty="0">
                <a:effectLst>
                  <a:outerShdw dist="38096" dir="2700000">
                    <a:srgbClr val="000000"/>
                  </a:outerShdw>
                </a:effectLst>
                <a:ea typeface="ＭＳ Ｐゴシック" pitchFamily="34"/>
              </a:rPr>
            </a:br>
            <a:endParaRPr lang="en-US" dirty="0" smtClean="0"/>
          </a:p>
        </p:txBody>
      </p:sp>
      <p:sp>
        <p:nvSpPr>
          <p:cNvPr id="5" name="Slide Number Placeholder 4"/>
          <p:cNvSpPr>
            <a:spLocks noGrp="1"/>
          </p:cNvSpPr>
          <p:nvPr>
            <p:ph type="sldNum" sz="quarter" idx="12"/>
          </p:nvPr>
        </p:nvSpPr>
        <p:spPr/>
        <p:txBody>
          <a:bodyPr/>
          <a:lstStyle/>
          <a:p>
            <a:fld id="{F5C9AA37-2014-48AA-870F-E2747E635E1C}" type="slidenum">
              <a:rPr lang="en-US" smtClean="0"/>
              <a:pPr/>
              <a:t>16</a:t>
            </a:fld>
            <a:endParaRPr lang="en-US" dirty="0"/>
          </a:p>
        </p:txBody>
      </p:sp>
      <p:pic>
        <p:nvPicPr>
          <p:cNvPr id="14" name="Picture 13" descr="Cash for College logo.gif"/>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pic>
        <p:nvPicPr>
          <p:cNvPr id="15" name="Picture 2"/>
          <p:cNvPicPr>
            <a:picLocks noChangeAspect="1" noChangeArrowheads="1"/>
          </p:cNvPicPr>
          <p:nvPr/>
        </p:nvPicPr>
        <p:blipFill rotWithShape="1">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33594"/>
          <a:stretch/>
        </p:blipFill>
        <p:spPr bwMode="auto">
          <a:xfrm>
            <a:off x="304800" y="1371600"/>
            <a:ext cx="6553200" cy="2810580"/>
          </a:xfrm>
          <a:prstGeom prst="rect">
            <a:avLst/>
          </a:prstGeom>
          <a:noFill/>
          <a:ln w="38100">
            <a:solidFill>
              <a:schemeClr val="accent1"/>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Lst>
        </p:spPr>
      </p:pic>
      <p:pic>
        <p:nvPicPr>
          <p:cNvPr id="6" name="Picture 2"/>
          <p:cNvPicPr>
            <a:picLocks noChangeAspect="1" noChangeArrowheads="1"/>
          </p:cNvPicPr>
          <p:nvPr/>
        </p:nvPicPr>
        <p:blipFill rotWithShape="1">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bwMode="auto">
          <a:xfrm>
            <a:off x="3911917" y="3352800"/>
            <a:ext cx="5232083" cy="2649207"/>
          </a:xfrm>
          <a:prstGeom prst="rect">
            <a:avLst/>
          </a:prstGeom>
          <a:noFill/>
          <a:ln w="38100">
            <a:solidFill>
              <a:schemeClr val="accent1"/>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Lst>
        </p:spPr>
      </p:pic>
      <p:pic>
        <p:nvPicPr>
          <p:cNvPr id="7" name="Picture 2"/>
          <p:cNvPicPr>
            <a:picLocks noChangeAspect="1" noChangeArrowheads="1"/>
          </p:cNvPicPr>
          <p:nvPr/>
        </p:nvPicPr>
        <p:blipFill rotWithShape="1">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994"/>
          <a:stretch/>
        </p:blipFill>
        <p:spPr bwMode="auto">
          <a:xfrm>
            <a:off x="228600" y="4003743"/>
            <a:ext cx="4267200" cy="2854257"/>
          </a:xfrm>
          <a:prstGeom prst="rect">
            <a:avLst/>
          </a:prstGeom>
          <a:noFill/>
          <a:ln w="38100">
            <a:solidFill>
              <a:schemeClr val="accent1"/>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545928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normAutofit fontScale="90000"/>
          </a:bodyPr>
          <a:lstStyle/>
          <a:p>
            <a:r>
              <a:rPr lang="en-US" dirty="0"/>
              <a:t>Parte 4</a:t>
            </a:r>
            <a:br>
              <a:rPr lang="en-US" dirty="0"/>
            </a:br>
            <a:r>
              <a:rPr lang="es-US" dirty="0">
                <a:latin typeface="Franklin Gothic Book" panose="020B0503020102020204" pitchFamily="34" charset="0"/>
              </a:rPr>
              <a:t>Información de los Padres</a:t>
            </a:r>
            <a:endParaRPr lang="en-US" dirty="0" smtClean="0"/>
          </a:p>
        </p:txBody>
      </p:sp>
      <p:sp>
        <p:nvSpPr>
          <p:cNvPr id="6" name="Slide Number Placeholder 5"/>
          <p:cNvSpPr>
            <a:spLocks noGrp="1"/>
          </p:cNvSpPr>
          <p:nvPr>
            <p:ph type="sldNum" sz="quarter" idx="12"/>
          </p:nvPr>
        </p:nvSpPr>
        <p:spPr/>
        <p:txBody>
          <a:bodyPr/>
          <a:lstStyle/>
          <a:p>
            <a:fld id="{F5C9AA37-2014-48AA-870F-E2747E635E1C}" type="slidenum">
              <a:rPr lang="en-US" smtClean="0"/>
              <a:pPr/>
              <a:t>17</a:t>
            </a:fld>
            <a:endParaRPr lang="en-US" dirty="0"/>
          </a:p>
        </p:txBody>
      </p:sp>
      <p:sp>
        <p:nvSpPr>
          <p:cNvPr id="51204" name="Rectangle 3"/>
          <p:cNvSpPr>
            <a:spLocks noGrp="1" noChangeArrowheads="1"/>
          </p:cNvSpPr>
          <p:nvPr>
            <p:ph type="body" idx="4294967295"/>
          </p:nvPr>
        </p:nvSpPr>
        <p:spPr>
          <a:xfrm>
            <a:off x="3905250" y="1628775"/>
            <a:ext cx="5238750" cy="4286250"/>
          </a:xfrm>
        </p:spPr>
        <p:txBody>
          <a:bodyPr>
            <a:normAutofit fontScale="92500" lnSpcReduction="20000"/>
          </a:bodyPr>
          <a:lstStyle/>
          <a:p>
            <a:pPr>
              <a:spcBef>
                <a:spcPts val="600"/>
              </a:spcBef>
              <a:buNone/>
            </a:pPr>
            <a:r>
              <a:rPr lang="en-US" sz="2600" b="1" dirty="0" smtClean="0">
                <a:latin typeface="Calibri" pitchFamily="34" charset="0"/>
                <a:ea typeface="ＭＳ Ｐゴシック" pitchFamily="34" charset="-128"/>
                <a:cs typeface="Arial" pitchFamily="34" charset="0"/>
              </a:rPr>
              <a:t>	</a:t>
            </a:r>
            <a:r>
              <a:rPr lang="es-US" b="1" dirty="0">
                <a:latin typeface="Calibri" panose="020F0502020204030204" pitchFamily="34" charset="0"/>
                <a:ea typeface="ＭＳ Ｐゴシック" panose="020B0600070205080204" pitchFamily="34" charset="-128"/>
                <a:cs typeface="Arial" panose="020B0604020202020204" pitchFamily="34" charset="0"/>
              </a:rPr>
              <a:t>¿Quien es considerado uno de los padres?</a:t>
            </a:r>
            <a:endParaRPr lang="en-US" b="1" dirty="0">
              <a:latin typeface="Calibri" pitchFamily="34" charset="0"/>
              <a:ea typeface="ＭＳ Ｐゴシック" pitchFamily="34" charset="-128"/>
              <a:cs typeface="Arial" pitchFamily="34" charset="0"/>
            </a:endParaRPr>
          </a:p>
          <a:p>
            <a:pPr marL="685800" lvl="1" indent="-336550">
              <a:spcBef>
                <a:spcPts val="600"/>
              </a:spcBef>
              <a:buClr>
                <a:srgbClr val="4F81BD"/>
              </a:buClr>
            </a:pPr>
            <a:r>
              <a:rPr lang="es-US" b="1" dirty="0">
                <a:latin typeface="Calibri" panose="020F0502020204030204" pitchFamily="34" charset="0"/>
                <a:ea typeface="ＭＳ Ｐゴシック" panose="020B0600070205080204" pitchFamily="34" charset="-128"/>
                <a:cs typeface="Arial" panose="020B0604020202020204" pitchFamily="34" charset="0"/>
              </a:rPr>
              <a:t>Padres biológicos o adoptivos</a:t>
            </a:r>
            <a:r>
              <a:rPr lang="en-US" b="1" dirty="0">
                <a:latin typeface="Calibri" pitchFamily="34" charset="0"/>
                <a:ea typeface="ＭＳ Ｐゴシック" pitchFamily="34" charset="-128"/>
                <a:cs typeface="Arial" pitchFamily="34" charset="0"/>
              </a:rPr>
              <a:t>)</a:t>
            </a:r>
          </a:p>
          <a:p>
            <a:pPr marL="960120" lvl="2" indent="-336550">
              <a:spcBef>
                <a:spcPts val="600"/>
              </a:spcBef>
              <a:buClr>
                <a:srgbClr val="4F81BD"/>
              </a:buClr>
            </a:pPr>
            <a:r>
              <a:rPr lang="es-ES" b="1" dirty="0">
                <a:latin typeface="Calibri" pitchFamily="34" charset="0"/>
                <a:ea typeface="ＭＳ Ｐゴシック" pitchFamily="34" charset="-128"/>
                <a:cs typeface="Arial" pitchFamily="34" charset="0"/>
              </a:rPr>
              <a:t>Incluyendo personas del mismo sexo y parejas no casadas que viven juntas</a:t>
            </a:r>
            <a:endParaRPr lang="en-US" b="1" dirty="0">
              <a:latin typeface="Calibri" pitchFamily="34" charset="0"/>
              <a:ea typeface="ＭＳ Ｐゴシック" pitchFamily="34" charset="-128"/>
              <a:cs typeface="Arial" pitchFamily="34" charset="0"/>
            </a:endParaRPr>
          </a:p>
          <a:p>
            <a:pPr marL="685800" lvl="1" indent="-336550">
              <a:spcBef>
                <a:spcPts val="600"/>
              </a:spcBef>
              <a:buClr>
                <a:srgbClr val="4F81BD"/>
              </a:buClr>
            </a:pPr>
            <a:r>
              <a:rPr lang="es-US" b="1" dirty="0">
                <a:latin typeface="Calibri" panose="020F0502020204030204" pitchFamily="34" charset="0"/>
                <a:ea typeface="ＭＳ Ｐゴシック" panose="020B0600070205080204" pitchFamily="34" charset="-128"/>
                <a:cs typeface="Arial" panose="020B0604020202020204" pitchFamily="34" charset="0"/>
              </a:rPr>
              <a:t>En caso de divorcio o separación, proporcione información sobre el padre y/o padrastro del estudiante con el que vivió más en los últimos 12 meses</a:t>
            </a:r>
          </a:p>
          <a:p>
            <a:pPr marL="685800" lvl="1" indent="-336550">
              <a:spcBef>
                <a:spcPts val="600"/>
              </a:spcBef>
              <a:buClr>
                <a:srgbClr val="4F81BD"/>
              </a:buClr>
            </a:pPr>
            <a:r>
              <a:rPr lang="es-US" b="1" dirty="0">
                <a:latin typeface="Calibri" panose="020F0502020204030204" pitchFamily="34" charset="0"/>
                <a:ea typeface="ＭＳ Ｐゴシック" panose="020B0600070205080204" pitchFamily="34" charset="-128"/>
                <a:cs typeface="Arial" panose="020B0604020202020204" pitchFamily="34" charset="0"/>
              </a:rPr>
              <a:t>Padrastros (sin importar si hay algún acuerdo prenupcial</a:t>
            </a:r>
            <a:r>
              <a:rPr lang="es-US" b="1" dirty="0" smtClean="0">
                <a:latin typeface="Calibri" panose="020F0502020204030204" pitchFamily="34" charset="0"/>
                <a:ea typeface="ＭＳ Ｐゴシック" panose="020B0600070205080204" pitchFamily="34" charset="-128"/>
                <a:cs typeface="Arial" panose="020B0604020202020204" pitchFamily="34" charset="0"/>
              </a:rPr>
              <a:t>)</a:t>
            </a:r>
            <a:r>
              <a:rPr lang="en-US" b="1" dirty="0" smtClean="0">
                <a:latin typeface="Calibri" pitchFamily="34" charset="0"/>
                <a:ea typeface="ＭＳ Ｐゴシック" pitchFamily="34" charset="-128"/>
                <a:cs typeface="Arial" pitchFamily="34" charset="0"/>
              </a:rPr>
              <a:t>, </a:t>
            </a:r>
            <a:r>
              <a:rPr lang="es-ES" b="1" dirty="0">
                <a:latin typeface="Calibri" panose="020F0502020204030204" pitchFamily="34" charset="0"/>
              </a:rPr>
              <a:t>si está casado actualmente al padre de la custodia del estudiante</a:t>
            </a:r>
            <a:endParaRPr lang="en-US" sz="2400" b="1" dirty="0" smtClean="0">
              <a:latin typeface="Calibri" pitchFamily="34" charset="0"/>
              <a:ea typeface="ＭＳ Ｐゴシック" pitchFamily="34" charset="-128"/>
              <a:cs typeface="Arial" pitchFamily="34" charset="0"/>
            </a:endParaRPr>
          </a:p>
        </p:txBody>
      </p:sp>
      <p:pic>
        <p:nvPicPr>
          <p:cNvPr id="11" name="Picture 5" descr="MPj04002420000[1]"/>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9713" y="1916113"/>
            <a:ext cx="3607524" cy="2884487"/>
          </a:xfrm>
          <a:prstGeom prst="rect">
            <a:avLst/>
          </a:prstGeom>
          <a:noFill/>
          <a:ln w="9525">
            <a:noFill/>
            <a:miter lim="800000"/>
            <a:headEnd/>
            <a:tailEnd/>
          </a:ln>
          <a:effectLst>
            <a:outerShdw dist="139700" dir="2700000" algn="tl" rotWithShape="0">
              <a:srgbClr val="333333">
                <a:alpha val="64998"/>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57850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normAutofit fontScale="90000"/>
          </a:bodyPr>
          <a:lstStyle/>
          <a:p>
            <a:r>
              <a:rPr lang="en-US" dirty="0"/>
              <a:t>Parte 4</a:t>
            </a:r>
            <a:br>
              <a:rPr lang="en-US" dirty="0"/>
            </a:br>
            <a:r>
              <a:rPr lang="es-US" dirty="0"/>
              <a:t>Información de los Padres</a:t>
            </a:r>
            <a:endParaRPr lang="en-US" dirty="0" smtClean="0"/>
          </a:p>
        </p:txBody>
      </p:sp>
      <p:sp>
        <p:nvSpPr>
          <p:cNvPr id="6" name="Slide Number Placeholder 5"/>
          <p:cNvSpPr>
            <a:spLocks noGrp="1"/>
          </p:cNvSpPr>
          <p:nvPr>
            <p:ph type="sldNum" sz="quarter" idx="12"/>
          </p:nvPr>
        </p:nvSpPr>
        <p:spPr/>
        <p:txBody>
          <a:bodyPr/>
          <a:lstStyle/>
          <a:p>
            <a:fld id="{F5C9AA37-2014-48AA-870F-E2747E635E1C}" type="slidenum">
              <a:rPr lang="en-US" smtClean="0"/>
              <a:pPr/>
              <a:t>18</a:t>
            </a:fld>
            <a:endParaRPr lang="en-US" dirty="0"/>
          </a:p>
        </p:txBody>
      </p:sp>
      <p:sp>
        <p:nvSpPr>
          <p:cNvPr id="19" name="Content Placeholder 10"/>
          <p:cNvSpPr>
            <a:spLocks noGrp="1"/>
          </p:cNvSpPr>
          <p:nvPr>
            <p:ph idx="4294967295"/>
          </p:nvPr>
        </p:nvSpPr>
        <p:spPr>
          <a:xfrm>
            <a:off x="508000" y="4572000"/>
            <a:ext cx="8255000" cy="1730477"/>
          </a:xfrm>
        </p:spPr>
        <p:txBody>
          <a:bodyPr>
            <a:normAutofit/>
          </a:bodyPr>
          <a:lstStyle/>
          <a:p>
            <a:pPr marL="347664" indent="-347664" hangingPunct="0">
              <a:lnSpc>
                <a:spcPct val="90000"/>
              </a:lnSpc>
              <a:spcBef>
                <a:spcPts val="1400"/>
              </a:spcBef>
              <a:buClr>
                <a:srgbClr val="4F81BD"/>
              </a:buClr>
              <a:buSzPct val="100000"/>
              <a:buFont typeface="Symbol" pitchFamily="18"/>
              <a:buChar char="·"/>
              <a:defRPr sz="1800" b="0" i="0" u="none" strike="noStrike" kern="0" cap="none" spc="0" baseline="0">
                <a:solidFill>
                  <a:srgbClr val="000000"/>
                </a:solidFill>
                <a:uFillTx/>
              </a:defRPr>
            </a:pPr>
            <a:r>
              <a:rPr lang="es-US" sz="1900" b="1" kern="0" dirty="0">
                <a:solidFill>
                  <a:srgbClr val="000000"/>
                </a:solidFill>
                <a:latin typeface="Calibri" panose="020F0502020204030204" pitchFamily="34" charset="0"/>
                <a:cs typeface="Arial" panose="020B0604020202020204" pitchFamily="34" charset="0"/>
              </a:rPr>
              <a:t>Si el estudiante está proporcionando información de padres, el estudiante necesitará de los padres:</a:t>
            </a:r>
          </a:p>
          <a:p>
            <a:pPr marL="1262064" lvl="2" indent="-347664" fontAlgn="auto">
              <a:lnSpc>
                <a:spcPct val="60000"/>
              </a:lnSpc>
              <a:spcBef>
                <a:spcPts val="1400"/>
              </a:spcBef>
              <a:spcAft>
                <a:spcPts val="0"/>
              </a:spcAft>
              <a:buClr>
                <a:srgbClr val="CC9900"/>
              </a:buClr>
              <a:buSzPct val="130000"/>
              <a:buFontTx/>
              <a:buChar char="•"/>
              <a:defRPr sz="1800" b="0" i="0" u="none" strike="noStrike" kern="0" cap="none" spc="0" baseline="0">
                <a:solidFill>
                  <a:srgbClr val="000000"/>
                </a:solidFill>
                <a:uFillTx/>
              </a:defRPr>
            </a:pPr>
            <a:r>
              <a:rPr lang="es-US" sz="1700" b="1" kern="0" dirty="0">
                <a:solidFill>
                  <a:srgbClr val="000000"/>
                </a:solidFill>
                <a:latin typeface="Calibri" panose="020F0502020204030204" pitchFamily="34" charset="0"/>
                <a:cs typeface="Arial" panose="020B0604020202020204" pitchFamily="34" charset="0"/>
              </a:rPr>
              <a:t>Números de Seguro Social</a:t>
            </a:r>
          </a:p>
          <a:p>
            <a:pPr marL="1262064" lvl="2" indent="-347664" fontAlgn="auto">
              <a:lnSpc>
                <a:spcPct val="60000"/>
              </a:lnSpc>
              <a:spcBef>
                <a:spcPts val="1400"/>
              </a:spcBef>
              <a:spcAft>
                <a:spcPts val="0"/>
              </a:spcAft>
              <a:buClr>
                <a:srgbClr val="CC9900"/>
              </a:buClr>
              <a:buSzPct val="130000"/>
              <a:buFontTx/>
              <a:buChar char="•"/>
              <a:defRPr sz="1800" b="0" i="0" u="none" strike="noStrike" kern="0" cap="none" spc="0" baseline="0">
                <a:solidFill>
                  <a:srgbClr val="000000"/>
                </a:solidFill>
                <a:uFillTx/>
              </a:defRPr>
            </a:pPr>
            <a:r>
              <a:rPr lang="es-US" sz="1700" b="1" kern="0" dirty="0">
                <a:solidFill>
                  <a:srgbClr val="000000"/>
                </a:solidFill>
                <a:latin typeface="Calibri" panose="020F0502020204030204" pitchFamily="34" charset="0"/>
                <a:cs typeface="Arial" panose="020B0604020202020204" pitchFamily="34" charset="0"/>
              </a:rPr>
              <a:t>Apellidos e iniciales</a:t>
            </a:r>
          </a:p>
          <a:p>
            <a:pPr marL="1262064" lvl="2" indent="-347664" fontAlgn="auto">
              <a:lnSpc>
                <a:spcPct val="60000"/>
              </a:lnSpc>
              <a:spcBef>
                <a:spcPts val="1400"/>
              </a:spcBef>
              <a:spcAft>
                <a:spcPts val="0"/>
              </a:spcAft>
              <a:buClr>
                <a:srgbClr val="CC9900"/>
              </a:buClr>
              <a:buSzPct val="130000"/>
              <a:buFontTx/>
              <a:buChar char="•"/>
              <a:defRPr sz="1800" b="0" i="0" u="none" strike="noStrike" kern="0" cap="none" spc="0" baseline="0">
                <a:solidFill>
                  <a:srgbClr val="000000"/>
                </a:solidFill>
                <a:uFillTx/>
              </a:defRPr>
            </a:pPr>
            <a:r>
              <a:rPr lang="es-US" sz="1700" b="1" kern="0" dirty="0">
                <a:solidFill>
                  <a:srgbClr val="000000"/>
                </a:solidFill>
                <a:latin typeface="Calibri" panose="020F0502020204030204" pitchFamily="34" charset="0"/>
                <a:cs typeface="Arial" panose="020B0604020202020204" pitchFamily="34" charset="0"/>
              </a:rPr>
              <a:t>Fechas de nacimiento</a:t>
            </a:r>
          </a:p>
        </p:txBody>
      </p:sp>
      <p:grpSp>
        <p:nvGrpSpPr>
          <p:cNvPr id="24" name="Group 23"/>
          <p:cNvGrpSpPr/>
          <p:nvPr/>
        </p:nvGrpSpPr>
        <p:grpSpPr>
          <a:xfrm>
            <a:off x="1709420" y="1219200"/>
            <a:ext cx="5852160" cy="3213036"/>
            <a:chOff x="2834640" y="1295400"/>
            <a:chExt cx="5852160" cy="3803338"/>
          </a:xfrm>
        </p:grpSpPr>
        <p:pic>
          <p:nvPicPr>
            <p:cNvPr id="25" name="Picture 4"/>
            <p:cNvPicPr>
              <a:picLocks noChangeAspect="1" noChangeArrowheads="1"/>
            </p:cNvPicPr>
            <p:nvPr/>
          </p:nvPicPr>
          <p:blipFill>
            <a:blip r:embed="rId3" cstate="print"/>
            <a:srcRect l="25793" t="24176" r="39039" b="47251"/>
            <a:stretch>
              <a:fillRect/>
            </a:stretch>
          </p:blipFill>
          <p:spPr bwMode="auto">
            <a:xfrm>
              <a:off x="2834640" y="1295400"/>
              <a:ext cx="5852160" cy="3803338"/>
            </a:xfrm>
            <a:prstGeom prst="rect">
              <a:avLst/>
            </a:prstGeom>
            <a:noFill/>
            <a:ln w="38100">
              <a:solidFill>
                <a:srgbClr val="4F81BD"/>
              </a:solidFill>
              <a:miter lim="800000"/>
              <a:headEnd/>
              <a:tailEnd/>
            </a:ln>
          </p:spPr>
        </p:pic>
        <p:sp>
          <p:nvSpPr>
            <p:cNvPr id="26" name="Rectangle 25"/>
            <p:cNvSpPr/>
            <p:nvPr/>
          </p:nvSpPr>
          <p:spPr>
            <a:xfrm>
              <a:off x="2865805" y="1970567"/>
              <a:ext cx="1097280" cy="228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2865805" y="3810000"/>
              <a:ext cx="1097280" cy="228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5762139" y="1779173"/>
              <a:ext cx="1417320" cy="228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5762139" y="2872565"/>
              <a:ext cx="1097280" cy="228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762139" y="3634565"/>
              <a:ext cx="1417320" cy="228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5762139" y="4722631"/>
              <a:ext cx="1097280" cy="228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855906" y="2688266"/>
              <a:ext cx="457200" cy="228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855906" y="4559598"/>
              <a:ext cx="457200" cy="228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005059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431800" y="376219"/>
            <a:ext cx="7950200" cy="690581"/>
          </a:xfrm>
        </p:spPr>
        <p:txBody>
          <a:bodyPr>
            <a:noAutofit/>
          </a:bodyPr>
          <a:lstStyle/>
          <a:p>
            <a:r>
              <a:rPr lang="en-US" dirty="0"/>
              <a:t>Parte </a:t>
            </a:r>
            <a:r>
              <a:rPr lang="en-US" dirty="0" smtClean="0"/>
              <a:t>5 </a:t>
            </a:r>
            <a:br>
              <a:rPr lang="en-US" dirty="0" smtClean="0"/>
            </a:br>
            <a:r>
              <a:rPr lang="es-US" dirty="0" smtClean="0">
                <a:ea typeface="ＭＳ Ｐゴシック" pitchFamily="34"/>
              </a:rPr>
              <a:t>Declaración </a:t>
            </a:r>
            <a:r>
              <a:rPr lang="es-US" dirty="0">
                <a:ea typeface="ＭＳ Ｐゴシック" pitchFamily="34"/>
              </a:rPr>
              <a:t>de Impuestos de los Padres del </a:t>
            </a:r>
            <a:r>
              <a:rPr lang="es-US" dirty="0" smtClean="0">
                <a:ea typeface="ＭＳ Ｐゴシック" pitchFamily="34"/>
              </a:rPr>
              <a:t>2014</a:t>
            </a:r>
            <a:endParaRPr lang="en-US" dirty="0" smtClean="0"/>
          </a:p>
        </p:txBody>
      </p:sp>
      <p:sp>
        <p:nvSpPr>
          <p:cNvPr id="6" name="Slide Number Placeholder 5"/>
          <p:cNvSpPr>
            <a:spLocks noGrp="1"/>
          </p:cNvSpPr>
          <p:nvPr>
            <p:ph type="sldNum" sz="quarter" idx="12"/>
          </p:nvPr>
        </p:nvSpPr>
        <p:spPr/>
        <p:txBody>
          <a:bodyPr/>
          <a:lstStyle/>
          <a:p>
            <a:fld id="{F5C9AA37-2014-48AA-870F-E2747E635E1C}" type="slidenum">
              <a:rPr lang="en-US" smtClean="0"/>
              <a:pPr/>
              <a:t>19</a:t>
            </a:fld>
            <a:endParaRPr lang="en-US" dirty="0"/>
          </a:p>
        </p:txBody>
      </p:sp>
      <p:sp>
        <p:nvSpPr>
          <p:cNvPr id="25" name="Rectangle 5"/>
          <p:cNvSpPr>
            <a:spLocks noChangeArrowheads="1"/>
          </p:cNvSpPr>
          <p:nvPr/>
        </p:nvSpPr>
        <p:spPr bwMode="auto">
          <a:xfrm>
            <a:off x="290513" y="3006725"/>
            <a:ext cx="8586787" cy="2713038"/>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92075" tIns="46038" rIns="92075" bIns="46038"/>
          <a:lstStyle/>
          <a:p>
            <a:pPr marL="342900" indent="-342900" eaLnBrk="0" hangingPunct="0">
              <a:lnSpc>
                <a:spcPct val="90000"/>
              </a:lnSpc>
              <a:spcBef>
                <a:spcPct val="25000"/>
              </a:spcBef>
              <a:buClr>
                <a:srgbClr val="4F81BD"/>
              </a:buClr>
              <a:buFont typeface="Symbol" pitchFamily="18" charset="2"/>
              <a:buChar char="·"/>
            </a:pPr>
            <a:r>
              <a:rPr lang="es-ES" sz="2200" b="1" dirty="0">
                <a:latin typeface="Calibri" pitchFamily="34" charset="0"/>
              </a:rPr>
              <a:t>Al estudiante se le pedirá que proporcione información acerca del estado de la declaración de impuestos de los padres para el </a:t>
            </a:r>
            <a:r>
              <a:rPr lang="es-ES" sz="2200" b="1" dirty="0" smtClean="0">
                <a:latin typeface="Calibri" pitchFamily="34" charset="0"/>
              </a:rPr>
              <a:t>2014</a:t>
            </a:r>
            <a:r>
              <a:rPr lang="en-US" sz="2200" b="1" dirty="0" smtClean="0">
                <a:latin typeface="Calibri" pitchFamily="34" charset="0"/>
              </a:rPr>
              <a:t>:</a:t>
            </a:r>
            <a:endParaRPr lang="en-US" sz="2200" b="1" dirty="0">
              <a:latin typeface="Calibri" pitchFamily="34" charset="0"/>
            </a:endParaRPr>
          </a:p>
          <a:p>
            <a:pPr marL="800100" lvl="1" indent="-342900">
              <a:lnSpc>
                <a:spcPct val="90000"/>
              </a:lnSpc>
              <a:spcBef>
                <a:spcPts val="600"/>
              </a:spcBef>
              <a:buClr>
                <a:srgbClr val="CC9900"/>
              </a:buClr>
              <a:buSzPct val="100000"/>
              <a:buFont typeface="Arial" panose="020B0604020202020204" pitchFamily="34" charset="0"/>
              <a:buChar char="•"/>
            </a:pPr>
            <a:r>
              <a:rPr lang="es-ES" sz="2000" b="1" dirty="0">
                <a:solidFill>
                  <a:srgbClr val="000000"/>
                </a:solidFill>
                <a:latin typeface="Calibri" panose="020F0502020204030204" pitchFamily="34" charset="0"/>
              </a:rPr>
              <a:t>Si sus padres ya presentaron la declaración federal de impuestos del </a:t>
            </a:r>
            <a:r>
              <a:rPr lang="es-ES" sz="2000" b="1" dirty="0" smtClean="0">
                <a:solidFill>
                  <a:srgbClr val="000000"/>
                </a:solidFill>
                <a:latin typeface="Calibri" panose="020F0502020204030204" pitchFamily="34" charset="0"/>
              </a:rPr>
              <a:t>2014, </a:t>
            </a:r>
            <a:r>
              <a:rPr lang="es-ES" sz="2000" b="1" dirty="0">
                <a:solidFill>
                  <a:srgbClr val="000000"/>
                </a:solidFill>
                <a:latin typeface="Calibri" panose="020F0502020204030204" pitchFamily="34" charset="0"/>
              </a:rPr>
              <a:t>marque “Ha sido presentada”</a:t>
            </a:r>
          </a:p>
          <a:p>
            <a:pPr marL="800100" lvl="1" indent="-342900">
              <a:lnSpc>
                <a:spcPct val="90000"/>
              </a:lnSpc>
              <a:spcBef>
                <a:spcPts val="600"/>
              </a:spcBef>
              <a:buClr>
                <a:srgbClr val="CC9900"/>
              </a:buClr>
              <a:buSzPct val="100000"/>
              <a:buFont typeface="Arial" panose="020B0604020202020204" pitchFamily="34" charset="0"/>
              <a:buChar char="•"/>
            </a:pPr>
            <a:r>
              <a:rPr lang="es-ES" sz="2000" b="1" dirty="0">
                <a:solidFill>
                  <a:srgbClr val="000000"/>
                </a:solidFill>
                <a:latin typeface="Calibri" panose="020F0502020204030204" pitchFamily="34" charset="0"/>
              </a:rPr>
              <a:t>Si aún no la han presentado, pero planean presentar la declaración federal de impuestos del </a:t>
            </a:r>
            <a:r>
              <a:rPr lang="es-ES" sz="2000" b="1" dirty="0" smtClean="0">
                <a:solidFill>
                  <a:srgbClr val="000000"/>
                </a:solidFill>
                <a:latin typeface="Calibri" panose="020F0502020204030204" pitchFamily="34" charset="0"/>
              </a:rPr>
              <a:t>2014, </a:t>
            </a:r>
            <a:r>
              <a:rPr lang="es-ES" sz="2000" b="1" dirty="0">
                <a:solidFill>
                  <a:srgbClr val="000000"/>
                </a:solidFill>
                <a:latin typeface="Calibri" panose="020F0502020204030204" pitchFamily="34" charset="0"/>
              </a:rPr>
              <a:t>marque “Será presentada”</a:t>
            </a:r>
          </a:p>
          <a:p>
            <a:pPr marL="800100" lvl="1" indent="-342900">
              <a:lnSpc>
                <a:spcPct val="90000"/>
              </a:lnSpc>
              <a:spcBef>
                <a:spcPts val="600"/>
              </a:spcBef>
              <a:buClr>
                <a:srgbClr val="CC9900"/>
              </a:buClr>
              <a:buSzPct val="100000"/>
              <a:buFont typeface="Arial" panose="020B0604020202020204" pitchFamily="34" charset="0"/>
              <a:buChar char="•"/>
            </a:pPr>
            <a:r>
              <a:rPr lang="es-ES" sz="2000" b="1" dirty="0">
                <a:solidFill>
                  <a:srgbClr val="000000"/>
                </a:solidFill>
                <a:latin typeface="Calibri" panose="020F0502020204030204" pitchFamily="34" charset="0"/>
              </a:rPr>
              <a:t>Si no la han presentado, ni presentarán la declaración de impuestos federal del </a:t>
            </a:r>
            <a:r>
              <a:rPr lang="es-ES" sz="2000" b="1" dirty="0" smtClean="0">
                <a:solidFill>
                  <a:srgbClr val="000000"/>
                </a:solidFill>
                <a:latin typeface="Calibri" panose="020F0502020204030204" pitchFamily="34" charset="0"/>
              </a:rPr>
              <a:t>2014, </a:t>
            </a:r>
            <a:r>
              <a:rPr lang="es-ES" sz="2000" b="1" dirty="0">
                <a:solidFill>
                  <a:srgbClr val="000000"/>
                </a:solidFill>
                <a:latin typeface="Calibri" panose="020F0502020204030204" pitchFamily="34" charset="0"/>
              </a:rPr>
              <a:t>marque “No se va a presentar”</a:t>
            </a:r>
          </a:p>
        </p:txBody>
      </p:sp>
      <p:grpSp>
        <p:nvGrpSpPr>
          <p:cNvPr id="26" name="Group 25"/>
          <p:cNvGrpSpPr/>
          <p:nvPr/>
        </p:nvGrpSpPr>
        <p:grpSpPr>
          <a:xfrm>
            <a:off x="914400" y="1219200"/>
            <a:ext cx="7467600" cy="1600200"/>
            <a:chOff x="914400" y="990600"/>
            <a:chExt cx="7467600" cy="1600200"/>
          </a:xfrm>
        </p:grpSpPr>
        <p:sp>
          <p:nvSpPr>
            <p:cNvPr id="27" name="Rectangle 26"/>
            <p:cNvSpPr/>
            <p:nvPr/>
          </p:nvSpPr>
          <p:spPr>
            <a:xfrm>
              <a:off x="914400" y="990600"/>
              <a:ext cx="7467600" cy="1600200"/>
            </a:xfrm>
            <a:prstGeom prst="rect">
              <a:avLst/>
            </a:prstGeom>
            <a:solidFill>
              <a:schemeClr val="bg1"/>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p:cNvGrpSpPr/>
            <p:nvPr/>
          </p:nvGrpSpPr>
          <p:grpSpPr>
            <a:xfrm>
              <a:off x="1003300" y="1077913"/>
              <a:ext cx="7286625" cy="1242299"/>
              <a:chOff x="927100" y="1077913"/>
              <a:chExt cx="7286625" cy="1242299"/>
            </a:xfrm>
          </p:grpSpPr>
          <p:pic>
            <p:nvPicPr>
              <p:cNvPr id="30" name="Picture 14" descr="Untitled-1.jpg"/>
              <p:cNvPicPr>
                <a:picLocks noChangeAspect="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927100" y="1077913"/>
                <a:ext cx="7286625" cy="1242299"/>
              </a:xfrm>
              <a:prstGeom prst="rect">
                <a:avLst/>
              </a:prstGeom>
              <a:noFill/>
              <a:ln w="38100">
                <a:noFill/>
                <a:miter lim="800000"/>
                <a:headEnd/>
                <a:tailEnd/>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31" name="TextBox 30"/>
              <p:cNvSpPr txBox="1"/>
              <p:nvPr/>
            </p:nvSpPr>
            <p:spPr>
              <a:xfrm>
                <a:off x="1435997" y="1183743"/>
                <a:ext cx="489878" cy="215444"/>
              </a:xfrm>
              <a:prstGeom prst="rect">
                <a:avLst/>
              </a:prstGeom>
              <a:solidFill>
                <a:schemeClr val="bg1"/>
              </a:solidFill>
              <a:ln>
                <a:noFill/>
              </a:ln>
            </p:spPr>
            <p:txBody>
              <a:bodyPr wrap="none" lIns="45720" tIns="0" rIns="45720" bIns="0" rtlCol="0" anchor="ctr" anchorCtr="0">
                <a:spAutoFit/>
              </a:bodyPr>
              <a:lstStyle/>
              <a:p>
                <a:pPr algn="ctr"/>
                <a:r>
                  <a:rPr lang="en-US" sz="1400" dirty="0" smtClean="0">
                    <a:effectLst>
                      <a:outerShdw blurRad="38100" dist="38100" dir="2700000" algn="tl">
                        <a:srgbClr val="000000">
                          <a:alpha val="43137"/>
                        </a:srgbClr>
                      </a:outerShdw>
                    </a:effectLst>
                    <a:latin typeface="Arial" pitchFamily="34" charset="0"/>
                    <a:cs typeface="Arial" pitchFamily="34" charset="0"/>
                  </a:rPr>
                  <a:t>2014</a:t>
                </a:r>
                <a:endParaRPr lang="en-US" sz="1400" dirty="0">
                  <a:effectLst>
                    <a:outerShdw blurRad="38100" dist="38100" dir="2700000" algn="tl">
                      <a:srgbClr val="000000">
                        <a:alpha val="43137"/>
                      </a:srgbClr>
                    </a:outerShdw>
                  </a:effectLst>
                  <a:latin typeface="Arial" pitchFamily="34" charset="0"/>
                  <a:cs typeface="Arial" pitchFamily="34" charset="0"/>
                </a:endParaRPr>
              </a:p>
            </p:txBody>
          </p:sp>
        </p:grpSp>
        <p:pic>
          <p:nvPicPr>
            <p:cNvPr id="29" name="Picture 14" descr="Untitled-1.jpg"/>
            <p:cNvPicPr>
              <a:picLocks noChangeAspect="1"/>
            </p:cNvPicPr>
            <p:nvPr/>
          </p:nvPicPr>
          <p:blipFill rotWithShape="1">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1003300" y="1685925"/>
              <a:ext cx="7286625" cy="731838"/>
            </a:xfrm>
            <a:prstGeom prst="rect">
              <a:avLst/>
            </a:prstGeom>
            <a:noFill/>
            <a:ln w="38100">
              <a:noFill/>
              <a:miter lim="800000"/>
              <a:headEnd/>
              <a:tailEnd/>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202616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Line 4"/>
          <p:cNvSpPr>
            <a:spLocks noChangeShapeType="1"/>
          </p:cNvSpPr>
          <p:nvPr/>
        </p:nvSpPr>
        <p:spPr bwMode="auto">
          <a:xfrm>
            <a:off x="-12700" y="1409700"/>
            <a:ext cx="8026400" cy="0"/>
          </a:xfrm>
          <a:prstGeom prst="line">
            <a:avLst/>
          </a:prstGeom>
          <a:noFill/>
          <a:ln w="76200">
            <a:solidFill>
              <a:srgbClr val="009999"/>
            </a:solidFill>
            <a:round/>
            <a:headEnd type="none" w="sm" len="sm"/>
            <a:tailEnd type="none" w="sm" len="sm"/>
          </a:ln>
        </p:spPr>
        <p:txBody>
          <a:bodyPr/>
          <a:lstStyle/>
          <a:p>
            <a:endParaRPr lang="en-US"/>
          </a:p>
        </p:txBody>
      </p:sp>
      <p:sp>
        <p:nvSpPr>
          <p:cNvPr id="7171" name="Slide Number Placeholder 5"/>
          <p:cNvSpPr txBox="1">
            <a:spLocks noGrp="1"/>
          </p:cNvSpPr>
          <p:nvPr/>
        </p:nvSpPr>
        <p:spPr bwMode="auto">
          <a:xfrm>
            <a:off x="7924800" y="6172200"/>
            <a:ext cx="1143000" cy="381000"/>
          </a:xfrm>
          <a:prstGeom prst="rect">
            <a:avLst/>
          </a:prstGeom>
          <a:noFill/>
          <a:ln w="9525">
            <a:noFill/>
            <a:miter lim="800000"/>
            <a:headEnd/>
            <a:tailEnd/>
          </a:ln>
        </p:spPr>
        <p:txBody>
          <a:bodyPr wrap="none" lIns="92075" tIns="46038" rIns="92075" bIns="46038" anchor="ctr"/>
          <a:lstStyle/>
          <a:p>
            <a:pPr algn="r" eaLnBrk="0" hangingPunct="0"/>
            <a:fld id="{52448217-BA45-4303-983E-D3B7E6A921FE}" type="slidenum">
              <a:rPr lang="en-US" sz="1600" b="0" i="1"/>
              <a:pPr algn="r" eaLnBrk="0" hangingPunct="0"/>
              <a:t>2</a:t>
            </a:fld>
            <a:endParaRPr lang="en-US" sz="1600" b="0" i="1"/>
          </a:p>
        </p:txBody>
      </p:sp>
      <p:sp>
        <p:nvSpPr>
          <p:cNvPr id="5124" name="Rectangle 2"/>
          <p:cNvSpPr>
            <a:spLocks noGrp="1" noChangeArrowheads="1"/>
          </p:cNvSpPr>
          <p:nvPr>
            <p:ph type="title"/>
          </p:nvPr>
        </p:nvSpPr>
        <p:spPr/>
        <p:txBody>
          <a:bodyPr>
            <a:normAutofit fontScale="90000"/>
          </a:bodyPr>
          <a:lstStyle/>
          <a:p>
            <a:pPr>
              <a:defRPr/>
            </a:pPr>
            <a:r>
              <a:rPr lang="en-US" dirty="0" smtClean="0">
                <a:solidFill>
                  <a:schemeClr val="tx1"/>
                </a:solidFill>
              </a:rPr>
              <a:t>Cash for College </a:t>
            </a:r>
            <a:r>
              <a:rPr lang="en-US" dirty="0" err="1" smtClean="0">
                <a:solidFill>
                  <a:schemeClr val="tx1"/>
                </a:solidFill>
              </a:rPr>
              <a:t>Beca</a:t>
            </a:r>
            <a:r>
              <a:rPr lang="en-US" dirty="0" smtClean="0">
                <a:solidFill>
                  <a:schemeClr val="tx1"/>
                </a:solidFill>
              </a:rPr>
              <a:t> de </a:t>
            </a:r>
            <a:r>
              <a:rPr lang="en-US" dirty="0" smtClean="0">
                <a:solidFill>
                  <a:schemeClr val="tx1"/>
                </a:solidFill>
              </a:rPr>
              <a:t>$2,000 </a:t>
            </a:r>
            <a:r>
              <a:rPr lang="es-ES" dirty="0" smtClean="0">
                <a:solidFill>
                  <a:schemeClr val="tx1"/>
                </a:solidFill>
              </a:rPr>
              <a:t>Evaluación</a:t>
            </a:r>
            <a:endParaRPr lang="en-US" dirty="0" smtClean="0">
              <a:solidFill>
                <a:schemeClr val="tx1"/>
              </a:solidFill>
            </a:endParaRPr>
          </a:p>
        </p:txBody>
      </p:sp>
      <p:sp>
        <p:nvSpPr>
          <p:cNvPr id="7173" name="Rectangle 6"/>
          <p:cNvSpPr>
            <a:spLocks noChangeArrowheads="1"/>
          </p:cNvSpPr>
          <p:nvPr/>
        </p:nvSpPr>
        <p:spPr bwMode="auto">
          <a:xfrm>
            <a:off x="203200" y="1452563"/>
            <a:ext cx="5016500" cy="4524315"/>
          </a:xfrm>
          <a:prstGeom prst="rect">
            <a:avLst/>
          </a:prstGeom>
          <a:noFill/>
          <a:ln w="28575" algn="ctr">
            <a:noFill/>
            <a:miter lim="800000"/>
            <a:headEnd/>
            <a:tailEnd/>
          </a:ln>
        </p:spPr>
        <p:txBody>
          <a:bodyPr>
            <a:spAutoFit/>
          </a:bodyPr>
          <a:lstStyle/>
          <a:p>
            <a:pPr>
              <a:spcBef>
                <a:spcPct val="50000"/>
              </a:spcBef>
            </a:pPr>
            <a:r>
              <a:rPr lang="es-ES" sz="2400" dirty="0">
                <a:latin typeface="Arial" charset="0"/>
              </a:rPr>
              <a:t>Complete y entregue la evaluación ANTES de irse</a:t>
            </a:r>
            <a:r>
              <a:rPr lang="en-US" sz="2400" dirty="0">
                <a:latin typeface="Arial" charset="0"/>
              </a:rPr>
              <a:t>!</a:t>
            </a:r>
            <a:endParaRPr lang="en-US" sz="2400" dirty="0" smtClean="0">
              <a:latin typeface="Arial" charset="0"/>
            </a:endParaRPr>
          </a:p>
          <a:p>
            <a:pPr>
              <a:spcBef>
                <a:spcPct val="50000"/>
              </a:spcBef>
              <a:buFont typeface="Arial"/>
              <a:buChar char="•"/>
            </a:pPr>
            <a:r>
              <a:rPr lang="es-ES" sz="2000" dirty="0" smtClean="0">
                <a:latin typeface="Arial" charset="0"/>
              </a:rPr>
              <a:t> Se deberia de completar por computadora en el taller</a:t>
            </a:r>
          </a:p>
          <a:p>
            <a:pPr>
              <a:spcBef>
                <a:spcPct val="50000"/>
              </a:spcBef>
              <a:buFont typeface="Arial"/>
              <a:buChar char="•"/>
            </a:pPr>
            <a:r>
              <a:rPr lang="es-ES" sz="2000" b="0" dirty="0" smtClean="0">
                <a:latin typeface="Arial" charset="0"/>
              </a:rPr>
              <a:t>Si lo entrega por pael, escriba claro</a:t>
            </a:r>
          </a:p>
          <a:p>
            <a:pPr>
              <a:spcBef>
                <a:spcPct val="50000"/>
              </a:spcBef>
              <a:buFontTx/>
              <a:buChar char="•"/>
            </a:pPr>
            <a:r>
              <a:rPr lang="es-ES" sz="2000" b="0" dirty="0">
                <a:latin typeface="Arial" charset="0"/>
              </a:rPr>
              <a:t>Debe enviar la </a:t>
            </a:r>
            <a:r>
              <a:rPr lang="es-ES" sz="2000" b="0" dirty="0" smtClean="0">
                <a:latin typeface="Arial" charset="0"/>
              </a:rPr>
              <a:t>FAFSA o DREAM Act </a:t>
            </a:r>
            <a:r>
              <a:rPr lang="es-ES" sz="2000" b="0" dirty="0">
                <a:latin typeface="Arial" charset="0"/>
              </a:rPr>
              <a:t>y Cal Grant</a:t>
            </a:r>
            <a:r>
              <a:rPr lang="es-ES" sz="2000" b="0" dirty="0" smtClean="0">
                <a:latin typeface="Arial" charset="0"/>
              </a:rPr>
              <a:t> GPA </a:t>
            </a:r>
            <a:r>
              <a:rPr lang="es-ES" sz="2000" b="0" dirty="0">
                <a:latin typeface="Arial" charset="0"/>
              </a:rPr>
              <a:t>no más tarde del 2 de Marzo</a:t>
            </a:r>
          </a:p>
          <a:p>
            <a:pPr>
              <a:spcBef>
                <a:spcPct val="50000"/>
              </a:spcBef>
              <a:buFontTx/>
              <a:buChar char="•"/>
            </a:pPr>
            <a:r>
              <a:rPr lang="es-ES" sz="2000" b="0" dirty="0">
                <a:latin typeface="Arial" charset="0"/>
              </a:rPr>
              <a:t>El ganador/a se </a:t>
            </a:r>
            <a:r>
              <a:rPr lang="es-ES" sz="2000" b="0" dirty="0" err="1">
                <a:latin typeface="Arial" charset="0"/>
              </a:rPr>
              <a:t>eligirá</a:t>
            </a:r>
            <a:r>
              <a:rPr lang="es-ES" sz="2000" b="0" dirty="0">
                <a:latin typeface="Arial" charset="0"/>
              </a:rPr>
              <a:t> después del 2 de Marzo  y será anunciada por tu consejero o por carta enviada a la dirección que nos hayas dado.</a:t>
            </a:r>
          </a:p>
        </p:txBody>
      </p:sp>
      <p:pic>
        <p:nvPicPr>
          <p:cNvPr id="10" name="Picture 9" descr="2014-2015_Cash_for_College_Exit_Survey.jpg"/>
          <p:cNvPicPr>
            <a:picLocks noChangeAspect="1"/>
          </p:cNvPicPr>
          <p:nvPr/>
        </p:nvPicPr>
        <p:blipFill>
          <a:blip r:embed="rId3"/>
          <a:stretch>
            <a:fillRect/>
          </a:stretch>
        </p:blipFill>
        <p:spPr>
          <a:xfrm>
            <a:off x="5346700" y="838200"/>
            <a:ext cx="3568700" cy="53340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290513" y="152400"/>
            <a:ext cx="8853487" cy="1031875"/>
          </a:xfrm>
        </p:spPr>
        <p:txBody>
          <a:bodyPr>
            <a:noAutofit/>
          </a:bodyPr>
          <a:lstStyle/>
          <a:p>
            <a:r>
              <a:rPr lang="en-US" sz="3100" dirty="0"/>
              <a:t>Parte 5 </a:t>
            </a:r>
            <a:br>
              <a:rPr lang="en-US" sz="3100" dirty="0"/>
            </a:br>
            <a:r>
              <a:rPr lang="es-US" sz="3100" dirty="0">
                <a:ea typeface="ＭＳ Ｐゴシック" pitchFamily="34"/>
              </a:rPr>
              <a:t>Ingreso Bruto Ajustado de los Padres para el </a:t>
            </a:r>
            <a:r>
              <a:rPr lang="es-US" sz="3100" dirty="0" smtClean="0">
                <a:ea typeface="ＭＳ Ｐゴシック" pitchFamily="34"/>
              </a:rPr>
              <a:t>2014</a:t>
            </a:r>
            <a:endParaRPr lang="en-US" sz="3100" dirty="0" smtClean="0"/>
          </a:p>
        </p:txBody>
      </p:sp>
      <p:sp>
        <p:nvSpPr>
          <p:cNvPr id="6" name="Slide Number Placeholder 5"/>
          <p:cNvSpPr>
            <a:spLocks noGrp="1"/>
          </p:cNvSpPr>
          <p:nvPr>
            <p:ph type="sldNum" sz="quarter" idx="12"/>
          </p:nvPr>
        </p:nvSpPr>
        <p:spPr/>
        <p:txBody>
          <a:bodyPr/>
          <a:lstStyle/>
          <a:p>
            <a:fld id="{F5C9AA37-2014-48AA-870F-E2747E635E1C}" type="slidenum">
              <a:rPr lang="en-US" smtClean="0"/>
              <a:pPr/>
              <a:t>20</a:t>
            </a:fld>
            <a:endParaRPr lang="en-US" dirty="0"/>
          </a:p>
        </p:txBody>
      </p:sp>
      <p:sp>
        <p:nvSpPr>
          <p:cNvPr id="9" name="Rectangle 5"/>
          <p:cNvSpPr>
            <a:spLocks noChangeArrowheads="1"/>
          </p:cNvSpPr>
          <p:nvPr/>
        </p:nvSpPr>
        <p:spPr bwMode="auto">
          <a:xfrm>
            <a:off x="290513" y="2590800"/>
            <a:ext cx="8586787" cy="3128963"/>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92075" tIns="46038" rIns="92075" bIns="46038"/>
          <a:lstStyle/>
          <a:p>
            <a:pPr marL="342900" indent="-342900">
              <a:buClr>
                <a:srgbClr val="4F81BD"/>
              </a:buClr>
              <a:buSzPct val="130000"/>
              <a:buFont typeface="Arial" panose="020B0604020202020204" pitchFamily="34" charset="0"/>
              <a:buChar char="•"/>
            </a:pPr>
            <a:r>
              <a:rPr lang="es-ES" sz="2400" b="1" dirty="0">
                <a:solidFill>
                  <a:srgbClr val="000000"/>
                </a:solidFill>
                <a:latin typeface="Calibri" panose="020F0502020204030204" pitchFamily="34" charset="0"/>
              </a:rPr>
              <a:t>Si sus padres aún no han presentado su declaración federal de impuestos para el </a:t>
            </a:r>
            <a:r>
              <a:rPr lang="es-ES" sz="2400" b="1" dirty="0" smtClean="0">
                <a:solidFill>
                  <a:srgbClr val="000000"/>
                </a:solidFill>
                <a:latin typeface="Calibri" panose="020F0502020204030204" pitchFamily="34" charset="0"/>
              </a:rPr>
              <a:t>2014, </a:t>
            </a:r>
            <a:r>
              <a:rPr lang="es-ES" sz="2400" b="1" dirty="0">
                <a:solidFill>
                  <a:srgbClr val="000000"/>
                </a:solidFill>
                <a:latin typeface="Calibri" panose="020F0502020204030204" pitchFamily="34" charset="0"/>
              </a:rPr>
              <a:t>puede calcular un estimado para la información de ésta pregunta </a:t>
            </a:r>
          </a:p>
          <a:p>
            <a:pPr marL="342900" indent="-342900">
              <a:buClr>
                <a:srgbClr val="4F81BD"/>
              </a:buClr>
              <a:buSzPct val="130000"/>
              <a:buFont typeface="Arial" panose="020B0604020202020204" pitchFamily="34" charset="0"/>
              <a:buChar char="•"/>
            </a:pPr>
            <a:r>
              <a:rPr lang="es-ES" sz="2400" b="1" dirty="0">
                <a:solidFill>
                  <a:srgbClr val="000000"/>
                </a:solidFill>
                <a:latin typeface="Calibri" panose="020F0502020204030204" pitchFamily="34" charset="0"/>
              </a:rPr>
              <a:t>El “Estimador de Ingresos" en el FOTW puede ayudar a calcular esta cantidad</a:t>
            </a:r>
          </a:p>
          <a:p>
            <a:pPr marL="342900" indent="-342900">
              <a:buClr>
                <a:srgbClr val="4F81BD"/>
              </a:buClr>
              <a:buSzPct val="130000"/>
              <a:buFont typeface="Arial" panose="020B0604020202020204" pitchFamily="34" charset="0"/>
              <a:buChar char="•"/>
            </a:pPr>
            <a:r>
              <a:rPr lang="es-ES" sz="2400" b="1" dirty="0">
                <a:solidFill>
                  <a:srgbClr val="000000"/>
                </a:solidFill>
                <a:latin typeface="Calibri" panose="020F0502020204030204" pitchFamily="34" charset="0"/>
              </a:rPr>
              <a:t>Si sus padres ya presentaron su declaración federal de impuestos para el </a:t>
            </a:r>
            <a:r>
              <a:rPr lang="es-ES" sz="2400" b="1" dirty="0" smtClean="0">
                <a:solidFill>
                  <a:srgbClr val="000000"/>
                </a:solidFill>
                <a:latin typeface="Calibri" panose="020F0502020204030204" pitchFamily="34" charset="0"/>
              </a:rPr>
              <a:t>2014, </a:t>
            </a:r>
            <a:r>
              <a:rPr lang="es-ES" sz="2400" b="1" dirty="0">
                <a:solidFill>
                  <a:srgbClr val="000000"/>
                </a:solidFill>
                <a:latin typeface="Calibri" panose="020F0502020204030204" pitchFamily="34" charset="0"/>
              </a:rPr>
              <a:t>use la  información actual de la declaración de impuestos del </a:t>
            </a:r>
            <a:r>
              <a:rPr lang="es-ES" sz="2400" b="1" dirty="0" smtClean="0">
                <a:solidFill>
                  <a:srgbClr val="000000"/>
                </a:solidFill>
                <a:latin typeface="Calibri" panose="020F0502020204030204" pitchFamily="34" charset="0"/>
              </a:rPr>
              <a:t>2014 </a:t>
            </a:r>
            <a:r>
              <a:rPr lang="es-ES" sz="2400" b="1" dirty="0">
                <a:solidFill>
                  <a:srgbClr val="000000"/>
                </a:solidFill>
                <a:latin typeface="Calibri" panose="020F0502020204030204" pitchFamily="34" charset="0"/>
              </a:rPr>
              <a:t>para completar este artículo si no son elegibles para usar el proceso de Recuperación de Datos del IRS</a:t>
            </a:r>
          </a:p>
        </p:txBody>
      </p:sp>
      <p:grpSp>
        <p:nvGrpSpPr>
          <p:cNvPr id="10" name="Group 9"/>
          <p:cNvGrpSpPr/>
          <p:nvPr/>
        </p:nvGrpSpPr>
        <p:grpSpPr>
          <a:xfrm>
            <a:off x="838200" y="1600200"/>
            <a:ext cx="7449644" cy="990600"/>
            <a:chOff x="838200" y="1600200"/>
            <a:chExt cx="7449644" cy="990600"/>
          </a:xfrm>
        </p:grpSpPr>
        <p:pic>
          <p:nvPicPr>
            <p:cNvPr id="25602" name="Picture 2"/>
            <p:cNvPicPr>
              <a:picLocks noChangeAspect="1" noChangeArrowheads="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38" t="6002" r="638" b="-6002"/>
            <a:stretch/>
          </p:blipFill>
          <p:spPr bwMode="auto">
            <a:xfrm>
              <a:off x="838200" y="1600200"/>
              <a:ext cx="7449644" cy="990600"/>
            </a:xfrm>
            <a:prstGeom prst="rect">
              <a:avLst/>
            </a:prstGeom>
            <a:noFill/>
            <a:ln w="38100">
              <a:solidFill>
                <a:srgbClr val="9999FF"/>
              </a:solidFill>
              <a:miter lim="800000"/>
              <a:headEnd/>
              <a:tailEnd/>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Lst>
          </p:spPr>
        </p:pic>
        <p:sp>
          <p:nvSpPr>
            <p:cNvPr id="8" name="TextBox 7"/>
            <p:cNvSpPr txBox="1"/>
            <p:nvPr/>
          </p:nvSpPr>
          <p:spPr>
            <a:xfrm>
              <a:off x="7200067" y="1658360"/>
              <a:ext cx="800797" cy="323165"/>
            </a:xfrm>
            <a:prstGeom prst="rect">
              <a:avLst/>
            </a:prstGeom>
            <a:solidFill>
              <a:schemeClr val="bg1"/>
            </a:solidFill>
            <a:ln>
              <a:noFill/>
            </a:ln>
          </p:spPr>
          <p:txBody>
            <a:bodyPr wrap="none" lIns="27432" tIns="0" rIns="27432" bIns="0" rtlCol="0" anchor="ctr" anchorCtr="0">
              <a:spAutoFit/>
            </a:bodyPr>
            <a:lstStyle/>
            <a:p>
              <a:pPr algn="ctr"/>
              <a:r>
                <a:rPr lang="en-US" sz="2100" dirty="0" smtClean="0">
                  <a:solidFill>
                    <a:srgbClr val="161620"/>
                  </a:solidFill>
                  <a:latin typeface="Arial" pitchFamily="34" charset="0"/>
                  <a:cs typeface="Arial" pitchFamily="34" charset="0"/>
                </a:rPr>
                <a:t>2014?</a:t>
              </a:r>
              <a:endParaRPr lang="en-US" sz="2100" dirty="0">
                <a:solidFill>
                  <a:srgbClr val="161620"/>
                </a:solidFill>
                <a:latin typeface="Arial" pitchFamily="34" charset="0"/>
                <a:cs typeface="Arial" pitchFamily="34" charset="0"/>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501342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normAutofit fontScale="90000"/>
          </a:bodyPr>
          <a:lstStyle/>
          <a:p>
            <a:r>
              <a:rPr lang="en-US" dirty="0"/>
              <a:t>Parte 5 - </a:t>
            </a:r>
            <a:r>
              <a:rPr lang="es-US" dirty="0" smtClean="0">
                <a:ea typeface="ＭＳ Ｐゴシック" pitchFamily="34"/>
              </a:rPr>
              <a:t>Dinero </a:t>
            </a:r>
            <a:r>
              <a:rPr lang="es-US" dirty="0">
                <a:ea typeface="ＭＳ Ｐゴシック" pitchFamily="34"/>
              </a:rPr>
              <a:t>Ganado a Través del Trabajo de los Padre(s) en el</a:t>
            </a:r>
            <a:r>
              <a:rPr lang="en-US" dirty="0"/>
              <a:t> </a:t>
            </a:r>
            <a:r>
              <a:rPr lang="en-US" dirty="0" smtClean="0"/>
              <a:t>2014</a:t>
            </a:r>
          </a:p>
        </p:txBody>
      </p:sp>
      <p:sp>
        <p:nvSpPr>
          <p:cNvPr id="11" name="Slide Number Placeholder 10"/>
          <p:cNvSpPr>
            <a:spLocks noGrp="1"/>
          </p:cNvSpPr>
          <p:nvPr>
            <p:ph type="sldNum" sz="quarter" idx="12"/>
          </p:nvPr>
        </p:nvSpPr>
        <p:spPr/>
        <p:txBody>
          <a:bodyPr/>
          <a:lstStyle/>
          <a:p>
            <a:fld id="{F5C9AA37-2014-48AA-870F-E2747E635E1C}" type="slidenum">
              <a:rPr lang="en-US" smtClean="0"/>
              <a:pPr/>
              <a:t>21</a:t>
            </a:fld>
            <a:endParaRPr lang="en-US" dirty="0"/>
          </a:p>
        </p:txBody>
      </p:sp>
      <p:sp>
        <p:nvSpPr>
          <p:cNvPr id="18" name="Rectangle 3"/>
          <p:cNvSpPr txBox="1">
            <a:spLocks noChangeArrowheads="1"/>
          </p:cNvSpPr>
          <p:nvPr/>
        </p:nvSpPr>
        <p:spPr>
          <a:xfrm>
            <a:off x="542925" y="3048000"/>
            <a:ext cx="8410575" cy="2635250"/>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s-US" sz="2800" b="1" dirty="0">
                <a:latin typeface="Calibri" panose="020F0502020204030204" pitchFamily="34" charset="0"/>
                <a:ea typeface="ＭＳ Ｐゴシック" panose="020B0600070205080204" pitchFamily="34" charset="-128"/>
                <a:cs typeface="Arial" panose="020B0604020202020204" pitchFamily="34" charset="0"/>
              </a:rPr>
              <a:t>Utilice los formularios W-2 y otros documentos para determinar todos los ingresos del </a:t>
            </a:r>
            <a:r>
              <a:rPr lang="es-US" sz="2800" b="1" dirty="0" smtClean="0">
                <a:latin typeface="Calibri" panose="020F0502020204030204" pitchFamily="34" charset="0"/>
                <a:ea typeface="ＭＳ Ｐゴシック" panose="020B0600070205080204" pitchFamily="34" charset="-128"/>
                <a:cs typeface="Arial" panose="020B0604020202020204" pitchFamily="34" charset="0"/>
              </a:rPr>
              <a:t>2014, </a:t>
            </a:r>
            <a:r>
              <a:rPr lang="es-US" sz="2800" b="1" dirty="0">
                <a:latin typeface="Calibri" panose="020F0502020204030204" pitchFamily="34" charset="0"/>
                <a:ea typeface="ＭＳ Ｐゴシック" panose="020B0600070205080204" pitchFamily="34" charset="-128"/>
                <a:cs typeface="Arial" panose="020B0604020202020204" pitchFamily="34" charset="0"/>
              </a:rPr>
              <a:t>producto del trabajo (incluya los ingresos comerciales obtenidos de empleo por cuenta propia) para el Padre 1 and Padre 2 </a:t>
            </a:r>
          </a:p>
          <a:p>
            <a:pPr marL="0" indent="0">
              <a:buFontTx/>
              <a:buNone/>
            </a:pPr>
            <a:endParaRPr lang="en-US" sz="2800" b="1" dirty="0" smtClean="0">
              <a:latin typeface="Calibri" pitchFamily="34" charset="0"/>
              <a:ea typeface="ＭＳ Ｐゴシック" pitchFamily="34" charset="-128"/>
              <a:cs typeface="Arial" pitchFamily="34" charset="0"/>
            </a:endParaRPr>
          </a:p>
        </p:txBody>
      </p:sp>
      <p:pic>
        <p:nvPicPr>
          <p:cNvPr id="19" name="Picture 5" descr="j0163003"/>
          <p:cNvPicPr>
            <a:picLocks noChangeAspect="1" noChangeArrowheads="1" noCrop="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4724400"/>
            <a:ext cx="1668463" cy="10287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0" name="Picture 6" descr="j0178188"/>
          <p:cNvPicPr>
            <a:picLocks noChangeAspect="1" noChangeArrowheads="1" noCrop="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41600" y="5029200"/>
            <a:ext cx="1092200" cy="11938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1" name="Picture 7" descr="j0162987"/>
          <p:cNvPicPr>
            <a:picLocks noChangeAspect="1" noChangeArrowheads="1" noCrop="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71938" y="4648200"/>
            <a:ext cx="1223962" cy="1252537"/>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2" name="Picture 8" descr="j0178177"/>
          <p:cNvPicPr>
            <a:picLocks noChangeAspect="1" noChangeArrowheads="1" noCrop="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57838" y="5030788"/>
            <a:ext cx="1211262" cy="124142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23" name="Picture 9" descr="j0174031"/>
          <p:cNvPicPr>
            <a:picLocks noChangeAspect="1" noChangeArrowheads="1" noCrop="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10400" y="4724400"/>
            <a:ext cx="1219200" cy="118745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grpSp>
        <p:nvGrpSpPr>
          <p:cNvPr id="15" name="Group 14"/>
          <p:cNvGrpSpPr/>
          <p:nvPr/>
        </p:nvGrpSpPr>
        <p:grpSpPr>
          <a:xfrm>
            <a:off x="768823" y="1356696"/>
            <a:ext cx="7726180" cy="1691304"/>
            <a:chOff x="768823" y="1356696"/>
            <a:chExt cx="7726180" cy="1691304"/>
          </a:xfrm>
        </p:grpSpPr>
        <p:pic>
          <p:nvPicPr>
            <p:cNvPr id="27650" name="Picture 2"/>
            <p:cNvPicPr>
              <a:picLocks noChangeAspect="1" noChangeArrowheads="1"/>
            </p:cNvPicPr>
            <p:nvPr/>
          </p:nvPicPr>
          <p:blipFill rotWithShape="1">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768823" y="1356696"/>
              <a:ext cx="7726180" cy="1691304"/>
            </a:xfrm>
            <a:prstGeom prst="rect">
              <a:avLst/>
            </a:prstGeom>
            <a:noFill/>
            <a:ln w="38100">
              <a:solidFill>
                <a:srgbClr val="9999FF"/>
              </a:solidFill>
              <a:miter lim="800000"/>
              <a:headEnd/>
              <a:tailEnd/>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Lst>
          </p:spPr>
        </p:pic>
        <p:sp>
          <p:nvSpPr>
            <p:cNvPr id="12" name="TextBox 11"/>
            <p:cNvSpPr txBox="1"/>
            <p:nvPr/>
          </p:nvSpPr>
          <p:spPr>
            <a:xfrm>
              <a:off x="914400" y="1403499"/>
              <a:ext cx="7543800" cy="384721"/>
            </a:xfrm>
            <a:prstGeom prst="rect">
              <a:avLst/>
            </a:prstGeom>
            <a:solidFill>
              <a:schemeClr val="bg1"/>
            </a:solidFill>
          </p:spPr>
          <p:txBody>
            <a:bodyPr wrap="square" lIns="0" tIns="0" rIns="0" bIns="0" rtlCol="0" anchor="ctr" anchorCtr="0">
              <a:spAutoFit/>
            </a:bodyPr>
            <a:lstStyle/>
            <a:p>
              <a:pPr>
                <a:lnSpc>
                  <a:spcPts val="1500"/>
                </a:lnSpc>
              </a:pPr>
              <a:r>
                <a:rPr lang="en-US" sz="1600" dirty="0" smtClean="0">
                  <a:solidFill>
                    <a:srgbClr val="58446B"/>
                  </a:solidFill>
                  <a:latin typeface="Arial" pitchFamily="34" charset="0"/>
                  <a:cs typeface="Arial" pitchFamily="34" charset="0"/>
                </a:rPr>
                <a:t>How much did your Parent 1 earn from working (wages, salaries, tips, etc.) in</a:t>
              </a:r>
            </a:p>
            <a:p>
              <a:pPr>
                <a:lnSpc>
                  <a:spcPts val="1500"/>
                </a:lnSpc>
              </a:pPr>
              <a:r>
                <a:rPr lang="en-US" sz="1600" dirty="0" smtClean="0">
                  <a:solidFill>
                    <a:srgbClr val="58446B"/>
                  </a:solidFill>
                  <a:latin typeface="Arial" pitchFamily="34" charset="0"/>
                  <a:cs typeface="Arial" pitchFamily="34" charset="0"/>
                </a:rPr>
                <a:t>2014?</a:t>
              </a:r>
            </a:p>
          </p:txBody>
        </p:sp>
        <p:sp>
          <p:nvSpPr>
            <p:cNvPr id="14" name="TextBox 13"/>
            <p:cNvSpPr txBox="1"/>
            <p:nvPr/>
          </p:nvSpPr>
          <p:spPr>
            <a:xfrm>
              <a:off x="914400" y="2208031"/>
              <a:ext cx="7543800" cy="384721"/>
            </a:xfrm>
            <a:prstGeom prst="rect">
              <a:avLst/>
            </a:prstGeom>
            <a:solidFill>
              <a:schemeClr val="bg1"/>
            </a:solidFill>
          </p:spPr>
          <p:txBody>
            <a:bodyPr wrap="square" lIns="0" tIns="0" rIns="0" bIns="0" rtlCol="0" anchor="ctr" anchorCtr="0">
              <a:spAutoFit/>
            </a:bodyPr>
            <a:lstStyle/>
            <a:p>
              <a:pPr>
                <a:lnSpc>
                  <a:spcPts val="1500"/>
                </a:lnSpc>
              </a:pPr>
              <a:r>
                <a:rPr lang="en-US" sz="1600" dirty="0" smtClean="0">
                  <a:solidFill>
                    <a:srgbClr val="58446B"/>
                  </a:solidFill>
                  <a:latin typeface="Arial" pitchFamily="34" charset="0"/>
                  <a:cs typeface="Arial" pitchFamily="34" charset="0"/>
                </a:rPr>
                <a:t>How much did your Parent 2 earn from working (wages, salaries, tips, etc.) in</a:t>
              </a:r>
            </a:p>
            <a:p>
              <a:pPr>
                <a:lnSpc>
                  <a:spcPts val="1500"/>
                </a:lnSpc>
              </a:pPr>
              <a:r>
                <a:rPr lang="en-US" sz="1600" dirty="0" smtClean="0">
                  <a:solidFill>
                    <a:srgbClr val="58446B"/>
                  </a:solidFill>
                  <a:latin typeface="Arial" pitchFamily="34" charset="0"/>
                  <a:cs typeface="Arial" pitchFamily="34" charset="0"/>
                </a:rPr>
                <a:t>2014?</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213197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431800" y="528619"/>
            <a:ext cx="7772400" cy="690581"/>
          </a:xfrm>
        </p:spPr>
        <p:txBody>
          <a:bodyPr>
            <a:noAutofit/>
          </a:bodyPr>
          <a:lstStyle/>
          <a:p>
            <a:r>
              <a:rPr lang="en-US" sz="3200" dirty="0"/>
              <a:t>Parte </a:t>
            </a:r>
            <a:r>
              <a:rPr lang="en-US" sz="3200" dirty="0" smtClean="0"/>
              <a:t>5 - </a:t>
            </a:r>
            <a:r>
              <a:rPr lang="es-US" sz="3200" dirty="0" smtClean="0">
                <a:ea typeface="ＭＳ Ｐゴシック" pitchFamily="34"/>
              </a:rPr>
              <a:t>Impuestos </a:t>
            </a:r>
            <a:r>
              <a:rPr lang="es-US" sz="3200" dirty="0">
                <a:ea typeface="ＭＳ Ｐゴシック" pitchFamily="34"/>
              </a:rPr>
              <a:t>de Ingresos de los </a:t>
            </a:r>
            <a:r>
              <a:rPr lang="es-US" sz="3200" dirty="0" smtClean="0">
                <a:ea typeface="ＭＳ Ｐゴシック" pitchFamily="34"/>
              </a:rPr>
              <a:t>padres </a:t>
            </a:r>
            <a:r>
              <a:rPr lang="es-US" sz="3200" dirty="0">
                <a:ea typeface="ＭＳ Ｐゴシック" pitchFamily="34"/>
              </a:rPr>
              <a:t>en EE.UU. del </a:t>
            </a:r>
            <a:r>
              <a:rPr lang="es-ES" sz="3200" dirty="0" smtClean="0"/>
              <a:t>2014</a:t>
            </a:r>
            <a:endParaRPr lang="en-US" sz="3200" dirty="0" smtClean="0"/>
          </a:p>
        </p:txBody>
      </p:sp>
      <p:sp>
        <p:nvSpPr>
          <p:cNvPr id="6" name="Slide Number Placeholder 5"/>
          <p:cNvSpPr>
            <a:spLocks noGrp="1"/>
          </p:cNvSpPr>
          <p:nvPr>
            <p:ph type="sldNum" sz="quarter" idx="12"/>
          </p:nvPr>
        </p:nvSpPr>
        <p:spPr/>
        <p:txBody>
          <a:bodyPr/>
          <a:lstStyle/>
          <a:p>
            <a:fld id="{F5C9AA37-2014-48AA-870F-E2747E635E1C}" type="slidenum">
              <a:rPr lang="en-US" smtClean="0"/>
              <a:pPr/>
              <a:t>22</a:t>
            </a:fld>
            <a:endParaRPr lang="en-US" dirty="0"/>
          </a:p>
        </p:txBody>
      </p:sp>
      <p:sp>
        <p:nvSpPr>
          <p:cNvPr id="8" name="Rectangle 5"/>
          <p:cNvSpPr>
            <a:spLocks noChangeArrowheads="1"/>
          </p:cNvSpPr>
          <p:nvPr/>
        </p:nvSpPr>
        <p:spPr bwMode="auto">
          <a:xfrm>
            <a:off x="207264" y="2949575"/>
            <a:ext cx="8610600" cy="230822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92075" tIns="46038" rIns="92075" bIns="46038"/>
          <a:lstStyle/>
          <a:p>
            <a:pPr marL="342900" indent="-342900" eaLnBrk="0" hangingPunct="0">
              <a:spcBef>
                <a:spcPct val="65000"/>
              </a:spcBef>
              <a:buClr>
                <a:srgbClr val="4F81BD"/>
              </a:buClr>
              <a:buSzPct val="130000"/>
              <a:buFontTx/>
              <a:buChar char="•"/>
            </a:pPr>
            <a:r>
              <a:rPr lang="es-ES" sz="2800" b="1" dirty="0">
                <a:solidFill>
                  <a:srgbClr val="000000"/>
                </a:solidFill>
                <a:latin typeface="Calibri" panose="020F0502020204030204" pitchFamily="34" charset="0"/>
              </a:rPr>
              <a:t>Ingrese el importe pagado por los padres en la declaración federal de impuestos del </a:t>
            </a:r>
            <a:r>
              <a:rPr lang="en-US" sz="2800" b="1" dirty="0" smtClean="0">
                <a:latin typeface="Calibri" pitchFamily="34" charset="0"/>
              </a:rPr>
              <a:t>2014</a:t>
            </a:r>
          </a:p>
          <a:p>
            <a:pPr marL="800100" lvl="1" indent="-342900" eaLnBrk="0" hangingPunct="0">
              <a:spcBef>
                <a:spcPct val="65000"/>
              </a:spcBef>
              <a:buClr>
                <a:srgbClr val="4F81BD"/>
              </a:buClr>
              <a:buSzPct val="130000"/>
              <a:buFontTx/>
              <a:buChar char="•"/>
            </a:pPr>
            <a:r>
              <a:rPr lang="es-ES" sz="2400" b="1" dirty="0" smtClean="0">
                <a:solidFill>
                  <a:srgbClr val="000000"/>
                </a:solidFill>
                <a:latin typeface="Calibri" panose="020F0502020204030204" pitchFamily="34" charset="0"/>
              </a:rPr>
              <a:t>Utilice </a:t>
            </a:r>
            <a:r>
              <a:rPr lang="es-ES" sz="2400" b="1" dirty="0">
                <a:solidFill>
                  <a:srgbClr val="000000"/>
                </a:solidFill>
                <a:latin typeface="Calibri" panose="020F0502020204030204" pitchFamily="34" charset="0"/>
              </a:rPr>
              <a:t>la declaración federal de impuestos </a:t>
            </a:r>
            <a:r>
              <a:rPr lang="es-ES" sz="2400" b="1" u="sng" dirty="0">
                <a:solidFill>
                  <a:srgbClr val="000000"/>
                </a:solidFill>
                <a:latin typeface="Calibri" panose="020F0502020204030204" pitchFamily="34" charset="0"/>
              </a:rPr>
              <a:t>pagada</a:t>
            </a:r>
            <a:r>
              <a:rPr lang="es-ES" sz="2400" b="1" dirty="0">
                <a:solidFill>
                  <a:srgbClr val="000000"/>
                </a:solidFill>
                <a:latin typeface="Calibri" panose="020F0502020204030204" pitchFamily="34" charset="0"/>
              </a:rPr>
              <a:t> (o por pagar), no la cantidad retenida de los cheques de los padres</a:t>
            </a:r>
          </a:p>
          <a:p>
            <a:pPr marL="800100" lvl="1" indent="-342900" eaLnBrk="0" hangingPunct="0">
              <a:spcBef>
                <a:spcPct val="65000"/>
              </a:spcBef>
              <a:buClr>
                <a:srgbClr val="4F81BD"/>
              </a:buClr>
              <a:buSzPct val="130000"/>
              <a:buFontTx/>
              <a:buChar char="•"/>
            </a:pPr>
            <a:endParaRPr lang="en-US" sz="2400" b="1" dirty="0">
              <a:latin typeface="Calibri" pitchFamily="34" charset="0"/>
            </a:endParaRPr>
          </a:p>
        </p:txBody>
      </p:sp>
      <p:grpSp>
        <p:nvGrpSpPr>
          <p:cNvPr id="10" name="Group 9"/>
          <p:cNvGrpSpPr/>
          <p:nvPr/>
        </p:nvGrpSpPr>
        <p:grpSpPr>
          <a:xfrm>
            <a:off x="533400" y="1573629"/>
            <a:ext cx="8284464" cy="1169571"/>
            <a:chOff x="533400" y="1573629"/>
            <a:chExt cx="8284464" cy="1169571"/>
          </a:xfrm>
        </p:grpSpPr>
        <p:pic>
          <p:nvPicPr>
            <p:cNvPr id="11" name="Picture 4"/>
            <p:cNvPicPr>
              <a:picLocks noChangeAspect="1" noChangeArrowheads="1"/>
            </p:cNvPicPr>
            <p:nvPr/>
          </p:nvPicPr>
          <p:blipFill>
            <a:blip r:embed="rId3" cstate="print"/>
            <a:srcRect l="24590" t="33911" r="39535" b="59669"/>
            <a:stretch>
              <a:fillRect/>
            </a:stretch>
          </p:blipFill>
          <p:spPr bwMode="auto">
            <a:xfrm>
              <a:off x="533400" y="1573629"/>
              <a:ext cx="8284464" cy="1169571"/>
            </a:xfrm>
            <a:prstGeom prst="rect">
              <a:avLst/>
            </a:prstGeom>
            <a:noFill/>
            <a:ln w="38100">
              <a:solidFill>
                <a:srgbClr val="4F81BD"/>
              </a:solidFill>
              <a:miter lim="800000"/>
              <a:headEnd/>
              <a:tailEnd/>
            </a:ln>
          </p:spPr>
        </p:pic>
        <p:sp>
          <p:nvSpPr>
            <p:cNvPr id="12" name="Rectangle 11"/>
            <p:cNvSpPr/>
            <p:nvPr/>
          </p:nvSpPr>
          <p:spPr>
            <a:xfrm>
              <a:off x="965886" y="2273643"/>
              <a:ext cx="1472514" cy="38100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934213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normAutofit/>
          </a:bodyPr>
          <a:lstStyle/>
          <a:p>
            <a:r>
              <a:rPr lang="en-US" sz="3200" dirty="0"/>
              <a:t>Parte 5</a:t>
            </a:r>
            <a:br>
              <a:rPr lang="en-US" sz="3200" dirty="0"/>
            </a:br>
            <a:r>
              <a:rPr lang="es-US" sz="3200" dirty="0">
                <a:ea typeface="ＭＳ Ｐゴシック" pitchFamily="34"/>
              </a:rPr>
              <a:t>Información Adicional Financiera del </a:t>
            </a:r>
            <a:r>
              <a:rPr lang="es-US" sz="3200" dirty="0" smtClean="0">
                <a:ea typeface="ＭＳ Ｐゴシック" pitchFamily="34"/>
              </a:rPr>
              <a:t>2014</a:t>
            </a:r>
            <a:endParaRPr lang="en-US" sz="3200" dirty="0" smtClean="0"/>
          </a:p>
        </p:txBody>
      </p:sp>
      <p:sp>
        <p:nvSpPr>
          <p:cNvPr id="6" name="Slide Number Placeholder 5"/>
          <p:cNvSpPr>
            <a:spLocks noGrp="1"/>
          </p:cNvSpPr>
          <p:nvPr>
            <p:ph type="sldNum" sz="quarter" idx="12"/>
          </p:nvPr>
        </p:nvSpPr>
        <p:spPr/>
        <p:txBody>
          <a:bodyPr/>
          <a:lstStyle/>
          <a:p>
            <a:fld id="{F5C9AA37-2014-48AA-870F-E2747E635E1C}" type="slidenum">
              <a:rPr lang="en-US" smtClean="0"/>
              <a:pPr/>
              <a:t>23</a:t>
            </a:fld>
            <a:endParaRPr lang="en-US" dirty="0"/>
          </a:p>
        </p:txBody>
      </p:sp>
      <p:sp>
        <p:nvSpPr>
          <p:cNvPr id="67588" name="Rectangle 1056"/>
          <p:cNvSpPr>
            <a:spLocks noChangeArrowheads="1"/>
          </p:cNvSpPr>
          <p:nvPr/>
        </p:nvSpPr>
        <p:spPr bwMode="auto">
          <a:xfrm>
            <a:off x="546100" y="3810000"/>
            <a:ext cx="8134350" cy="242374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28575">
                <a:solidFill>
                  <a:srgbClr val="000000"/>
                </a:solidFill>
                <a:miter lim="800000"/>
                <a:headEnd/>
                <a:tailEnd/>
              </a14:hiddenLine>
            </a:ext>
          </a:extLst>
        </p:spPr>
        <p:txBody>
          <a:bodyPr>
            <a:spAutoFit/>
          </a:bodyPr>
          <a:lstStyle/>
          <a:p>
            <a:pPr eaLnBrk="0" hangingPunct="0">
              <a:lnSpc>
                <a:spcPct val="90000"/>
              </a:lnSpc>
              <a:spcBef>
                <a:spcPct val="50000"/>
              </a:spcBef>
              <a:buSzPct val="115000"/>
            </a:pPr>
            <a:r>
              <a:rPr lang="es-ES" sz="1700" b="1" dirty="0">
                <a:solidFill>
                  <a:srgbClr val="000000"/>
                </a:solidFill>
                <a:latin typeface="Calibri" panose="020F0502020204030204" pitchFamily="34" charset="0"/>
              </a:rPr>
              <a:t>Al estudiante se le pedirá que informe si sus padres recibieron  o pagaron cualquiera de los siguientes artículos en el </a:t>
            </a:r>
            <a:r>
              <a:rPr lang="es-ES" sz="1700" b="1" dirty="0" smtClean="0">
                <a:solidFill>
                  <a:srgbClr val="000000"/>
                </a:solidFill>
                <a:latin typeface="Calibri" panose="020F0502020204030204" pitchFamily="34" charset="0"/>
              </a:rPr>
              <a:t>2014. </a:t>
            </a:r>
            <a:r>
              <a:rPr lang="es-ES" sz="1700" b="1" dirty="0">
                <a:solidFill>
                  <a:srgbClr val="000000"/>
                </a:solidFill>
                <a:latin typeface="Calibri" panose="020F0502020204030204" pitchFamily="34" charset="0"/>
              </a:rPr>
              <a:t>Marque todas las que apliquen y proporcione </a:t>
            </a:r>
            <a:r>
              <a:rPr lang="es-ES" sz="1700" b="1" dirty="0" smtClean="0">
                <a:solidFill>
                  <a:srgbClr val="000000"/>
                </a:solidFill>
                <a:latin typeface="Calibri" panose="020F0502020204030204" pitchFamily="34" charset="0"/>
              </a:rPr>
              <a:t>cantidades</a:t>
            </a:r>
            <a:r>
              <a:rPr lang="en-US" sz="1700" b="1" dirty="0" smtClean="0">
                <a:latin typeface="Calibri" pitchFamily="34" charset="0"/>
              </a:rPr>
              <a:t>.</a:t>
            </a:r>
            <a:endParaRPr lang="en-US" sz="1700" b="1" dirty="0">
              <a:latin typeface="Calibri" pitchFamily="34" charset="0"/>
            </a:endParaRPr>
          </a:p>
          <a:p>
            <a:pPr marL="688975" lvl="1" indent="-231775" eaLnBrk="0" hangingPunct="0">
              <a:lnSpc>
                <a:spcPct val="60000"/>
              </a:lnSpc>
              <a:spcBef>
                <a:spcPct val="50000"/>
              </a:spcBef>
              <a:buClr>
                <a:srgbClr val="4F81BD"/>
              </a:buClr>
              <a:buSzPct val="115000"/>
              <a:buFont typeface="Symbol" pitchFamily="18" charset="2"/>
              <a:buChar char="·"/>
            </a:pPr>
            <a:r>
              <a:rPr lang="es-ES" sz="1600" b="1" dirty="0">
                <a:solidFill>
                  <a:srgbClr val="000000"/>
                </a:solidFill>
                <a:latin typeface="Calibri" panose="020F0502020204030204" pitchFamily="34" charset="0"/>
              </a:rPr>
              <a:t>Créditos de impuesto America Opportunity, Lifetime </a:t>
            </a:r>
            <a:r>
              <a:rPr lang="es-ES" sz="1600" b="1" dirty="0" smtClean="0">
                <a:solidFill>
                  <a:srgbClr val="000000"/>
                </a:solidFill>
                <a:latin typeface="Calibri" panose="020F0502020204030204" pitchFamily="34" charset="0"/>
              </a:rPr>
              <a:t>Learning</a:t>
            </a:r>
            <a:endParaRPr lang="en-US" sz="1600" b="1" dirty="0" smtClean="0">
              <a:latin typeface="Calibri" pitchFamily="34" charset="0"/>
            </a:endParaRPr>
          </a:p>
          <a:p>
            <a:pPr marL="688975" lvl="1" indent="-231775" eaLnBrk="0" hangingPunct="0">
              <a:lnSpc>
                <a:spcPct val="60000"/>
              </a:lnSpc>
              <a:spcBef>
                <a:spcPct val="50000"/>
              </a:spcBef>
              <a:buClr>
                <a:srgbClr val="4F81BD"/>
              </a:buClr>
              <a:buSzPct val="115000"/>
              <a:buFont typeface="Symbol" pitchFamily="18" charset="2"/>
              <a:buChar char="·"/>
            </a:pPr>
            <a:r>
              <a:rPr lang="es-ES" sz="1600" b="1" dirty="0">
                <a:solidFill>
                  <a:srgbClr val="000000"/>
                </a:solidFill>
                <a:latin typeface="Calibri" panose="020F0502020204030204" pitchFamily="34" charset="0"/>
              </a:rPr>
              <a:t>Sustento Económico pagado para un </a:t>
            </a:r>
            <a:r>
              <a:rPr lang="es-ES" sz="1600" b="1" dirty="0" smtClean="0">
                <a:solidFill>
                  <a:srgbClr val="000000"/>
                </a:solidFill>
                <a:latin typeface="Calibri" panose="020F0502020204030204" pitchFamily="34" charset="0"/>
              </a:rPr>
              <a:t>hijo</a:t>
            </a:r>
            <a:endParaRPr lang="en-US" sz="1600" b="1" dirty="0" smtClean="0">
              <a:latin typeface="Calibri" pitchFamily="34" charset="0"/>
            </a:endParaRPr>
          </a:p>
          <a:p>
            <a:pPr marL="688975" lvl="1" indent="-231775" eaLnBrk="0" hangingPunct="0">
              <a:lnSpc>
                <a:spcPct val="60000"/>
              </a:lnSpc>
              <a:spcBef>
                <a:spcPct val="50000"/>
              </a:spcBef>
              <a:buClr>
                <a:srgbClr val="4F81BD"/>
              </a:buClr>
              <a:buSzPct val="115000"/>
              <a:buFont typeface="Symbol" pitchFamily="18" charset="2"/>
              <a:buChar char="·"/>
            </a:pPr>
            <a:r>
              <a:rPr lang="es-ES" sz="1600" b="1" dirty="0">
                <a:solidFill>
                  <a:srgbClr val="000000"/>
                </a:solidFill>
                <a:latin typeface="Calibri" panose="020F0502020204030204" pitchFamily="34" charset="0"/>
              </a:rPr>
              <a:t>Ingresos tributables de estudio-trabajo, ayudantías, o </a:t>
            </a:r>
            <a:r>
              <a:rPr lang="es-ES" sz="1600" b="1" dirty="0" smtClean="0">
                <a:solidFill>
                  <a:srgbClr val="000000"/>
                </a:solidFill>
                <a:latin typeface="Calibri" panose="020F0502020204030204" pitchFamily="34" charset="0"/>
              </a:rPr>
              <a:t>becas</a:t>
            </a:r>
            <a:endParaRPr lang="en-US" sz="1600" b="1" dirty="0" smtClean="0">
              <a:latin typeface="Calibri" pitchFamily="34" charset="0"/>
            </a:endParaRPr>
          </a:p>
          <a:p>
            <a:pPr marL="688975" lvl="1" indent="-231775" eaLnBrk="0" hangingPunct="0">
              <a:lnSpc>
                <a:spcPct val="60000"/>
              </a:lnSpc>
              <a:spcBef>
                <a:spcPct val="50000"/>
              </a:spcBef>
              <a:buClr>
                <a:srgbClr val="4F81BD"/>
              </a:buClr>
              <a:buSzPct val="115000"/>
              <a:buFont typeface="Symbol" pitchFamily="18" charset="2"/>
              <a:buChar char="·"/>
            </a:pPr>
            <a:r>
              <a:rPr lang="es-ES" sz="1600" b="1" dirty="0">
                <a:solidFill>
                  <a:srgbClr val="000000"/>
                </a:solidFill>
                <a:latin typeface="Calibri" panose="020F0502020204030204" pitchFamily="34" charset="0"/>
              </a:rPr>
              <a:t>Ayuda de Subvenciones y becas reportadas al </a:t>
            </a:r>
            <a:r>
              <a:rPr lang="es-ES" sz="1600" b="1" dirty="0" smtClean="0">
                <a:solidFill>
                  <a:srgbClr val="000000"/>
                </a:solidFill>
                <a:latin typeface="Calibri" panose="020F0502020204030204" pitchFamily="34" charset="0"/>
              </a:rPr>
              <a:t>IRS</a:t>
            </a:r>
            <a:endParaRPr lang="en-US" sz="1600" b="1" dirty="0" smtClean="0">
              <a:latin typeface="Calibri" pitchFamily="34" charset="0"/>
            </a:endParaRPr>
          </a:p>
          <a:p>
            <a:pPr marL="688975" lvl="1" indent="-231775" eaLnBrk="0" hangingPunct="0">
              <a:lnSpc>
                <a:spcPct val="60000"/>
              </a:lnSpc>
              <a:spcBef>
                <a:spcPct val="50000"/>
              </a:spcBef>
              <a:buClr>
                <a:srgbClr val="4F81BD"/>
              </a:buClr>
              <a:buSzPct val="115000"/>
              <a:buFont typeface="Symbol" pitchFamily="18" charset="2"/>
              <a:buChar char="·"/>
            </a:pPr>
            <a:r>
              <a:rPr lang="es-ES" sz="1600" b="1" dirty="0">
                <a:solidFill>
                  <a:srgbClr val="000000"/>
                </a:solidFill>
                <a:latin typeface="Calibri" panose="020F0502020204030204" pitchFamily="34" charset="0"/>
              </a:rPr>
              <a:t>Pago de combate o pago especial de </a:t>
            </a:r>
            <a:r>
              <a:rPr lang="es-ES" sz="1600" b="1" dirty="0" smtClean="0">
                <a:solidFill>
                  <a:srgbClr val="000000"/>
                </a:solidFill>
                <a:latin typeface="Calibri" panose="020F0502020204030204" pitchFamily="34" charset="0"/>
              </a:rPr>
              <a:t>combate</a:t>
            </a:r>
            <a:endParaRPr lang="en-US" sz="1600" b="1" dirty="0" smtClean="0">
              <a:latin typeface="Calibri" pitchFamily="34" charset="0"/>
            </a:endParaRPr>
          </a:p>
          <a:p>
            <a:pPr marL="688975" lvl="1" indent="-231775" eaLnBrk="0" hangingPunct="0">
              <a:lnSpc>
                <a:spcPct val="60000"/>
              </a:lnSpc>
              <a:spcBef>
                <a:spcPct val="50000"/>
              </a:spcBef>
              <a:buClr>
                <a:srgbClr val="4F81BD"/>
              </a:buClr>
              <a:buSzPct val="115000"/>
              <a:buFont typeface="Symbol" pitchFamily="18" charset="2"/>
              <a:buChar char="·"/>
            </a:pPr>
            <a:r>
              <a:rPr lang="es-ES" sz="1600" b="1" dirty="0">
                <a:solidFill>
                  <a:srgbClr val="000000"/>
                </a:solidFill>
                <a:latin typeface="Calibri" panose="020F0502020204030204" pitchFamily="34" charset="0"/>
              </a:rPr>
              <a:t>Ganancias del programa de educación </a:t>
            </a:r>
            <a:r>
              <a:rPr lang="es-ES" sz="1600" b="1" dirty="0" smtClean="0">
                <a:solidFill>
                  <a:srgbClr val="000000"/>
                </a:solidFill>
                <a:latin typeface="Calibri" panose="020F0502020204030204" pitchFamily="34" charset="0"/>
              </a:rPr>
              <a:t>cooperativa</a:t>
            </a:r>
            <a:endParaRPr lang="en-US" sz="1600" b="1" dirty="0">
              <a:latin typeface="Calibri" pitchFamily="34" charset="0"/>
            </a:endParaRPr>
          </a:p>
        </p:txBody>
      </p:sp>
      <p:pic>
        <p:nvPicPr>
          <p:cNvPr id="32770" name="Picture 2"/>
          <p:cNvPicPr>
            <a:picLocks noChangeAspect="1" noChangeArrowheads="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2167920" y="1298070"/>
            <a:ext cx="4890710" cy="2435730"/>
          </a:xfrm>
          <a:prstGeom prst="rect">
            <a:avLst/>
          </a:prstGeom>
          <a:noFill/>
          <a:ln w="38100">
            <a:solidFill>
              <a:srgbClr val="9999FF"/>
            </a:solidFill>
            <a:miter lim="800000"/>
            <a:headEnd/>
            <a:tailEnd/>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694635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normAutofit fontScale="90000"/>
          </a:bodyPr>
          <a:lstStyle/>
          <a:p>
            <a:r>
              <a:rPr lang="en-US" dirty="0"/>
              <a:t>Parte 5</a:t>
            </a:r>
            <a:br>
              <a:rPr lang="en-US" dirty="0"/>
            </a:br>
            <a:r>
              <a:rPr lang="es-US" dirty="0">
                <a:latin typeface="Franklin Gothic Book" panose="020B0503020102020204" pitchFamily="34" charset="0"/>
              </a:rPr>
              <a:t>Ingresos Libres de Impuestos del </a:t>
            </a:r>
            <a:r>
              <a:rPr lang="en-US" dirty="0" smtClean="0"/>
              <a:t>2014 </a:t>
            </a:r>
          </a:p>
        </p:txBody>
      </p:sp>
      <p:sp>
        <p:nvSpPr>
          <p:cNvPr id="7" name="Slide Number Placeholder 6"/>
          <p:cNvSpPr>
            <a:spLocks noGrp="1"/>
          </p:cNvSpPr>
          <p:nvPr>
            <p:ph type="sldNum" sz="quarter" idx="12"/>
          </p:nvPr>
        </p:nvSpPr>
        <p:spPr/>
        <p:txBody>
          <a:bodyPr/>
          <a:lstStyle/>
          <a:p>
            <a:fld id="{F5C9AA37-2014-48AA-870F-E2747E635E1C}" type="slidenum">
              <a:rPr lang="en-US" smtClean="0"/>
              <a:pPr/>
              <a:t>24</a:t>
            </a:fld>
            <a:endParaRPr lang="en-US" dirty="0"/>
          </a:p>
        </p:txBody>
      </p:sp>
      <p:sp>
        <p:nvSpPr>
          <p:cNvPr id="68612" name="Rectangle 30"/>
          <p:cNvSpPr>
            <a:spLocks noChangeArrowheads="1"/>
          </p:cNvSpPr>
          <p:nvPr/>
        </p:nvSpPr>
        <p:spPr bwMode="auto">
          <a:xfrm>
            <a:off x="266700" y="1741706"/>
            <a:ext cx="2971800" cy="4493538"/>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28575">
                <a:solidFill>
                  <a:srgbClr val="000000"/>
                </a:solidFill>
                <a:miter lim="800000"/>
                <a:headEnd/>
                <a:tailEnd/>
              </a14:hiddenLine>
            </a:ext>
          </a:extLst>
        </p:spPr>
        <p:txBody>
          <a:bodyPr>
            <a:spAutoFit/>
          </a:bodyPr>
          <a:lstStyle/>
          <a:p>
            <a:pPr marL="225425" indent="-225425" eaLnBrk="0" hangingPunct="0">
              <a:buClr>
                <a:srgbClr val="4F81BD"/>
              </a:buClr>
              <a:buFont typeface="Symbol" pitchFamily="18" charset="2"/>
              <a:buChar char="·"/>
            </a:pPr>
            <a:r>
              <a:rPr lang="es-ES" sz="1500" b="1" dirty="0">
                <a:solidFill>
                  <a:srgbClr val="000000"/>
                </a:solidFill>
                <a:latin typeface="Calibri" panose="020F0502020204030204" pitchFamily="34" charset="0"/>
              </a:rPr>
              <a:t>Al estudiante se le pedirá que informe si sus padres tenían un ingreso no tributable en el </a:t>
            </a:r>
            <a:r>
              <a:rPr lang="es-ES" sz="1500" b="1" dirty="0" smtClean="0">
                <a:solidFill>
                  <a:srgbClr val="000000"/>
                </a:solidFill>
                <a:latin typeface="Calibri" panose="020F0502020204030204" pitchFamily="34" charset="0"/>
              </a:rPr>
              <a:t>2014. </a:t>
            </a:r>
            <a:r>
              <a:rPr lang="es-ES" sz="1500" b="1" dirty="0">
                <a:solidFill>
                  <a:srgbClr val="000000"/>
                </a:solidFill>
                <a:latin typeface="Calibri" panose="020F0502020204030204" pitchFamily="34" charset="0"/>
              </a:rPr>
              <a:t>Marque todas las que  aplican. Algunos ejemplos más comunes </a:t>
            </a:r>
            <a:r>
              <a:rPr lang="es-ES" sz="1500" b="1" dirty="0" smtClean="0">
                <a:solidFill>
                  <a:srgbClr val="000000"/>
                </a:solidFill>
                <a:latin typeface="Calibri" panose="020F0502020204030204" pitchFamily="34" charset="0"/>
              </a:rPr>
              <a:t>son</a:t>
            </a:r>
            <a:r>
              <a:rPr lang="en-US" sz="1500" b="1" dirty="0" smtClean="0">
                <a:latin typeface="Calibri" pitchFamily="34" charset="0"/>
              </a:rPr>
              <a:t>:</a:t>
            </a:r>
            <a:endParaRPr lang="en-US" sz="1500" b="1" dirty="0">
              <a:latin typeface="Calibri" pitchFamily="34" charset="0"/>
            </a:endParaRPr>
          </a:p>
          <a:p>
            <a:pPr marL="635000" lvl="1" indent="-177800" eaLnBrk="0" hangingPunct="0">
              <a:buClr>
                <a:srgbClr val="CC9900"/>
              </a:buClr>
              <a:buFont typeface="Symbol" pitchFamily="18" charset="2"/>
              <a:buChar char="·"/>
            </a:pPr>
            <a:r>
              <a:rPr lang="es-ES" sz="1400" b="1" dirty="0">
                <a:solidFill>
                  <a:srgbClr val="000000"/>
                </a:solidFill>
                <a:latin typeface="Calibri" panose="020F0502020204030204" pitchFamily="34" charset="0"/>
              </a:rPr>
              <a:t>Los pagos a los impuestos diferidos y planes de pensiones de ahorro como 401K </a:t>
            </a:r>
            <a:endParaRPr lang="en-US" sz="1400" b="1" dirty="0">
              <a:latin typeface="Calibri" pitchFamily="34" charset="0"/>
            </a:endParaRPr>
          </a:p>
          <a:p>
            <a:pPr marL="635000" lvl="1" indent="-177800" eaLnBrk="0" hangingPunct="0">
              <a:buClr>
                <a:srgbClr val="CC9900"/>
              </a:buClr>
              <a:buFont typeface="Symbol" pitchFamily="18" charset="2"/>
              <a:buChar char="·"/>
            </a:pPr>
            <a:r>
              <a:rPr lang="es-ES" sz="1400" b="1" dirty="0">
                <a:solidFill>
                  <a:srgbClr val="000000"/>
                </a:solidFill>
                <a:latin typeface="Calibri" panose="020F0502020204030204" pitchFamily="34" charset="0"/>
              </a:rPr>
              <a:t>Deducciones del IRA, y los pagos a trabajadores por cuenta propia SEP y </a:t>
            </a:r>
            <a:r>
              <a:rPr lang="en-US" sz="1400" b="1" dirty="0">
                <a:latin typeface="Calibri" pitchFamily="34" charset="0"/>
              </a:rPr>
              <a:t>Keogh</a:t>
            </a:r>
          </a:p>
          <a:p>
            <a:pPr marL="635000" lvl="1" indent="-177800" eaLnBrk="0" hangingPunct="0">
              <a:buClr>
                <a:srgbClr val="CC9900"/>
              </a:buClr>
              <a:buFont typeface="Symbol" pitchFamily="18" charset="2"/>
              <a:buChar char="·"/>
            </a:pPr>
            <a:r>
              <a:rPr lang="es-ES" sz="1400" b="1" dirty="0">
                <a:solidFill>
                  <a:srgbClr val="000000"/>
                </a:solidFill>
                <a:latin typeface="Calibri" panose="020F0502020204030204" pitchFamily="34" charset="0"/>
              </a:rPr>
              <a:t>Sustento de menores recibido</a:t>
            </a:r>
            <a:endParaRPr lang="en-US" sz="1400" b="1" dirty="0">
              <a:latin typeface="Calibri" pitchFamily="34" charset="0"/>
            </a:endParaRPr>
          </a:p>
          <a:p>
            <a:pPr marL="635000" lvl="1" indent="-177800" eaLnBrk="0" hangingPunct="0">
              <a:buClr>
                <a:srgbClr val="CC9900"/>
              </a:buClr>
              <a:buFont typeface="Symbol" pitchFamily="18" charset="2"/>
              <a:buChar char="·"/>
            </a:pPr>
            <a:r>
              <a:rPr lang="es-ES" sz="1400" b="1" dirty="0">
                <a:solidFill>
                  <a:srgbClr val="000000"/>
                </a:solidFill>
                <a:latin typeface="Calibri" panose="020F0502020204030204" pitchFamily="34" charset="0"/>
              </a:rPr>
              <a:t>Ingreso por interés exento</a:t>
            </a:r>
            <a:endParaRPr lang="en-US" sz="1400" b="1" dirty="0">
              <a:latin typeface="Calibri" pitchFamily="34" charset="0"/>
            </a:endParaRPr>
          </a:p>
          <a:p>
            <a:pPr marL="635000" lvl="1" indent="-177800" eaLnBrk="0" hangingPunct="0">
              <a:buClr>
                <a:srgbClr val="CC9900"/>
              </a:buClr>
              <a:buFont typeface="Symbol" pitchFamily="18" charset="2"/>
              <a:buChar char="·"/>
            </a:pPr>
            <a:r>
              <a:rPr lang="es-ES" sz="1400" b="1" dirty="0">
                <a:solidFill>
                  <a:srgbClr val="000000"/>
                </a:solidFill>
                <a:latin typeface="Calibri" panose="020F0502020204030204" pitchFamily="34" charset="0"/>
              </a:rPr>
              <a:t>La vivienda, alimentación y subsistencia pagada a los miembros de las fuerzas militares y el clero</a:t>
            </a:r>
          </a:p>
        </p:txBody>
      </p:sp>
      <p:sp>
        <p:nvSpPr>
          <p:cNvPr id="68614" name="Rectangle 1"/>
          <p:cNvSpPr>
            <a:spLocks noChangeArrowheads="1"/>
          </p:cNvSpPr>
          <p:nvPr/>
        </p:nvSpPr>
        <p:spPr bwMode="auto">
          <a:xfrm>
            <a:off x="3695700" y="2606675"/>
            <a:ext cx="400050" cy="173038"/>
          </a:xfrm>
          <a:prstGeom prst="rect">
            <a:avLst/>
          </a:prstGeom>
          <a:solidFill>
            <a:schemeClr val="bg1"/>
          </a:solidFill>
          <a:ln>
            <a:noFill/>
          </a:ln>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28575" algn="ctr">
                <a:solidFill>
                  <a:srgbClr val="000000"/>
                </a:solidFill>
                <a:round/>
                <a:headEnd/>
                <a:tailEnd/>
              </a14:hiddenLine>
            </a:ext>
          </a:extLst>
        </p:spPr>
        <p:txBody>
          <a:bodyPr/>
          <a:lstStyle/>
          <a:p>
            <a:pPr algn="ctr"/>
            <a:endParaRPr lang="en-US" dirty="0"/>
          </a:p>
        </p:txBody>
      </p:sp>
      <p:pic>
        <p:nvPicPr>
          <p:cNvPr id="31747" name="Picture 3"/>
          <p:cNvPicPr>
            <a:picLocks noChangeAspect="1" noChangeArrowheads="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3429000" y="2052239"/>
            <a:ext cx="5286703" cy="3752118"/>
          </a:xfrm>
          <a:prstGeom prst="rect">
            <a:avLst/>
          </a:prstGeom>
          <a:noFill/>
          <a:ln w="38100">
            <a:solidFill>
              <a:srgbClr val="9999FF"/>
            </a:solidFill>
            <a:miter lim="800000"/>
            <a:headEnd/>
            <a:tailEnd/>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0737340"/>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5C9AA37-2014-48AA-870F-E2747E635E1C}" type="slidenum">
              <a:rPr lang="en-US" smtClean="0"/>
              <a:pPr/>
              <a:t>25</a:t>
            </a:fld>
            <a:endParaRPr lang="en-US" dirty="0"/>
          </a:p>
        </p:txBody>
      </p:sp>
      <p:sp>
        <p:nvSpPr>
          <p:cNvPr id="70659" name="Rectangle 3"/>
          <p:cNvSpPr>
            <a:spLocks noGrp="1" noChangeArrowheads="1"/>
          </p:cNvSpPr>
          <p:nvPr>
            <p:ph sz="quarter" idx="1"/>
          </p:nvPr>
        </p:nvSpPr>
        <p:spPr>
          <a:xfrm>
            <a:off x="685800" y="3733800"/>
            <a:ext cx="7772400" cy="2209800"/>
          </a:xfrm>
        </p:spPr>
        <p:txBody>
          <a:bodyPr>
            <a:normAutofit fontScale="92500" lnSpcReduction="10000"/>
          </a:bodyPr>
          <a:lstStyle/>
          <a:p>
            <a:r>
              <a:rPr lang="es-ES" sz="1600" dirty="0"/>
              <a:t>Si se les pregunta, los estudiantes deben reportar los saldos actuales en efectivo de sus padres, ahorros y cuentas corrientes a partir del día que ellos completen el FOTW</a:t>
            </a:r>
            <a:endParaRPr lang="en-US" sz="1600" dirty="0"/>
          </a:p>
          <a:p>
            <a:r>
              <a:rPr lang="es-ES" sz="1600" dirty="0"/>
              <a:t>También se les puede pedir que proporcione información sobre el valor neto de las inversiones de los padres tales como bienes raíces, propiedad de alquiler, mercado de dinero y fondos mutuos, acciones, bonos y otros valores</a:t>
            </a:r>
          </a:p>
          <a:p>
            <a:r>
              <a:rPr lang="es-ES" sz="1600" dirty="0"/>
              <a:t>Además, se les puede pedir información sobre el valor neto de sus empresas y granjas de inversión</a:t>
            </a:r>
            <a:endParaRPr lang="en-US" sz="1600" dirty="0"/>
          </a:p>
          <a:p>
            <a:r>
              <a:rPr lang="es-ES" sz="1600" dirty="0"/>
              <a:t>No deben incluir la casa en la que viven, el valor de los seguros de vida y planes de jubilación, o el valor de un negocio pequeño y controlado por la familia</a:t>
            </a:r>
            <a:endParaRPr lang="en-US" sz="1600" dirty="0"/>
          </a:p>
          <a:p>
            <a:endParaRPr lang="en-US" sz="1600" dirty="0"/>
          </a:p>
          <a:p>
            <a:endParaRPr lang="en-US" sz="1600" dirty="0" smtClean="0"/>
          </a:p>
          <a:p>
            <a:endParaRPr lang="en-US" dirty="0" smtClean="0"/>
          </a:p>
        </p:txBody>
      </p:sp>
      <p:sp>
        <p:nvSpPr>
          <p:cNvPr id="58371" name="Rectangle 2"/>
          <p:cNvSpPr>
            <a:spLocks noGrp="1" noChangeArrowheads="1"/>
          </p:cNvSpPr>
          <p:nvPr>
            <p:ph type="title"/>
          </p:nvPr>
        </p:nvSpPr>
        <p:spPr/>
        <p:txBody>
          <a:bodyPr>
            <a:normAutofit fontScale="90000"/>
          </a:bodyPr>
          <a:lstStyle/>
          <a:p>
            <a:r>
              <a:rPr lang="en-US" dirty="0" smtClean="0"/>
              <a:t/>
            </a:r>
            <a:br>
              <a:rPr lang="en-US" dirty="0" smtClean="0"/>
            </a:br>
            <a:r>
              <a:rPr lang="en-US" dirty="0"/>
              <a:t>Parte 5</a:t>
            </a:r>
            <a:br>
              <a:rPr lang="en-US" dirty="0"/>
            </a:br>
            <a:r>
              <a:rPr lang="es-US" dirty="0">
                <a:latin typeface="Franklin Gothic Book" panose="020B0503020102020204" pitchFamily="34" charset="0"/>
              </a:rPr>
              <a:t>Bienes de los Padres</a:t>
            </a:r>
            <a:endParaRPr lang="en-US" dirty="0" smtClean="0"/>
          </a:p>
        </p:txBody>
      </p:sp>
      <p:pic>
        <p:nvPicPr>
          <p:cNvPr id="70660" name="Picture 6" descr="100Dollar-03-june.gif"/>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05600" y="228600"/>
            <a:ext cx="1949450" cy="11430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30722" name="Picture 2"/>
          <p:cNvPicPr>
            <a:picLocks noChangeAspect="1" noChangeArrowheads="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1295400" y="1428750"/>
            <a:ext cx="6648450" cy="2190750"/>
          </a:xfrm>
          <a:prstGeom prst="rect">
            <a:avLst/>
          </a:prstGeom>
          <a:noFill/>
          <a:ln w="38100">
            <a:solidFill>
              <a:srgbClr val="9999FF"/>
            </a:solidFill>
            <a:miter lim="800000"/>
            <a:headEnd/>
            <a:tailEnd/>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040349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5C9AA37-2014-48AA-870F-E2747E635E1C}" type="slidenum">
              <a:rPr lang="en-US" smtClean="0"/>
              <a:pPr/>
              <a:t>26</a:t>
            </a:fld>
            <a:endParaRPr lang="en-US" dirty="0"/>
          </a:p>
        </p:txBody>
      </p:sp>
      <p:sp>
        <p:nvSpPr>
          <p:cNvPr id="11" name="Content Placeholder 10"/>
          <p:cNvSpPr>
            <a:spLocks noGrp="1"/>
          </p:cNvSpPr>
          <p:nvPr>
            <p:ph sz="quarter" idx="1"/>
          </p:nvPr>
        </p:nvSpPr>
        <p:spPr/>
        <p:txBody>
          <a:bodyPr/>
          <a:lstStyle/>
          <a:p>
            <a:pPr>
              <a:lnSpc>
                <a:spcPct val="90000"/>
              </a:lnSpc>
            </a:pPr>
            <a:r>
              <a:rPr lang="es-US" dirty="0">
                <a:ea typeface="Calibri" panose="020F0502020204030204" pitchFamily="34" charset="0"/>
              </a:rPr>
              <a:t>Las preguntas de la Parte 5 son idénticas a las de las finanzas de los padres</a:t>
            </a:r>
          </a:p>
          <a:p>
            <a:pPr lvl="1">
              <a:lnSpc>
                <a:spcPct val="90000"/>
              </a:lnSpc>
            </a:pPr>
            <a:r>
              <a:rPr lang="es-US" dirty="0">
                <a:ea typeface="Calibri" panose="020F0502020204030204" pitchFamily="34" charset="0"/>
              </a:rPr>
              <a:t>Si el estudiante es casado(a), también reporte el ingreso y bienes de su cónyuge </a:t>
            </a:r>
          </a:p>
          <a:p>
            <a:pPr>
              <a:lnSpc>
                <a:spcPct val="90000"/>
              </a:lnSpc>
            </a:pPr>
            <a:r>
              <a:rPr lang="es-US" dirty="0">
                <a:ea typeface="Calibri" panose="020F0502020204030204" pitchFamily="34" charset="0"/>
              </a:rPr>
              <a:t>Las preguntas de la Parte 5 también </a:t>
            </a:r>
            <a:r>
              <a:rPr lang="es-US" dirty="0" smtClean="0">
                <a:ea typeface="Calibri" panose="020F0502020204030204" pitchFamily="34" charset="0"/>
              </a:rPr>
              <a:t>piden:</a:t>
            </a:r>
            <a:endParaRPr lang="es-US" dirty="0">
              <a:ea typeface="Calibri" panose="020F0502020204030204" pitchFamily="34" charset="0"/>
            </a:endParaRPr>
          </a:p>
          <a:p>
            <a:pPr lvl="1">
              <a:lnSpc>
                <a:spcPct val="90000"/>
              </a:lnSpc>
            </a:pPr>
            <a:r>
              <a:rPr lang="es-US" dirty="0">
                <a:ea typeface="Calibri" panose="020F0502020204030204" pitchFamily="34" charset="0"/>
              </a:rPr>
              <a:t>Cual declaración de impuestos federales del </a:t>
            </a:r>
            <a:r>
              <a:rPr lang="es-US" dirty="0" smtClean="0">
                <a:ea typeface="Calibri" panose="020F0502020204030204" pitchFamily="34" charset="0"/>
              </a:rPr>
              <a:t>2014 </a:t>
            </a:r>
            <a:r>
              <a:rPr lang="es-US" dirty="0">
                <a:ea typeface="Calibri" panose="020F0502020204030204" pitchFamily="34" charset="0"/>
              </a:rPr>
              <a:t>el estudiante ha presentado o presentará</a:t>
            </a:r>
          </a:p>
          <a:p>
            <a:pPr lvl="1">
              <a:lnSpc>
                <a:spcPct val="90000"/>
              </a:lnSpc>
            </a:pPr>
            <a:r>
              <a:rPr lang="es-US" dirty="0">
                <a:ea typeface="Calibri" panose="020F0502020204030204" pitchFamily="34" charset="0"/>
              </a:rPr>
              <a:t>El ingreso bruto ajustado en el </a:t>
            </a:r>
            <a:r>
              <a:rPr lang="es-US" dirty="0" smtClean="0">
                <a:ea typeface="Calibri" panose="020F0502020204030204" pitchFamily="34" charset="0"/>
              </a:rPr>
              <a:t>2014 </a:t>
            </a:r>
            <a:r>
              <a:rPr lang="es-US" dirty="0">
                <a:ea typeface="Calibri" panose="020F0502020204030204" pitchFamily="34" charset="0"/>
              </a:rPr>
              <a:t>del estudiante, si esta presentando la declaración federal de impuestos, y los ingresos de trabajo, así como los ingresos y bienes libres de impuestos </a:t>
            </a:r>
          </a:p>
          <a:p>
            <a:endParaRPr lang="en-US" dirty="0"/>
          </a:p>
        </p:txBody>
      </p:sp>
      <p:sp>
        <p:nvSpPr>
          <p:cNvPr id="65539" name="Rectangle 2"/>
          <p:cNvSpPr>
            <a:spLocks noGrp="1" noChangeArrowheads="1"/>
          </p:cNvSpPr>
          <p:nvPr>
            <p:ph type="title"/>
          </p:nvPr>
        </p:nvSpPr>
        <p:spPr>
          <a:xfrm>
            <a:off x="304800" y="152400"/>
            <a:ext cx="8001000" cy="1143000"/>
          </a:xfrm>
        </p:spPr>
        <p:txBody>
          <a:bodyPr>
            <a:normAutofit fontScale="90000"/>
          </a:bodyPr>
          <a:lstStyle/>
          <a:p>
            <a:r>
              <a:rPr lang="en-US" dirty="0" smtClean="0"/>
              <a:t/>
            </a:r>
            <a:br>
              <a:rPr lang="en-US" dirty="0" smtClean="0"/>
            </a:br>
            <a:r>
              <a:rPr lang="en-US" dirty="0"/>
              <a:t>Parte 5</a:t>
            </a:r>
            <a:br>
              <a:rPr lang="en-US" dirty="0"/>
            </a:br>
            <a:r>
              <a:rPr lang="es-US" dirty="0">
                <a:latin typeface="Franklin Gothic Book" panose="020B0503020102020204" pitchFamily="34" charset="0"/>
              </a:rPr>
              <a:t>Información Financiera del Estudiante</a:t>
            </a:r>
            <a:endParaRPr lang="en-US" dirty="0" smtClean="0"/>
          </a:p>
        </p:txBody>
      </p:sp>
      <p:pic>
        <p:nvPicPr>
          <p:cNvPr id="72707" name="Picture 3"/>
          <p:cNvPicPr>
            <a:picLocks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96200" y="76200"/>
            <a:ext cx="1371600" cy="17526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9938695"/>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normAutofit fontScale="90000"/>
          </a:bodyPr>
          <a:lstStyle/>
          <a:p>
            <a:r>
              <a:rPr lang="en-US" dirty="0"/>
              <a:t>Parte 6 </a:t>
            </a:r>
            <a:br>
              <a:rPr lang="en-US" dirty="0"/>
            </a:br>
            <a:r>
              <a:rPr lang="es-US" dirty="0"/>
              <a:t>Página con la Firma</a:t>
            </a:r>
            <a:r>
              <a:rPr lang="es-US" dirty="0" smtClean="0"/>
              <a:t> </a:t>
            </a:r>
            <a:endParaRPr lang="en-US" dirty="0" smtClean="0"/>
          </a:p>
        </p:txBody>
      </p:sp>
      <p:sp>
        <p:nvSpPr>
          <p:cNvPr id="7" name="Slide Number Placeholder 6"/>
          <p:cNvSpPr>
            <a:spLocks noGrp="1"/>
          </p:cNvSpPr>
          <p:nvPr>
            <p:ph type="sldNum" sz="quarter" idx="12"/>
          </p:nvPr>
        </p:nvSpPr>
        <p:spPr/>
        <p:txBody>
          <a:bodyPr/>
          <a:lstStyle/>
          <a:p>
            <a:fld id="{F5C9AA37-2014-48AA-870F-E2747E635E1C}" type="slidenum">
              <a:rPr lang="en-US" smtClean="0"/>
              <a:pPr/>
              <a:t>27</a:t>
            </a:fld>
            <a:endParaRPr lang="en-US" dirty="0"/>
          </a:p>
        </p:txBody>
      </p:sp>
      <p:sp>
        <p:nvSpPr>
          <p:cNvPr id="68612" name="Rectangle 30"/>
          <p:cNvSpPr>
            <a:spLocks noChangeArrowheads="1"/>
          </p:cNvSpPr>
          <p:nvPr/>
        </p:nvSpPr>
        <p:spPr bwMode="auto">
          <a:xfrm>
            <a:off x="152400" y="1741706"/>
            <a:ext cx="4114800" cy="3847207"/>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28575">
                <a:solidFill>
                  <a:srgbClr val="000000"/>
                </a:solidFill>
                <a:miter lim="800000"/>
                <a:headEnd/>
                <a:tailEnd/>
              </a14:hiddenLine>
            </a:ext>
          </a:extLst>
        </p:spPr>
        <p:txBody>
          <a:bodyPr wrap="square">
            <a:spAutoFit/>
          </a:bodyPr>
          <a:lstStyle/>
          <a:p>
            <a:pPr marL="225425" indent="-225425" eaLnBrk="0" hangingPunct="0">
              <a:buClr>
                <a:srgbClr val="4F81BD"/>
              </a:buClr>
              <a:buFont typeface="Symbol" pitchFamily="18" charset="2"/>
              <a:buChar char="·"/>
            </a:pPr>
            <a:r>
              <a:rPr lang="en-US" sz="2400" b="1" dirty="0">
                <a:latin typeface="Calibri" pitchFamily="34" charset="0"/>
              </a:rPr>
              <a:t>Firme y Presente</a:t>
            </a:r>
          </a:p>
          <a:p>
            <a:pPr marL="635000" lvl="1" indent="-177800" eaLnBrk="0" hangingPunct="0">
              <a:buClr>
                <a:srgbClr val="CC9900"/>
              </a:buClr>
              <a:buFont typeface="Symbol" pitchFamily="18" charset="2"/>
              <a:buChar char="·"/>
            </a:pPr>
            <a:r>
              <a:rPr lang="es-ES" sz="2200" b="1" dirty="0">
                <a:latin typeface="Calibri" pitchFamily="34" charset="0"/>
              </a:rPr>
              <a:t>Se recomienda que los estudiantes firmen la FAFSA electrónicamente usando su PIN</a:t>
            </a:r>
            <a:endParaRPr lang="en-US" sz="2200" b="1" dirty="0">
              <a:latin typeface="Calibri" pitchFamily="34" charset="0"/>
            </a:endParaRPr>
          </a:p>
          <a:p>
            <a:pPr marL="635000" lvl="1" indent="-177800" eaLnBrk="0" hangingPunct="0">
              <a:buClr>
                <a:srgbClr val="CC9900"/>
              </a:buClr>
              <a:buFont typeface="Symbol" pitchFamily="18" charset="2"/>
              <a:buChar char="·"/>
            </a:pPr>
            <a:r>
              <a:rPr lang="es-ES" sz="2200" b="1" dirty="0">
                <a:latin typeface="Calibri" pitchFamily="34" charset="0"/>
              </a:rPr>
              <a:t>Recuerde leer y marcar "Acepto"a los Términos del Acuerdo del </a:t>
            </a:r>
            <a:r>
              <a:rPr lang="es-ES" sz="2200" b="1" dirty="0" smtClean="0">
                <a:latin typeface="Calibri" pitchFamily="34" charset="0"/>
              </a:rPr>
              <a:t>estudiante</a:t>
            </a:r>
          </a:p>
          <a:p>
            <a:pPr marL="635000" lvl="1" indent="-177800" eaLnBrk="0" hangingPunct="0">
              <a:buClr>
                <a:srgbClr val="CC9900"/>
              </a:buClr>
              <a:buFont typeface="Symbol" pitchFamily="18" charset="2"/>
              <a:buChar char="·"/>
            </a:pPr>
            <a:r>
              <a:rPr lang="es-ES" sz="2200" b="1" dirty="0" smtClean="0">
                <a:latin typeface="Calibri" pitchFamily="34" charset="0"/>
              </a:rPr>
              <a:t>Uno de los padres tambien necesita firmar con on PIN</a:t>
            </a:r>
            <a:r>
              <a:rPr lang="en-US" sz="2200" b="1" dirty="0" smtClean="0">
                <a:latin typeface="Calibri" pitchFamily="34" charset="0"/>
              </a:rPr>
              <a:t/>
            </a:r>
            <a:br>
              <a:rPr lang="en-US" sz="2200" b="1" dirty="0" smtClean="0">
                <a:latin typeface="Calibri" pitchFamily="34" charset="0"/>
              </a:rPr>
            </a:br>
            <a:endParaRPr lang="en-US" sz="2200" b="1" dirty="0" smtClean="0">
              <a:latin typeface="Calibri" pitchFamily="34" charset="0"/>
            </a:endParaRPr>
          </a:p>
        </p:txBody>
      </p:sp>
      <p:pic>
        <p:nvPicPr>
          <p:cNvPr id="9" name="Picture 3"/>
          <p:cNvPicPr>
            <a:picLocks noChangeAspect="1" noChangeArrowheads="1"/>
          </p:cNvPicPr>
          <p:nvPr/>
        </p:nvPicPr>
        <p:blipFill>
          <a:blip r:embed="rId3" cstate="print"/>
          <a:srcRect l="23268" t="29617" r="37140" b="4839"/>
          <a:stretch>
            <a:fillRect/>
          </a:stretch>
        </p:blipFill>
        <p:spPr bwMode="auto">
          <a:xfrm>
            <a:off x="4343400" y="1219200"/>
            <a:ext cx="4141076" cy="5334000"/>
          </a:xfrm>
          <a:prstGeom prst="rect">
            <a:avLst/>
          </a:prstGeom>
          <a:noFill/>
          <a:ln w="38100">
            <a:solidFill>
              <a:srgbClr val="000099"/>
            </a:solid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113760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normAutofit fontScale="90000"/>
          </a:bodyPr>
          <a:lstStyle/>
          <a:p>
            <a:r>
              <a:rPr lang="en-US" dirty="0"/>
              <a:t>Parte 7 </a:t>
            </a:r>
            <a:br>
              <a:rPr lang="en-US" dirty="0"/>
            </a:br>
            <a:r>
              <a:rPr lang="en-US" dirty="0"/>
              <a:t>Confirmación </a:t>
            </a:r>
            <a:endParaRPr lang="en-US" dirty="0" smtClean="0"/>
          </a:p>
        </p:txBody>
      </p:sp>
      <p:sp>
        <p:nvSpPr>
          <p:cNvPr id="7" name="Slide Number Placeholder 6"/>
          <p:cNvSpPr>
            <a:spLocks noGrp="1"/>
          </p:cNvSpPr>
          <p:nvPr>
            <p:ph type="sldNum" sz="quarter" idx="12"/>
          </p:nvPr>
        </p:nvSpPr>
        <p:spPr/>
        <p:txBody>
          <a:bodyPr/>
          <a:lstStyle/>
          <a:p>
            <a:fld id="{F5C9AA37-2014-48AA-870F-E2747E635E1C}" type="slidenum">
              <a:rPr lang="en-US" smtClean="0"/>
              <a:pPr/>
              <a:t>28</a:t>
            </a:fld>
            <a:endParaRPr lang="en-US" dirty="0"/>
          </a:p>
        </p:txBody>
      </p:sp>
      <p:sp>
        <p:nvSpPr>
          <p:cNvPr id="68612" name="Rectangle 30"/>
          <p:cNvSpPr>
            <a:spLocks noChangeArrowheads="1"/>
          </p:cNvSpPr>
          <p:nvPr/>
        </p:nvSpPr>
        <p:spPr bwMode="auto">
          <a:xfrm>
            <a:off x="190500" y="1741706"/>
            <a:ext cx="4000500" cy="1692771"/>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28575">
                <a:solidFill>
                  <a:srgbClr val="000000"/>
                </a:solidFill>
                <a:miter lim="800000"/>
                <a:headEnd/>
                <a:tailEnd/>
              </a14:hiddenLine>
            </a:ext>
          </a:extLst>
        </p:spPr>
        <p:txBody>
          <a:bodyPr wrap="square">
            <a:spAutoFit/>
          </a:bodyPr>
          <a:lstStyle/>
          <a:p>
            <a:pPr marL="225425" indent="-225425" eaLnBrk="0" hangingPunct="0">
              <a:buClr>
                <a:srgbClr val="4F81BD"/>
              </a:buClr>
              <a:buFont typeface="Symbol" pitchFamily="18" charset="2"/>
              <a:buChar char="·"/>
            </a:pPr>
            <a:r>
              <a:rPr lang="es-US" sz="2400" b="1" dirty="0">
                <a:latin typeface="Calibri" pitchFamily="34" charset="0"/>
              </a:rPr>
              <a:t>Página de Confirmación</a:t>
            </a:r>
            <a:endParaRPr lang="en-US" sz="2400" b="1" dirty="0">
              <a:latin typeface="Calibri" pitchFamily="34" charset="0"/>
            </a:endParaRPr>
          </a:p>
          <a:p>
            <a:pPr marL="635000" lvl="1" indent="-177800" eaLnBrk="0" hangingPunct="0">
              <a:buClr>
                <a:srgbClr val="CC9900"/>
              </a:buClr>
              <a:buFont typeface="Symbol" pitchFamily="18" charset="2"/>
              <a:buChar char="·"/>
            </a:pPr>
            <a:r>
              <a:rPr lang="es-ES" sz="2000" b="1" dirty="0">
                <a:latin typeface="Calibri" pitchFamily="34" charset="0"/>
              </a:rPr>
              <a:t>Confirma la fecha y hora de presentación de la FOTW al Departamento de Educación de EE.UU</a:t>
            </a:r>
            <a:endParaRPr lang="en-US" sz="2000" b="1" dirty="0">
              <a:latin typeface="Calibri" pitchFamily="34" charset="0"/>
            </a:endParaRPr>
          </a:p>
        </p:txBody>
      </p:sp>
      <p:sp>
        <p:nvSpPr>
          <p:cNvPr id="2" name="Rectangle 1"/>
          <p:cNvSpPr/>
          <p:nvPr/>
        </p:nvSpPr>
        <p:spPr>
          <a:xfrm>
            <a:off x="4343400" y="1741706"/>
            <a:ext cx="2438400" cy="87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3"/>
          <p:cNvGrpSpPr/>
          <p:nvPr/>
        </p:nvGrpSpPr>
        <p:grpSpPr>
          <a:xfrm>
            <a:off x="4191000" y="272204"/>
            <a:ext cx="4267200" cy="6298065"/>
            <a:chOff x="4191000" y="272204"/>
            <a:chExt cx="4267200" cy="6298065"/>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91000" y="272204"/>
              <a:ext cx="4267200" cy="629806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pic>
        <p:sp>
          <p:nvSpPr>
            <p:cNvPr id="12" name="TextBox 11"/>
            <p:cNvSpPr txBox="1"/>
            <p:nvPr/>
          </p:nvSpPr>
          <p:spPr>
            <a:xfrm>
              <a:off x="4267200" y="308636"/>
              <a:ext cx="1344279" cy="163122"/>
            </a:xfrm>
            <a:prstGeom prst="rect">
              <a:avLst/>
            </a:prstGeom>
            <a:solidFill>
              <a:srgbClr val="006699"/>
            </a:solidFill>
          </p:spPr>
          <p:txBody>
            <a:bodyPr wrap="none" lIns="45720" tIns="27432" rIns="45720" bIns="27432" rtlCol="0" anchor="ctr" anchorCtr="0">
              <a:spAutoFit/>
            </a:bodyPr>
            <a:lstStyle/>
            <a:p>
              <a:r>
                <a:rPr lang="en-US" sz="700" b="1" dirty="0" smtClean="0">
                  <a:solidFill>
                    <a:schemeClr val="bg1"/>
                  </a:solidFill>
                  <a:latin typeface="Arial" pitchFamily="34" charset="0"/>
                  <a:cs typeface="Arial" pitchFamily="34" charset="0"/>
                </a:rPr>
                <a:t>2015-2016 Confirmation Page</a:t>
              </a:r>
            </a:p>
          </p:txBody>
        </p:sp>
      </p:grpSp>
      <p:sp>
        <p:nvSpPr>
          <p:cNvPr id="11" name="Down Arrow 10"/>
          <p:cNvSpPr/>
          <p:nvPr/>
        </p:nvSpPr>
        <p:spPr>
          <a:xfrm rot="5400000">
            <a:off x="8534400" y="609600"/>
            <a:ext cx="304800" cy="7620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Down Arrow 9"/>
          <p:cNvSpPr/>
          <p:nvPr/>
        </p:nvSpPr>
        <p:spPr>
          <a:xfrm rot="16200000" flipH="1">
            <a:off x="3886200" y="3581399"/>
            <a:ext cx="304800" cy="7620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Down Arrow 12"/>
          <p:cNvSpPr/>
          <p:nvPr/>
        </p:nvSpPr>
        <p:spPr>
          <a:xfrm rot="5400000">
            <a:off x="8382000" y="3581400"/>
            <a:ext cx="304800" cy="7620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Down Arrow 14"/>
          <p:cNvSpPr/>
          <p:nvPr/>
        </p:nvSpPr>
        <p:spPr>
          <a:xfrm rot="16200000" flipH="1">
            <a:off x="3733800" y="2743201"/>
            <a:ext cx="304800" cy="7620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30"/>
          <p:cNvSpPr>
            <a:spLocks noChangeArrowheads="1"/>
          </p:cNvSpPr>
          <p:nvPr/>
        </p:nvSpPr>
        <p:spPr bwMode="auto">
          <a:xfrm>
            <a:off x="190500" y="3340925"/>
            <a:ext cx="4000500" cy="1323439"/>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28575">
                <a:solidFill>
                  <a:srgbClr val="000000"/>
                </a:solidFill>
                <a:miter lim="800000"/>
                <a:headEnd/>
                <a:tailEnd/>
              </a14:hiddenLine>
            </a:ext>
          </a:extLst>
        </p:spPr>
        <p:txBody>
          <a:bodyPr wrap="square">
            <a:spAutoFit/>
          </a:bodyPr>
          <a:lstStyle/>
          <a:p>
            <a:pPr marL="635000" lvl="1" indent="-177800" eaLnBrk="0" hangingPunct="0">
              <a:buClr>
                <a:srgbClr val="CC9900"/>
              </a:buClr>
              <a:buFont typeface="Symbol" pitchFamily="18" charset="2"/>
              <a:buChar char="·"/>
            </a:pPr>
            <a:r>
              <a:rPr lang="en-US" sz="2000" b="1" dirty="0" smtClean="0">
                <a:latin typeface="Calibri" pitchFamily="34" charset="0"/>
              </a:rPr>
              <a:t>Enseña </a:t>
            </a:r>
            <a:endParaRPr lang="en-US" sz="2000" b="1" dirty="0">
              <a:latin typeface="Calibri" pitchFamily="34" charset="0"/>
            </a:endParaRPr>
          </a:p>
          <a:p>
            <a:pPr marL="1092200" lvl="2" indent="-177800" eaLnBrk="0" hangingPunct="0">
              <a:buClr>
                <a:srgbClr val="CC9900"/>
              </a:buClr>
              <a:buFont typeface="Symbol" pitchFamily="18" charset="2"/>
              <a:buChar char="·"/>
            </a:pPr>
            <a:r>
              <a:rPr lang="es-US" sz="2000" b="1" dirty="0">
                <a:latin typeface="Calibri" pitchFamily="34" charset="0"/>
              </a:rPr>
              <a:t>Contribución Familiar Esperada (EFC)</a:t>
            </a:r>
            <a:endParaRPr lang="en-US" sz="2000" b="1" dirty="0">
              <a:latin typeface="Calibri" pitchFamily="34" charset="0"/>
            </a:endParaRPr>
          </a:p>
          <a:p>
            <a:pPr marL="1092200" lvl="2" indent="-177800" eaLnBrk="0" hangingPunct="0">
              <a:buClr>
                <a:srgbClr val="CC9900"/>
              </a:buClr>
              <a:buFont typeface="Symbol" pitchFamily="18" charset="2"/>
              <a:buChar char="·"/>
            </a:pPr>
            <a:r>
              <a:rPr lang="en-US" sz="2000" b="1" dirty="0" smtClean="0">
                <a:latin typeface="Calibri" pitchFamily="34" charset="0"/>
              </a:rPr>
              <a:t>)</a:t>
            </a:r>
            <a:endParaRPr lang="en-US" sz="1400" b="1" dirty="0">
              <a:latin typeface="Calibri" pitchFamily="34" charset="0"/>
            </a:endParaRPr>
          </a:p>
        </p:txBody>
      </p:sp>
      <p:sp>
        <p:nvSpPr>
          <p:cNvPr id="16" name="Rectangle 30"/>
          <p:cNvSpPr>
            <a:spLocks noChangeArrowheads="1"/>
          </p:cNvSpPr>
          <p:nvPr/>
        </p:nvSpPr>
        <p:spPr bwMode="auto">
          <a:xfrm>
            <a:off x="190500" y="4263033"/>
            <a:ext cx="4152900" cy="2462213"/>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28575">
                <a:solidFill>
                  <a:srgbClr val="000000"/>
                </a:solidFill>
                <a:miter lim="800000"/>
                <a:headEnd/>
                <a:tailEnd/>
              </a14:hiddenLine>
            </a:ext>
          </a:extLst>
        </p:spPr>
        <p:txBody>
          <a:bodyPr wrap="square">
            <a:spAutoFit/>
          </a:bodyPr>
          <a:lstStyle/>
          <a:p>
            <a:pPr marL="1092200" lvl="2" indent="-177800" eaLnBrk="0" hangingPunct="0">
              <a:buClr>
                <a:srgbClr val="CC9900"/>
              </a:buClr>
              <a:buFont typeface="Symbol" pitchFamily="18" charset="2"/>
              <a:buChar char="·"/>
            </a:pPr>
            <a:r>
              <a:rPr lang="es-US" sz="2000" b="1" dirty="0">
                <a:latin typeface="Calibri" pitchFamily="34" charset="0"/>
              </a:rPr>
              <a:t>Estimado de la Beca Federal Pell  y elegibilidad para Prestamos Federales  Stafford</a:t>
            </a:r>
          </a:p>
          <a:p>
            <a:pPr marL="1092200" lvl="2" indent="-177800" eaLnBrk="0" hangingPunct="0">
              <a:buClr>
                <a:srgbClr val="CC9900"/>
              </a:buClr>
              <a:buFont typeface="Symbol" pitchFamily="18" charset="2"/>
              <a:buChar char="·"/>
            </a:pPr>
            <a:r>
              <a:rPr lang="es-US" sz="2000" b="1" dirty="0">
                <a:latin typeface="Calibri" pitchFamily="34" charset="0"/>
              </a:rPr>
              <a:t>Lista de las escuelas que recibirán datos de la FAFSA</a:t>
            </a:r>
          </a:p>
          <a:p>
            <a:pPr marL="1092200" lvl="2" indent="-177800" eaLnBrk="0" hangingPunct="0">
              <a:buClr>
                <a:srgbClr val="CC9900"/>
              </a:buClr>
              <a:buFont typeface="Symbol" pitchFamily="18" charset="2"/>
              <a:buChar char="·"/>
            </a:pPr>
            <a:endParaRPr lang="en-US" sz="2000" b="1" dirty="0">
              <a:latin typeface="Calibri" pitchFamily="34" charset="0"/>
            </a:endParaRPr>
          </a:p>
          <a:p>
            <a:pPr marL="1092200" lvl="2" indent="-177800" eaLnBrk="0" hangingPunct="0">
              <a:buClr>
                <a:srgbClr val="CC9900"/>
              </a:buClr>
              <a:buFont typeface="Symbol" pitchFamily="18" charset="2"/>
              <a:buChar char="·"/>
            </a:pPr>
            <a:endParaRPr lang="en-US" sz="1400" b="1" dirty="0">
              <a:latin typeface="Calibri"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2625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11" grpId="0" animBg="1"/>
      <p:bldP spid="10" grpId="0" animBg="1"/>
      <p:bldP spid="13" grpId="0" animBg="1"/>
      <p:bldP spid="15" grpId="0" animBg="1"/>
      <p:bldP spid="14" grpId="0"/>
      <p:bldP spid="16"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5C9AA37-2014-48AA-870F-E2747E635E1C}" type="slidenum">
              <a:rPr lang="en-US" smtClean="0"/>
              <a:pPr/>
              <a:t>29</a:t>
            </a:fld>
            <a:endParaRPr lang="en-US" dirty="0"/>
          </a:p>
        </p:txBody>
      </p:sp>
      <p:sp>
        <p:nvSpPr>
          <p:cNvPr id="79875" name="Rectangle 3"/>
          <p:cNvSpPr>
            <a:spLocks noGrp="1" noChangeArrowheads="1"/>
          </p:cNvSpPr>
          <p:nvPr>
            <p:ph sz="quarter" idx="1"/>
          </p:nvPr>
        </p:nvSpPr>
        <p:spPr/>
        <p:txBody>
          <a:bodyPr>
            <a:normAutofit lnSpcReduction="10000"/>
          </a:bodyPr>
          <a:lstStyle/>
          <a:p>
            <a:pPr>
              <a:lnSpc>
                <a:spcPct val="80000"/>
              </a:lnSpc>
            </a:pPr>
            <a:r>
              <a:rPr lang="es-US" sz="2400" dirty="0">
                <a:ea typeface="Calibri" panose="020F0502020204030204" pitchFamily="34" charset="0"/>
              </a:rPr>
              <a:t>Póngase en contacto con la Oficina de Ayuda Financiera si hay circunstancias que afectan a la capacidad de la familia para pagar la universidad, tales como:</a:t>
            </a:r>
          </a:p>
          <a:p>
            <a:pPr lvl="1">
              <a:lnSpc>
                <a:spcPct val="80000"/>
              </a:lnSpc>
            </a:pPr>
            <a:r>
              <a:rPr lang="es-US" sz="2200" dirty="0" smtClean="0">
                <a:ea typeface="Calibri" panose="020F0502020204030204" pitchFamily="34" charset="0"/>
              </a:rPr>
              <a:t>Una pérdida o reducción de los ingresos o bienes del padre o del estudiante</a:t>
            </a:r>
          </a:p>
          <a:p>
            <a:pPr lvl="1">
              <a:lnSpc>
                <a:spcPct val="80000"/>
              </a:lnSpc>
            </a:pPr>
            <a:r>
              <a:rPr lang="es-US" sz="2200" dirty="0" smtClean="0">
                <a:ea typeface="Calibri" panose="020F0502020204030204" pitchFamily="34" charset="0"/>
              </a:rPr>
              <a:t>Una muerte o una enfermedad grave</a:t>
            </a:r>
          </a:p>
          <a:p>
            <a:pPr lvl="1">
              <a:lnSpc>
                <a:spcPct val="80000"/>
              </a:lnSpc>
            </a:pPr>
            <a:r>
              <a:rPr lang="es-US" sz="2200" dirty="0" smtClean="0">
                <a:ea typeface="Calibri" panose="020F0502020204030204" pitchFamily="34" charset="0"/>
              </a:rPr>
              <a:t>Los desastres naturales que afectan los ingresos o bienes de los padres tales como los recientes incendios, tormentas de vientos, inundaciones, y deslaves en California</a:t>
            </a:r>
          </a:p>
          <a:p>
            <a:pPr lvl="1">
              <a:lnSpc>
                <a:spcPct val="80000"/>
              </a:lnSpc>
            </a:pPr>
            <a:r>
              <a:rPr lang="es-US" sz="2200" dirty="0" smtClean="0">
                <a:ea typeface="Calibri" panose="020F0502020204030204" pitchFamily="34" charset="0"/>
              </a:rPr>
              <a:t>Los gastos médicos o dentales inesperados no cubiertos por el seguro</a:t>
            </a:r>
          </a:p>
          <a:p>
            <a:pPr lvl="1">
              <a:lnSpc>
                <a:spcPct val="80000"/>
              </a:lnSpc>
            </a:pPr>
            <a:r>
              <a:rPr lang="es-US" sz="2200" dirty="0" smtClean="0">
                <a:ea typeface="Calibri" panose="020F0502020204030204" pitchFamily="34" charset="0"/>
              </a:rPr>
              <a:t>Reducción de la manutención para los hijos u otros beneficios no sujetos a impuestos</a:t>
            </a:r>
          </a:p>
          <a:p>
            <a:pPr lvl="1">
              <a:lnSpc>
                <a:spcPct val="80000"/>
              </a:lnSpc>
            </a:pPr>
            <a:r>
              <a:rPr lang="es-US" sz="2200" dirty="0" smtClean="0">
                <a:ea typeface="Calibri" panose="020F0502020204030204" pitchFamily="34" charset="0"/>
              </a:rPr>
              <a:t>La responsabilidad financiera de sus abuelos, o</a:t>
            </a:r>
          </a:p>
          <a:p>
            <a:pPr lvl="1">
              <a:lnSpc>
                <a:spcPct val="80000"/>
              </a:lnSpc>
            </a:pPr>
            <a:r>
              <a:rPr lang="es-US" sz="2200" dirty="0" smtClean="0">
                <a:ea typeface="Calibri" panose="020F0502020204030204" pitchFamily="34" charset="0"/>
              </a:rPr>
              <a:t>Cualquier otra circunstancia que afecte la posibilidad de la familia para contribuir a la educación superior</a:t>
            </a:r>
            <a:endParaRPr lang="es-US" sz="2200" dirty="0">
              <a:ea typeface="Calibri" panose="020F0502020204030204" pitchFamily="34" charset="0"/>
            </a:endParaRPr>
          </a:p>
        </p:txBody>
      </p:sp>
      <p:sp>
        <p:nvSpPr>
          <p:cNvPr id="72707" name="Rectangle 2"/>
          <p:cNvSpPr>
            <a:spLocks noGrp="1" noChangeArrowheads="1"/>
          </p:cNvSpPr>
          <p:nvPr>
            <p:ph type="title"/>
          </p:nvPr>
        </p:nvSpPr>
        <p:spPr/>
        <p:txBody>
          <a:bodyPr/>
          <a:lstStyle/>
          <a:p>
            <a:r>
              <a:rPr lang="es-US" dirty="0">
                <a:latin typeface="Franklin Gothic Book" panose="020B0503020102020204" pitchFamily="34" charset="0"/>
              </a:rPr>
              <a:t>Circunstancias Especiales</a:t>
            </a:r>
            <a:endParaRPr lang="en-US" dirty="0" smtClean="0"/>
          </a:p>
        </p:txBody>
      </p:sp>
      <p:pic>
        <p:nvPicPr>
          <p:cNvPr id="7" name="Picture 5" descr="MPj04071310000[1]"/>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0" y="323850"/>
            <a:ext cx="2095500" cy="1282087"/>
          </a:xfrm>
          <a:prstGeom prst="rect">
            <a:avLst/>
          </a:prstGeom>
          <a:noFill/>
          <a:ln w="9525">
            <a:noFill/>
            <a:miter lim="800000"/>
            <a:headEnd/>
            <a:tailEnd/>
          </a:ln>
          <a:effectLst>
            <a:outerShdw dist="139700" dir="2700000" algn="tl" rotWithShape="0">
              <a:srgbClr val="333333">
                <a:alpha val="64998"/>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58542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s-US" dirty="0">
                <a:latin typeface="Franklin Gothic Book" panose="020B0503020102020204" pitchFamily="34" charset="0"/>
              </a:rPr>
              <a:t>Tipos de Ayuda Financiera </a:t>
            </a:r>
            <a:endParaRPr lang="en-US" dirty="0" smtClean="0"/>
          </a:p>
        </p:txBody>
      </p:sp>
      <p:sp>
        <p:nvSpPr>
          <p:cNvPr id="12291" name="Rectangle 3"/>
          <p:cNvSpPr>
            <a:spLocks noGrp="1" noChangeArrowheads="1"/>
          </p:cNvSpPr>
          <p:nvPr>
            <p:ph type="body" idx="4294967295"/>
          </p:nvPr>
        </p:nvSpPr>
        <p:spPr>
          <a:xfrm>
            <a:off x="4038600" y="1905000"/>
            <a:ext cx="4419600" cy="4419600"/>
          </a:xfrm>
        </p:spPr>
        <p:txBody>
          <a:bodyPr anchor="ctr">
            <a:normAutofit fontScale="70000" lnSpcReduction="20000"/>
          </a:bodyPr>
          <a:lstStyle/>
          <a:p>
            <a:pPr marL="457200" indent="-457200">
              <a:lnSpc>
                <a:spcPts val="3400"/>
              </a:lnSpc>
              <a:buSzPct val="130000"/>
            </a:pPr>
            <a:r>
              <a:rPr lang="es-US" sz="2800" b="1" dirty="0">
                <a:latin typeface="Calibri" pitchFamily="34"/>
                <a:ea typeface="ＭＳ Ｐゴシック" pitchFamily="34"/>
              </a:rPr>
              <a:t>Ayuda Gratuita </a:t>
            </a:r>
            <a:r>
              <a:rPr lang="es-US" sz="2800" dirty="0">
                <a:latin typeface="Calibri" pitchFamily="34"/>
                <a:ea typeface="ＭＳ Ｐゴシック" pitchFamily="34"/>
              </a:rPr>
              <a:t>– Becas por necesidad o mérito sin costo al estudiante.</a:t>
            </a:r>
            <a:endParaRPr lang="en-US" sz="2800" dirty="0">
              <a:latin typeface="Calibri" pitchFamily="34" charset="0"/>
              <a:ea typeface="ＭＳ Ｐゴシック" pitchFamily="34" charset="-128"/>
            </a:endParaRPr>
          </a:p>
          <a:p>
            <a:pPr marL="457200" indent="-457200">
              <a:lnSpc>
                <a:spcPts val="3400"/>
              </a:lnSpc>
              <a:spcBef>
                <a:spcPts val="1200"/>
              </a:spcBef>
              <a:buSzPct val="130000"/>
            </a:pPr>
            <a:r>
              <a:rPr lang="es-US" sz="2800" b="1" dirty="0">
                <a:latin typeface="Calibri" pitchFamily="34"/>
                <a:ea typeface="ＭＳ Ｐゴシック" pitchFamily="34"/>
              </a:rPr>
              <a:t>Trabajo </a:t>
            </a:r>
            <a:r>
              <a:rPr lang="es-US" sz="2800" dirty="0">
                <a:latin typeface="Calibri" pitchFamily="34"/>
                <a:ea typeface="ＭＳ Ｐゴシック" pitchFamily="34"/>
              </a:rPr>
              <a:t>– Dinero que el estudiante obtiene como sueldo de un trabajo dentro o fuera del campus</a:t>
            </a:r>
            <a:endParaRPr lang="en-US" sz="2800" dirty="0">
              <a:latin typeface="Calibri" pitchFamily="34" charset="0"/>
              <a:ea typeface="ＭＳ Ｐゴシック" pitchFamily="34" charset="-128"/>
            </a:endParaRPr>
          </a:p>
          <a:p>
            <a:pPr marL="457200" indent="-457200">
              <a:lnSpc>
                <a:spcPts val="3400"/>
              </a:lnSpc>
              <a:spcBef>
                <a:spcPts val="1200"/>
              </a:spcBef>
              <a:buSzPct val="130000"/>
            </a:pPr>
            <a:r>
              <a:rPr lang="es-US" sz="2800" b="1" dirty="0">
                <a:latin typeface="Calibri" pitchFamily="34"/>
                <a:ea typeface="ＭＳ Ｐゴシック" pitchFamily="34"/>
              </a:rPr>
              <a:t>Préstamos </a:t>
            </a:r>
            <a:r>
              <a:rPr lang="es-US" sz="2800" dirty="0">
                <a:latin typeface="Calibri" pitchFamily="34"/>
                <a:ea typeface="ＭＳ Ｐゴシック" pitchFamily="34"/>
              </a:rPr>
              <a:t>– Dinero prestado que debe ser pagado, generalmente con intereses</a:t>
            </a:r>
          </a:p>
          <a:p>
            <a:pPr marL="457200" indent="-457200">
              <a:lnSpc>
                <a:spcPts val="3400"/>
              </a:lnSpc>
              <a:buFontTx/>
              <a:buBlip>
                <a:blip r:embed="rId3"/>
              </a:buBlip>
            </a:pPr>
            <a:endParaRPr lang="en-US" sz="3700" dirty="0" smtClean="0">
              <a:latin typeface="Calibri" pitchFamily="34" charset="0"/>
              <a:ea typeface="ＭＳ Ｐゴシック" pitchFamily="34" charset="-128"/>
            </a:endParaRPr>
          </a:p>
        </p:txBody>
      </p:sp>
      <p:pic>
        <p:nvPicPr>
          <p:cNvPr id="7" name="Picture 13" descr="MPj04093680000[1]"/>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0" y="2133600"/>
            <a:ext cx="2936875" cy="2936875"/>
          </a:xfrm>
          <a:prstGeom prst="rect">
            <a:avLst/>
          </a:prstGeom>
          <a:noFill/>
          <a:ln w="9525">
            <a:noFill/>
            <a:miter lim="800000"/>
            <a:headEnd/>
            <a:tailEnd/>
          </a:ln>
          <a:effectLst>
            <a:outerShdw dist="139700" dir="2700000" algn="tl" rotWithShape="0">
              <a:srgbClr val="333333">
                <a:alpha val="64998"/>
              </a:srgbClr>
            </a:outerShdw>
          </a:effectLst>
        </p:spPr>
      </p:pic>
      <p:sp>
        <p:nvSpPr>
          <p:cNvPr id="6" name="Slide Number Placeholder 5"/>
          <p:cNvSpPr>
            <a:spLocks noGrp="1"/>
          </p:cNvSpPr>
          <p:nvPr>
            <p:ph type="sldNum" sz="quarter" idx="12"/>
          </p:nvPr>
        </p:nvSpPr>
        <p:spPr/>
        <p:txBody>
          <a:bodyPr/>
          <a:lstStyle/>
          <a:p>
            <a:fld id="{F5C9AA37-2014-48AA-870F-E2747E635E1C}"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97906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dirty="0"/>
              <a:t>¿Qué Sucede Después? </a:t>
            </a:r>
            <a:endParaRPr lang="en-US" dirty="0" smtClean="0"/>
          </a:p>
        </p:txBody>
      </p:sp>
      <p:sp>
        <p:nvSpPr>
          <p:cNvPr id="8" name="Slide Number Placeholder 7"/>
          <p:cNvSpPr>
            <a:spLocks noGrp="1"/>
          </p:cNvSpPr>
          <p:nvPr>
            <p:ph type="sldNum" sz="quarter" idx="12"/>
          </p:nvPr>
        </p:nvSpPr>
        <p:spPr/>
        <p:txBody>
          <a:bodyPr/>
          <a:lstStyle/>
          <a:p>
            <a:fld id="{F5C9AA37-2014-48AA-870F-E2747E635E1C}" type="slidenum">
              <a:rPr lang="en-US" smtClean="0"/>
              <a:pPr/>
              <a:t>30</a:t>
            </a:fld>
            <a:endParaRPr lang="en-US" dirty="0"/>
          </a:p>
        </p:txBody>
      </p:sp>
      <p:sp>
        <p:nvSpPr>
          <p:cNvPr id="1564675" name="Rectangle 3"/>
          <p:cNvSpPr>
            <a:spLocks noGrp="1" noChangeArrowheads="1"/>
          </p:cNvSpPr>
          <p:nvPr>
            <p:ph type="body" idx="4294967295"/>
          </p:nvPr>
        </p:nvSpPr>
        <p:spPr>
          <a:xfrm>
            <a:off x="153295" y="1143000"/>
            <a:ext cx="8826500" cy="5686425"/>
          </a:xfrm>
        </p:spPr>
        <p:txBody>
          <a:bodyPr>
            <a:normAutofit fontScale="92500"/>
          </a:bodyPr>
          <a:lstStyle/>
          <a:p>
            <a:pPr algn="ctr">
              <a:lnSpc>
                <a:spcPct val="80000"/>
              </a:lnSpc>
              <a:spcBef>
                <a:spcPct val="5000"/>
              </a:spcBef>
              <a:buFontTx/>
              <a:buNone/>
            </a:pPr>
            <a:endParaRPr lang="en-US" sz="2000" b="1" dirty="0" smtClean="0">
              <a:solidFill>
                <a:srgbClr val="990099"/>
              </a:solidFill>
              <a:ea typeface="ＭＳ Ｐゴシック" pitchFamily="34" charset="-128"/>
            </a:endParaRPr>
          </a:p>
          <a:p>
            <a:pPr indent="0" algn="ctr">
              <a:lnSpc>
                <a:spcPts val="2200"/>
              </a:lnSpc>
              <a:spcBef>
                <a:spcPts val="100"/>
              </a:spcBef>
              <a:spcAft>
                <a:spcPts val="600"/>
              </a:spcAft>
              <a:buNone/>
            </a:pPr>
            <a:r>
              <a:rPr lang="en-US" sz="2000" b="1" dirty="0" smtClean="0">
                <a:latin typeface="Arial" pitchFamily="34" charset="0"/>
                <a:ea typeface="ＭＳ Ｐゴシック" pitchFamily="34" charset="-128"/>
                <a:cs typeface="Arial" pitchFamily="34" charset="0"/>
              </a:rPr>
              <a:t>    </a:t>
            </a:r>
            <a:r>
              <a:rPr lang="es-US" sz="2000" b="1" dirty="0">
                <a:latin typeface="Arial" panose="020B0604020202020204" pitchFamily="34" charset="0"/>
                <a:ea typeface="ＭＳ Ｐゴシック" panose="020B0600070205080204" pitchFamily="34" charset="-128"/>
                <a:cs typeface="Arial" panose="020B0604020202020204" pitchFamily="34" charset="0"/>
              </a:rPr>
              <a:t>Los estudiantes </a:t>
            </a:r>
            <a:r>
              <a:rPr lang="es-US" sz="2000" b="1" u="sng" dirty="0">
                <a:latin typeface="Arial" panose="020B0604020202020204" pitchFamily="34" charset="0"/>
                <a:ea typeface="ＭＳ Ｐゴシック" panose="020B0600070205080204" pitchFamily="34" charset="-128"/>
                <a:cs typeface="Arial" panose="020B0604020202020204" pitchFamily="34" charset="0"/>
              </a:rPr>
              <a:t>y</a:t>
            </a:r>
            <a:r>
              <a:rPr lang="es-US" sz="2000" b="1" dirty="0">
                <a:latin typeface="Arial" panose="020B0604020202020204" pitchFamily="34" charset="0"/>
                <a:ea typeface="ＭＳ Ｐゴシック" panose="020B0600070205080204" pitchFamily="34" charset="-128"/>
                <a:cs typeface="Arial" panose="020B0604020202020204" pitchFamily="34" charset="0"/>
              </a:rPr>
              <a:t> las universidades que enumeró el estudiante reciben reporte de ayuda financiera (SAR) del procesador federal</a:t>
            </a:r>
          </a:p>
          <a:p>
            <a:pPr indent="0" algn="ctr">
              <a:lnSpc>
                <a:spcPts val="2800"/>
              </a:lnSpc>
              <a:spcBef>
                <a:spcPct val="0"/>
              </a:spcBef>
              <a:buNone/>
            </a:pPr>
            <a:r>
              <a:rPr lang="es-US" sz="3200" b="1" dirty="0">
                <a:solidFill>
                  <a:srgbClr val="990099"/>
                </a:solidFill>
                <a:latin typeface="Wingdings" panose="05000000000000000000" pitchFamily="2" charset="2"/>
                <a:ea typeface="ＭＳ Ｐゴシック" panose="020B0600070205080204" pitchFamily="34" charset="-128"/>
                <a:cs typeface="Arial" panose="020B0604020202020204" pitchFamily="34" charset="0"/>
              </a:rPr>
              <a:t>ê</a:t>
            </a:r>
            <a:endParaRPr lang="es-US" sz="3200" b="1" dirty="0">
              <a:latin typeface="Perpetua" panose="02020502060401020303" pitchFamily="18" charset="0"/>
              <a:ea typeface="ＭＳ Ｐゴシック" panose="020B0600070205080204" pitchFamily="34" charset="-128"/>
              <a:cs typeface="Arial" panose="020B0604020202020204" pitchFamily="34" charset="0"/>
            </a:endParaRPr>
          </a:p>
          <a:p>
            <a:pPr indent="0" algn="ctr">
              <a:lnSpc>
                <a:spcPts val="2200"/>
              </a:lnSpc>
              <a:spcBef>
                <a:spcPct val="0"/>
              </a:spcBef>
              <a:buNone/>
            </a:pPr>
            <a:r>
              <a:rPr lang="es-US" sz="2000" b="1" dirty="0">
                <a:latin typeface="Arial" panose="020B0604020202020204" pitchFamily="34" charset="0"/>
                <a:ea typeface="ＭＳ Ｐゴシック" panose="020B0600070205080204" pitchFamily="34" charset="-128"/>
                <a:cs typeface="Arial" panose="020B0604020202020204" pitchFamily="34" charset="0"/>
              </a:rPr>
              <a:t>Los estudiantes que llenen la FAFSA y el Formulario de Verificación del GPA de Cal Grant reciben un Reporte de Ayuda de California (CAR)</a:t>
            </a:r>
          </a:p>
          <a:p>
            <a:pPr indent="0" algn="ctr">
              <a:lnSpc>
                <a:spcPts val="2800"/>
              </a:lnSpc>
              <a:spcBef>
                <a:spcPts val="600"/>
              </a:spcBef>
              <a:buNone/>
            </a:pPr>
            <a:r>
              <a:rPr lang="es-US" sz="3200" b="1" dirty="0">
                <a:solidFill>
                  <a:srgbClr val="990099"/>
                </a:solidFill>
                <a:latin typeface="Wingdings" panose="05000000000000000000" pitchFamily="2" charset="2"/>
                <a:ea typeface="ＭＳ Ｐゴシック" panose="020B0600070205080204" pitchFamily="34" charset="-128"/>
                <a:cs typeface="Arial" panose="020B0604020202020204" pitchFamily="34" charset="0"/>
              </a:rPr>
              <a:t>ê</a:t>
            </a:r>
          </a:p>
          <a:p>
            <a:pPr indent="0" algn="ctr">
              <a:lnSpc>
                <a:spcPts val="2200"/>
              </a:lnSpc>
              <a:spcBef>
                <a:spcPct val="0"/>
              </a:spcBef>
              <a:buNone/>
            </a:pPr>
            <a:r>
              <a:rPr lang="es-US" sz="2000" b="1" dirty="0">
                <a:latin typeface="Perpetua" panose="02020502060401020303" pitchFamily="18" charset="0"/>
                <a:ea typeface="ＭＳ Ｐゴシック" panose="020B0600070205080204" pitchFamily="34" charset="-128"/>
                <a:cs typeface="Arial" panose="020B0604020202020204" pitchFamily="34" charset="0"/>
              </a:rPr>
              <a:t>    </a:t>
            </a:r>
            <a:r>
              <a:rPr lang="es-US" sz="2000" b="1" dirty="0">
                <a:latin typeface="Arial" panose="020B0604020202020204" pitchFamily="34" charset="0"/>
                <a:ea typeface="ＭＳ Ｐゴシック" panose="020B0600070205080204" pitchFamily="34" charset="-128"/>
                <a:cs typeface="Arial" panose="020B0604020202020204" pitchFamily="34" charset="0"/>
              </a:rPr>
              <a:t> Los estudiantes y las familias revisan el SAR y el CAR para obtener información importante y verifican que contengan los datos correctos</a:t>
            </a:r>
            <a:endParaRPr lang="es-US" sz="2000" b="1" dirty="0">
              <a:solidFill>
                <a:srgbClr val="990099"/>
              </a:solidFill>
              <a:latin typeface="Wingdings" panose="05000000000000000000" pitchFamily="2" charset="2"/>
              <a:ea typeface="ＭＳ Ｐゴシック" panose="020B0600070205080204" pitchFamily="34" charset="-128"/>
              <a:cs typeface="Arial" panose="020B0604020202020204" pitchFamily="34" charset="0"/>
            </a:endParaRPr>
          </a:p>
          <a:p>
            <a:pPr indent="0" algn="ctr">
              <a:lnSpc>
                <a:spcPts val="2800"/>
              </a:lnSpc>
              <a:spcBef>
                <a:spcPts val="600"/>
              </a:spcBef>
              <a:buNone/>
            </a:pPr>
            <a:r>
              <a:rPr lang="es-US" sz="3200" b="1" dirty="0">
                <a:solidFill>
                  <a:srgbClr val="990099"/>
                </a:solidFill>
                <a:latin typeface="Wingdings" panose="05000000000000000000" pitchFamily="2" charset="2"/>
                <a:ea typeface="ＭＳ Ｐゴシック" panose="020B0600070205080204" pitchFamily="34" charset="-128"/>
                <a:cs typeface="Arial" panose="020B0604020202020204" pitchFamily="34" charset="0"/>
              </a:rPr>
              <a:t>ê</a:t>
            </a:r>
          </a:p>
          <a:p>
            <a:pPr indent="0" algn="ctr">
              <a:lnSpc>
                <a:spcPts val="2200"/>
              </a:lnSpc>
              <a:spcBef>
                <a:spcPct val="0"/>
              </a:spcBef>
              <a:buNone/>
            </a:pPr>
            <a:r>
              <a:rPr lang="es-US" sz="2000" b="1" dirty="0">
                <a:latin typeface="Arial" panose="020B0604020202020204" pitchFamily="34" charset="0"/>
                <a:ea typeface="ＭＳ Ｐゴシック" panose="020B0600070205080204" pitchFamily="34" charset="-128"/>
                <a:cs typeface="Arial" panose="020B0604020202020204" pitchFamily="34" charset="0"/>
              </a:rPr>
              <a:t>Las universidades comparan los registros de admisión con la FAFSA y con otras solicitudes de ayuda financiera y determinan la elegibilidad para la ayuda</a:t>
            </a:r>
          </a:p>
          <a:p>
            <a:pPr indent="0" algn="ctr">
              <a:lnSpc>
                <a:spcPts val="2800"/>
              </a:lnSpc>
              <a:spcBef>
                <a:spcPts val="600"/>
              </a:spcBef>
              <a:buNone/>
            </a:pPr>
            <a:r>
              <a:rPr lang="es-US" sz="3200" b="1" dirty="0">
                <a:solidFill>
                  <a:srgbClr val="990099"/>
                </a:solidFill>
                <a:latin typeface="Wingdings" panose="05000000000000000000" pitchFamily="2" charset="2"/>
                <a:ea typeface="ＭＳ Ｐゴシック" panose="020B0600070205080204" pitchFamily="34" charset="-128"/>
                <a:cs typeface="Arial" panose="020B0604020202020204" pitchFamily="34" charset="0"/>
              </a:rPr>
              <a:t>ê</a:t>
            </a:r>
          </a:p>
          <a:p>
            <a:pPr indent="0" algn="ctr">
              <a:lnSpc>
                <a:spcPts val="2200"/>
              </a:lnSpc>
              <a:spcBef>
                <a:spcPct val="0"/>
              </a:spcBef>
              <a:buNone/>
            </a:pPr>
            <a:r>
              <a:rPr lang="es-US" sz="2000" b="1" dirty="0">
                <a:latin typeface="Arial" panose="020B0604020202020204" pitchFamily="34" charset="0"/>
                <a:ea typeface="ＭＳ Ｐゴシック" panose="020B0600070205080204" pitchFamily="34" charset="-128"/>
                <a:cs typeface="Arial" panose="020B0604020202020204" pitchFamily="34" charset="0"/>
              </a:rPr>
              <a:t>Las universidades mandan notificaciones de elegibilidad a los estudiantes admitidos que hayan llenado todos los formularios de ayuda financiera </a:t>
            </a:r>
          </a:p>
        </p:txBody>
      </p:sp>
      <p:grpSp>
        <p:nvGrpSpPr>
          <p:cNvPr id="82948" name="Group 4"/>
          <p:cNvGrpSpPr>
            <a:grpSpLocks/>
          </p:cNvGrpSpPr>
          <p:nvPr/>
        </p:nvGrpSpPr>
        <p:grpSpPr bwMode="auto">
          <a:xfrm>
            <a:off x="7162800" y="381000"/>
            <a:ext cx="1430338" cy="920750"/>
            <a:chOff x="4363" y="144"/>
            <a:chExt cx="1045" cy="673"/>
          </a:xfrm>
        </p:grpSpPr>
        <p:sp>
          <p:nvSpPr>
            <p:cNvPr id="82950" name="Freeform 5"/>
            <p:cNvSpPr>
              <a:spLocks/>
            </p:cNvSpPr>
            <p:nvPr/>
          </p:nvSpPr>
          <p:spPr bwMode="auto">
            <a:xfrm>
              <a:off x="4796" y="144"/>
              <a:ext cx="612" cy="673"/>
            </a:xfrm>
            <a:custGeom>
              <a:avLst/>
              <a:gdLst>
                <a:gd name="T0" fmla="*/ 0 w 612"/>
                <a:gd name="T1" fmla="*/ 127 h 673"/>
                <a:gd name="T2" fmla="*/ 267 w 612"/>
                <a:gd name="T3" fmla="*/ 127 h 673"/>
                <a:gd name="T4" fmla="*/ 356 w 612"/>
                <a:gd name="T5" fmla="*/ 50 h 673"/>
                <a:gd name="T6" fmla="*/ 305 w 612"/>
                <a:gd name="T7" fmla="*/ 0 h 673"/>
                <a:gd name="T8" fmla="*/ 483 w 612"/>
                <a:gd name="T9" fmla="*/ 0 h 673"/>
                <a:gd name="T10" fmla="*/ 483 w 612"/>
                <a:gd name="T11" fmla="*/ 177 h 673"/>
                <a:gd name="T12" fmla="*/ 433 w 612"/>
                <a:gd name="T13" fmla="*/ 127 h 673"/>
                <a:gd name="T14" fmla="*/ 356 w 612"/>
                <a:gd name="T15" fmla="*/ 189 h 673"/>
                <a:gd name="T16" fmla="*/ 356 w 612"/>
                <a:gd name="T17" fmla="*/ 291 h 673"/>
                <a:gd name="T18" fmla="*/ 483 w 612"/>
                <a:gd name="T19" fmla="*/ 291 h 673"/>
                <a:gd name="T20" fmla="*/ 483 w 612"/>
                <a:gd name="T21" fmla="*/ 215 h 673"/>
                <a:gd name="T22" fmla="*/ 611 w 612"/>
                <a:gd name="T23" fmla="*/ 342 h 673"/>
                <a:gd name="T24" fmla="*/ 483 w 612"/>
                <a:gd name="T25" fmla="*/ 469 h 673"/>
                <a:gd name="T26" fmla="*/ 483 w 612"/>
                <a:gd name="T27" fmla="*/ 393 h 673"/>
                <a:gd name="T28" fmla="*/ 356 w 612"/>
                <a:gd name="T29" fmla="*/ 393 h 673"/>
                <a:gd name="T30" fmla="*/ 356 w 612"/>
                <a:gd name="T31" fmla="*/ 482 h 673"/>
                <a:gd name="T32" fmla="*/ 433 w 612"/>
                <a:gd name="T33" fmla="*/ 558 h 673"/>
                <a:gd name="T34" fmla="*/ 483 w 612"/>
                <a:gd name="T35" fmla="*/ 507 h 673"/>
                <a:gd name="T36" fmla="*/ 483 w 612"/>
                <a:gd name="T37" fmla="*/ 672 h 673"/>
                <a:gd name="T38" fmla="*/ 292 w 612"/>
                <a:gd name="T39" fmla="*/ 672 h 673"/>
                <a:gd name="T40" fmla="*/ 356 w 612"/>
                <a:gd name="T41" fmla="*/ 621 h 673"/>
                <a:gd name="T42" fmla="*/ 267 w 612"/>
                <a:gd name="T43" fmla="*/ 532 h 673"/>
                <a:gd name="T44" fmla="*/ 0 w 612"/>
                <a:gd name="T45" fmla="*/ 532 h 673"/>
                <a:gd name="T46" fmla="*/ 0 w 612"/>
                <a:gd name="T47" fmla="*/ 127 h 6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2"/>
                <a:gd name="T73" fmla="*/ 0 h 673"/>
                <a:gd name="T74" fmla="*/ 612 w 612"/>
                <a:gd name="T75" fmla="*/ 673 h 6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2" h="673">
                  <a:moveTo>
                    <a:pt x="0" y="127"/>
                  </a:moveTo>
                  <a:lnTo>
                    <a:pt x="267" y="127"/>
                  </a:lnTo>
                  <a:lnTo>
                    <a:pt x="356" y="50"/>
                  </a:lnTo>
                  <a:lnTo>
                    <a:pt x="305" y="0"/>
                  </a:lnTo>
                  <a:lnTo>
                    <a:pt x="483" y="0"/>
                  </a:lnTo>
                  <a:lnTo>
                    <a:pt x="483" y="177"/>
                  </a:lnTo>
                  <a:lnTo>
                    <a:pt x="433" y="127"/>
                  </a:lnTo>
                  <a:lnTo>
                    <a:pt x="356" y="189"/>
                  </a:lnTo>
                  <a:lnTo>
                    <a:pt x="356" y="291"/>
                  </a:lnTo>
                  <a:lnTo>
                    <a:pt x="483" y="291"/>
                  </a:lnTo>
                  <a:lnTo>
                    <a:pt x="483" y="215"/>
                  </a:lnTo>
                  <a:lnTo>
                    <a:pt x="611" y="342"/>
                  </a:lnTo>
                  <a:lnTo>
                    <a:pt x="483" y="469"/>
                  </a:lnTo>
                  <a:lnTo>
                    <a:pt x="483" y="393"/>
                  </a:lnTo>
                  <a:lnTo>
                    <a:pt x="356" y="393"/>
                  </a:lnTo>
                  <a:lnTo>
                    <a:pt x="356" y="482"/>
                  </a:lnTo>
                  <a:lnTo>
                    <a:pt x="433" y="558"/>
                  </a:lnTo>
                  <a:lnTo>
                    <a:pt x="483" y="507"/>
                  </a:lnTo>
                  <a:lnTo>
                    <a:pt x="483" y="672"/>
                  </a:lnTo>
                  <a:lnTo>
                    <a:pt x="292" y="672"/>
                  </a:lnTo>
                  <a:lnTo>
                    <a:pt x="356" y="621"/>
                  </a:lnTo>
                  <a:lnTo>
                    <a:pt x="267" y="532"/>
                  </a:lnTo>
                  <a:lnTo>
                    <a:pt x="0" y="532"/>
                  </a:lnTo>
                  <a:lnTo>
                    <a:pt x="0" y="127"/>
                  </a:lnTo>
                </a:path>
              </a:pathLst>
            </a:custGeom>
            <a:solidFill>
              <a:srgbClr val="800080"/>
            </a:solidFill>
            <a:ln w="12700" cap="rnd">
              <a:solidFill>
                <a:schemeClr val="tx1"/>
              </a:solidFill>
              <a:round/>
              <a:headEnd type="none" w="sm" len="sm"/>
              <a:tailEnd type="none" w="sm" len="sm"/>
            </a:ln>
          </p:spPr>
          <p:txBody>
            <a:bodyPr/>
            <a:lstStyle/>
            <a:p>
              <a:endParaRPr lang="en-US" dirty="0"/>
            </a:p>
          </p:txBody>
        </p:sp>
        <p:sp>
          <p:nvSpPr>
            <p:cNvPr id="82951" name="Freeform 6"/>
            <p:cNvSpPr>
              <a:spLocks/>
            </p:cNvSpPr>
            <p:nvPr/>
          </p:nvSpPr>
          <p:spPr bwMode="auto">
            <a:xfrm>
              <a:off x="4363" y="157"/>
              <a:ext cx="664" cy="647"/>
            </a:xfrm>
            <a:custGeom>
              <a:avLst/>
              <a:gdLst>
                <a:gd name="T0" fmla="*/ 420 w 664"/>
                <a:gd name="T1" fmla="*/ 152 h 647"/>
                <a:gd name="T2" fmla="*/ 0 w 664"/>
                <a:gd name="T3" fmla="*/ 152 h 647"/>
                <a:gd name="T4" fmla="*/ 0 w 664"/>
                <a:gd name="T5" fmla="*/ 494 h 647"/>
                <a:gd name="T6" fmla="*/ 433 w 664"/>
                <a:gd name="T7" fmla="*/ 494 h 647"/>
                <a:gd name="T8" fmla="*/ 433 w 664"/>
                <a:gd name="T9" fmla="*/ 646 h 647"/>
                <a:gd name="T10" fmla="*/ 663 w 664"/>
                <a:gd name="T11" fmla="*/ 329 h 647"/>
                <a:gd name="T12" fmla="*/ 420 w 664"/>
                <a:gd name="T13" fmla="*/ 0 h 647"/>
                <a:gd name="T14" fmla="*/ 420 w 664"/>
                <a:gd name="T15" fmla="*/ 152 h 647"/>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647"/>
                <a:gd name="T26" fmla="*/ 664 w 664"/>
                <a:gd name="T27" fmla="*/ 647 h 6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647">
                  <a:moveTo>
                    <a:pt x="420" y="152"/>
                  </a:moveTo>
                  <a:lnTo>
                    <a:pt x="0" y="152"/>
                  </a:lnTo>
                  <a:lnTo>
                    <a:pt x="0" y="494"/>
                  </a:lnTo>
                  <a:lnTo>
                    <a:pt x="433" y="494"/>
                  </a:lnTo>
                  <a:lnTo>
                    <a:pt x="433" y="646"/>
                  </a:lnTo>
                  <a:lnTo>
                    <a:pt x="663" y="329"/>
                  </a:lnTo>
                  <a:lnTo>
                    <a:pt x="420" y="0"/>
                  </a:lnTo>
                  <a:lnTo>
                    <a:pt x="420" y="152"/>
                  </a:lnTo>
                </a:path>
              </a:pathLst>
            </a:custGeom>
            <a:solidFill>
              <a:srgbClr val="00FF00"/>
            </a:solidFill>
            <a:ln w="12700" cap="rnd">
              <a:solidFill>
                <a:schemeClr val="tx1"/>
              </a:solidFill>
              <a:round/>
              <a:headEnd type="none" w="sm" len="sm"/>
              <a:tailEnd type="none" w="sm" len="sm"/>
            </a:ln>
          </p:spPr>
          <p:txBody>
            <a:bodyPr/>
            <a:lstStyle/>
            <a:p>
              <a:endParaRPr lang="en-US" dirty="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9873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64675">
                                            <p:txEl>
                                              <p:pRg st="1" end="1"/>
                                            </p:txEl>
                                          </p:spTgt>
                                        </p:tgtEl>
                                        <p:attrNameLst>
                                          <p:attrName>style.visibility</p:attrName>
                                        </p:attrNameLst>
                                      </p:cBhvr>
                                      <p:to>
                                        <p:strVal val="visible"/>
                                      </p:to>
                                    </p:set>
                                    <p:animEffect transition="in" filter="dissolve">
                                      <p:cBhvr>
                                        <p:cTn id="7" dur="500"/>
                                        <p:tgtEl>
                                          <p:spTgt spid="1564675">
                                            <p:txEl>
                                              <p:pRg st="1" end="1"/>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64675">
                                            <p:txEl>
                                              <p:pRg st="2" end="2"/>
                                            </p:txEl>
                                          </p:spTgt>
                                        </p:tgtEl>
                                        <p:attrNameLst>
                                          <p:attrName>style.visibility</p:attrName>
                                        </p:attrNameLst>
                                      </p:cBhvr>
                                      <p:to>
                                        <p:strVal val="visible"/>
                                      </p:to>
                                    </p:set>
                                    <p:animEffect transition="in" filter="dissolve">
                                      <p:cBhvr>
                                        <p:cTn id="11" dur="500"/>
                                        <p:tgtEl>
                                          <p:spTgt spid="1564675">
                                            <p:txEl>
                                              <p:pRg st="2" end="2"/>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64675">
                                            <p:txEl>
                                              <p:pRg st="3" end="3"/>
                                            </p:txEl>
                                          </p:spTgt>
                                        </p:tgtEl>
                                        <p:attrNameLst>
                                          <p:attrName>style.visibility</p:attrName>
                                        </p:attrNameLst>
                                      </p:cBhvr>
                                      <p:to>
                                        <p:strVal val="visible"/>
                                      </p:to>
                                    </p:set>
                                    <p:animEffect transition="in" filter="dissolve">
                                      <p:cBhvr>
                                        <p:cTn id="15" dur="500"/>
                                        <p:tgtEl>
                                          <p:spTgt spid="1564675">
                                            <p:txEl>
                                              <p:pRg st="3" end="3"/>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64675">
                                            <p:txEl>
                                              <p:pRg st="4" end="4"/>
                                            </p:txEl>
                                          </p:spTgt>
                                        </p:tgtEl>
                                        <p:attrNameLst>
                                          <p:attrName>style.visibility</p:attrName>
                                        </p:attrNameLst>
                                      </p:cBhvr>
                                      <p:to>
                                        <p:strVal val="visible"/>
                                      </p:to>
                                    </p:set>
                                    <p:animEffect transition="in" filter="dissolve">
                                      <p:cBhvr>
                                        <p:cTn id="19" dur="500"/>
                                        <p:tgtEl>
                                          <p:spTgt spid="1564675">
                                            <p:txEl>
                                              <p:pRg st="4" end="4"/>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64675">
                                            <p:txEl>
                                              <p:pRg st="5" end="5"/>
                                            </p:txEl>
                                          </p:spTgt>
                                        </p:tgtEl>
                                        <p:attrNameLst>
                                          <p:attrName>style.visibility</p:attrName>
                                        </p:attrNameLst>
                                      </p:cBhvr>
                                      <p:to>
                                        <p:strVal val="visible"/>
                                      </p:to>
                                    </p:set>
                                    <p:animEffect transition="in" filter="dissolve">
                                      <p:cBhvr>
                                        <p:cTn id="23" dur="500"/>
                                        <p:tgtEl>
                                          <p:spTgt spid="1564675">
                                            <p:txEl>
                                              <p:pRg st="5" end="5"/>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564675">
                                            <p:txEl>
                                              <p:pRg st="6" end="6"/>
                                            </p:txEl>
                                          </p:spTgt>
                                        </p:tgtEl>
                                        <p:attrNameLst>
                                          <p:attrName>style.visibility</p:attrName>
                                        </p:attrNameLst>
                                      </p:cBhvr>
                                      <p:to>
                                        <p:strVal val="visible"/>
                                      </p:to>
                                    </p:set>
                                    <p:animEffect transition="in" filter="dissolve">
                                      <p:cBhvr>
                                        <p:cTn id="27" dur="500"/>
                                        <p:tgtEl>
                                          <p:spTgt spid="1564675">
                                            <p:txEl>
                                              <p:pRg st="6" end="6"/>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564675">
                                            <p:txEl>
                                              <p:pRg st="7" end="7"/>
                                            </p:txEl>
                                          </p:spTgt>
                                        </p:tgtEl>
                                        <p:attrNameLst>
                                          <p:attrName>style.visibility</p:attrName>
                                        </p:attrNameLst>
                                      </p:cBhvr>
                                      <p:to>
                                        <p:strVal val="visible"/>
                                      </p:to>
                                    </p:set>
                                    <p:animEffect transition="in" filter="dissolve">
                                      <p:cBhvr>
                                        <p:cTn id="31" dur="500"/>
                                        <p:tgtEl>
                                          <p:spTgt spid="1564675">
                                            <p:txEl>
                                              <p:pRg st="7" end="7"/>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564675">
                                            <p:txEl>
                                              <p:pRg st="8" end="8"/>
                                            </p:txEl>
                                          </p:spTgt>
                                        </p:tgtEl>
                                        <p:attrNameLst>
                                          <p:attrName>style.visibility</p:attrName>
                                        </p:attrNameLst>
                                      </p:cBhvr>
                                      <p:to>
                                        <p:strVal val="visible"/>
                                      </p:to>
                                    </p:set>
                                    <p:animEffect transition="in" filter="dissolve">
                                      <p:cBhvr>
                                        <p:cTn id="35" dur="500"/>
                                        <p:tgtEl>
                                          <p:spTgt spid="1564675">
                                            <p:txEl>
                                              <p:pRg st="8" end="8"/>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564675">
                                            <p:txEl>
                                              <p:pRg st="9" end="9"/>
                                            </p:txEl>
                                          </p:spTgt>
                                        </p:tgtEl>
                                        <p:attrNameLst>
                                          <p:attrName>style.visibility</p:attrName>
                                        </p:attrNameLst>
                                      </p:cBhvr>
                                      <p:to>
                                        <p:strVal val="visible"/>
                                      </p:to>
                                    </p:set>
                                    <p:animEffect transition="in" filter="dissolve">
                                      <p:cBhvr>
                                        <p:cTn id="39" dur="500"/>
                                        <p:tgtEl>
                                          <p:spTgt spid="15646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4675" grpId="0" build="p" autoUpdateAnimBg="0" advAuto="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5C9AA37-2014-48AA-870F-E2747E635E1C}" type="slidenum">
              <a:rPr lang="en-US" smtClean="0"/>
              <a:pPr/>
              <a:t>31</a:t>
            </a:fld>
            <a:endParaRPr lang="en-US" dirty="0"/>
          </a:p>
        </p:txBody>
      </p:sp>
      <p:sp>
        <p:nvSpPr>
          <p:cNvPr id="84995" name="Rectangle 3"/>
          <p:cNvSpPr>
            <a:spLocks noGrp="1" noChangeArrowheads="1"/>
          </p:cNvSpPr>
          <p:nvPr>
            <p:ph sz="quarter" idx="1"/>
          </p:nvPr>
        </p:nvSpPr>
        <p:spPr>
          <a:xfrm>
            <a:off x="914400" y="1524000"/>
            <a:ext cx="7772400" cy="4343400"/>
          </a:xfrm>
        </p:spPr>
        <p:txBody>
          <a:bodyPr>
            <a:normAutofit fontScale="92500" lnSpcReduction="10000"/>
          </a:bodyPr>
          <a:lstStyle/>
          <a:p>
            <a:pPr>
              <a:spcBef>
                <a:spcPts val="300"/>
              </a:spcBef>
            </a:pPr>
            <a:r>
              <a:rPr lang="es-US" sz="1800" dirty="0">
                <a:ea typeface="Calibri" panose="020F0502020204030204" pitchFamily="34" charset="0"/>
              </a:rPr>
              <a:t>Algunos estudiantes pueden ser requeridos para verificar la información proporcionada en la FAFSA</a:t>
            </a:r>
          </a:p>
          <a:p>
            <a:pPr>
              <a:spcBef>
                <a:spcPts val="300"/>
              </a:spcBef>
            </a:pPr>
            <a:r>
              <a:rPr lang="es-US" sz="1800" dirty="0">
                <a:ea typeface="Calibri" panose="020F0502020204030204" pitchFamily="34" charset="0"/>
              </a:rPr>
              <a:t>Si es seleccionado para la verificación, la información fiscal de los contribuyentes de impuestos federales se verificará a través de </a:t>
            </a:r>
          </a:p>
          <a:p>
            <a:pPr lvl="1">
              <a:spcBef>
                <a:spcPts val="300"/>
              </a:spcBef>
            </a:pPr>
            <a:r>
              <a:rPr lang="es-US" sz="1600" dirty="0">
                <a:ea typeface="Calibri" panose="020F0502020204030204" pitchFamily="34" charset="0"/>
              </a:rPr>
              <a:t>El Proceso de Recuperación de Datos del IRS o</a:t>
            </a:r>
          </a:p>
          <a:p>
            <a:pPr lvl="1">
              <a:spcBef>
                <a:spcPts val="300"/>
              </a:spcBef>
            </a:pPr>
            <a:r>
              <a:rPr lang="es-US" sz="1600" dirty="0">
                <a:ea typeface="Calibri" panose="020F0502020204030204" pitchFamily="34" charset="0"/>
              </a:rPr>
              <a:t>Transcripción de Impuesto del IRS sí lo solicita el colegio o universidad</a:t>
            </a:r>
          </a:p>
          <a:p>
            <a:pPr>
              <a:spcBef>
                <a:spcPts val="300"/>
              </a:spcBef>
            </a:pPr>
            <a:r>
              <a:rPr lang="es-US" sz="1800" dirty="0">
                <a:ea typeface="Calibri" panose="020F0502020204030204" pitchFamily="34" charset="0"/>
              </a:rPr>
              <a:t>A familias que no sometan  la declaración federal de impuestos y son seleccionados para verificación, se le puede pedir que proporcionen</a:t>
            </a:r>
          </a:p>
          <a:p>
            <a:pPr lvl="1">
              <a:spcBef>
                <a:spcPts val="300"/>
              </a:spcBef>
            </a:pPr>
            <a:r>
              <a:rPr lang="es-US" sz="1600" dirty="0">
                <a:ea typeface="Calibri" panose="020F0502020204030204" pitchFamily="34" charset="0"/>
              </a:rPr>
              <a:t>Declaración firmada que confirme que no presentó una declaración federal de </a:t>
            </a:r>
            <a:r>
              <a:rPr lang="es-US" sz="1600" dirty="0" smtClean="0">
                <a:ea typeface="Calibri" panose="020F0502020204030204" pitchFamily="34" charset="0"/>
              </a:rPr>
              <a:t>impuestos de 2014 </a:t>
            </a:r>
            <a:r>
              <a:rPr lang="es-US" sz="1600" dirty="0">
                <a:ea typeface="Calibri" panose="020F0502020204030204" pitchFamily="34" charset="0"/>
              </a:rPr>
              <a:t>y no estaban obligados por el IRS para hacerlo</a:t>
            </a:r>
          </a:p>
          <a:p>
            <a:pPr lvl="1">
              <a:spcBef>
                <a:spcPts val="300"/>
              </a:spcBef>
            </a:pPr>
            <a:r>
              <a:rPr lang="es-US" sz="1600" dirty="0">
                <a:ea typeface="Calibri" panose="020F0502020204030204" pitchFamily="34" charset="0"/>
              </a:rPr>
              <a:t>Copias de los formularios W-2 de cada empleador, si obtuvo algún ingreso de trabajo</a:t>
            </a:r>
          </a:p>
          <a:p>
            <a:pPr>
              <a:spcBef>
                <a:spcPts val="300"/>
              </a:spcBef>
            </a:pPr>
            <a:r>
              <a:rPr lang="es-US" sz="1800" dirty="0">
                <a:ea typeface="Calibri" panose="020F0502020204030204" pitchFamily="34" charset="0"/>
              </a:rPr>
              <a:t>Todos los solicitantes de ayuda seleccionados también se le pedirá que verifiquen alguna información de datos como</a:t>
            </a:r>
          </a:p>
          <a:p>
            <a:pPr lvl="1">
              <a:spcBef>
                <a:spcPts val="300"/>
              </a:spcBef>
            </a:pPr>
            <a:r>
              <a:rPr lang="es-US" sz="1600" dirty="0">
                <a:ea typeface="Calibri" panose="020F0502020204030204" pitchFamily="34" charset="0"/>
              </a:rPr>
              <a:t>Tamaño de la familia y el número en la universidad</a:t>
            </a:r>
          </a:p>
          <a:p>
            <a:pPr lvl="1">
              <a:spcBef>
                <a:spcPts val="300"/>
              </a:spcBef>
            </a:pPr>
            <a:r>
              <a:rPr lang="es-ES" sz="1600" dirty="0" smtClean="0"/>
              <a:t>Manutención </a:t>
            </a:r>
            <a:r>
              <a:rPr lang="es-ES" sz="1600" dirty="0"/>
              <a:t>de menores </a:t>
            </a:r>
            <a:r>
              <a:rPr lang="es-ES" sz="1600" dirty="0" smtClean="0"/>
              <a:t>pagada </a:t>
            </a:r>
            <a:r>
              <a:rPr lang="es-US" sz="1600" dirty="0" smtClean="0">
                <a:ea typeface="Calibri" panose="020F0502020204030204" pitchFamily="34" charset="0"/>
              </a:rPr>
              <a:t>y SNAP, </a:t>
            </a:r>
            <a:r>
              <a:rPr lang="es-US" sz="1600" dirty="0">
                <a:ea typeface="Calibri" panose="020F0502020204030204" pitchFamily="34" charset="0"/>
              </a:rPr>
              <a:t>si se reportaron en la FAFSA</a:t>
            </a:r>
          </a:p>
          <a:p>
            <a:pPr lvl="1">
              <a:spcBef>
                <a:spcPts val="300"/>
              </a:spcBef>
            </a:pPr>
            <a:r>
              <a:rPr lang="es-ES" sz="1600" dirty="0">
                <a:ea typeface="Calibri" panose="020F0502020204030204" pitchFamily="34" charset="0"/>
              </a:rPr>
              <a:t>Historia de inscripción para los estudiantes de transferencia</a:t>
            </a:r>
          </a:p>
          <a:p>
            <a:pPr lvl="1">
              <a:spcBef>
                <a:spcPts val="300"/>
              </a:spcBef>
            </a:pPr>
            <a:r>
              <a:rPr lang="es-US" sz="1600" dirty="0">
                <a:ea typeface="Calibri" panose="020F0502020204030204" pitchFamily="34" charset="0"/>
              </a:rPr>
              <a:t>Confirmación de </a:t>
            </a:r>
            <a:r>
              <a:rPr lang="es-US" sz="1600" dirty="0" smtClean="0">
                <a:ea typeface="Calibri" panose="020F0502020204030204" pitchFamily="34" charset="0"/>
              </a:rPr>
              <a:t>identidad</a:t>
            </a:r>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75779" name="Rectangle 2"/>
          <p:cNvSpPr>
            <a:spLocks noGrp="1" noChangeArrowheads="1"/>
          </p:cNvSpPr>
          <p:nvPr>
            <p:ph type="title"/>
          </p:nvPr>
        </p:nvSpPr>
        <p:spPr/>
        <p:txBody>
          <a:bodyPr/>
          <a:lstStyle/>
          <a:p>
            <a:r>
              <a:rPr lang="es-US" dirty="0">
                <a:latin typeface="Franklin Gothic Book" panose="020B0503020102020204" pitchFamily="34" charset="0"/>
              </a:rPr>
              <a:t>Verificación Federal</a:t>
            </a: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4101065"/>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199" name="Object 7"/>
          <p:cNvGraphicFramePr>
            <a:graphicFrameLocks noChangeAspect="1"/>
          </p:cNvGraphicFramePr>
          <p:nvPr/>
        </p:nvGraphicFramePr>
        <p:xfrm>
          <a:off x="342900" y="0"/>
          <a:ext cx="3619500" cy="5600700"/>
        </p:xfrm>
        <a:graphic>
          <a:graphicData uri="http://schemas.openxmlformats.org/presentationml/2006/ole">
            <p:oleObj spid="_x0000_s17667" name="Clip" r:id="rId4" imgW="2438400" imgH="3860800" progId="">
              <p:embed/>
            </p:oleObj>
          </a:graphicData>
        </a:graphic>
      </p:graphicFrame>
      <p:sp>
        <p:nvSpPr>
          <p:cNvPr id="7" name="Slide Number Placeholder 6"/>
          <p:cNvSpPr>
            <a:spLocks noGrp="1"/>
          </p:cNvSpPr>
          <p:nvPr>
            <p:ph type="sldNum" sz="quarter" idx="12"/>
          </p:nvPr>
        </p:nvSpPr>
        <p:spPr/>
        <p:txBody>
          <a:bodyPr/>
          <a:lstStyle/>
          <a:p>
            <a:fld id="{F5C9AA37-2014-48AA-870F-E2747E635E1C}" type="slidenum">
              <a:rPr lang="en-US" smtClean="0"/>
              <a:pPr/>
              <a:t>32</a:t>
            </a:fld>
            <a:endParaRPr lang="en-US" dirty="0"/>
          </a:p>
        </p:txBody>
      </p:sp>
      <p:sp>
        <p:nvSpPr>
          <p:cNvPr id="4100" name="Rectangle 37"/>
          <p:cNvSpPr>
            <a:spLocks noGrp="1" noChangeArrowheads="1"/>
          </p:cNvSpPr>
          <p:nvPr>
            <p:ph sz="quarter" idx="1"/>
          </p:nvPr>
        </p:nvSpPr>
        <p:spPr/>
        <p:txBody>
          <a:bodyPr>
            <a:normAutofit/>
          </a:bodyPr>
          <a:lstStyle/>
          <a:p>
            <a:pPr>
              <a:lnSpc>
                <a:spcPct val="90000"/>
              </a:lnSpc>
              <a:buNone/>
            </a:pPr>
            <a:r>
              <a:rPr lang="es-ES" dirty="0">
                <a:ea typeface="Calibri" panose="020F0502020204030204" pitchFamily="34" charset="0"/>
              </a:rPr>
              <a:t>Al abrir una cuenta </a:t>
            </a:r>
            <a:r>
              <a:rPr lang="es-ES" dirty="0" err="1">
                <a:ea typeface="Calibri" panose="020F0502020204030204" pitchFamily="34" charset="0"/>
              </a:rPr>
              <a:t>WebGrants</a:t>
            </a:r>
            <a:r>
              <a:rPr lang="es-ES" dirty="0">
                <a:ea typeface="Calibri" panose="020F0502020204030204" pitchFamily="34" charset="0"/>
              </a:rPr>
              <a:t> el estudiante </a:t>
            </a:r>
            <a:r>
              <a:rPr lang="es-ES" dirty="0" smtClean="0">
                <a:ea typeface="Calibri" panose="020F0502020204030204" pitchFamily="34" charset="0"/>
              </a:rPr>
              <a:t>puede</a:t>
            </a:r>
            <a:r>
              <a:rPr lang="es-US" dirty="0" smtClean="0">
                <a:ea typeface="Calibri" panose="020F0502020204030204" pitchFamily="34" charset="0"/>
              </a:rPr>
              <a:t>: </a:t>
            </a:r>
            <a:endParaRPr lang="es-US" dirty="0">
              <a:ea typeface="Calibri" panose="020F0502020204030204" pitchFamily="34" charset="0"/>
            </a:endParaRPr>
          </a:p>
          <a:p>
            <a:pPr>
              <a:lnSpc>
                <a:spcPct val="90000"/>
              </a:lnSpc>
            </a:pPr>
            <a:r>
              <a:rPr lang="es-US" dirty="0">
                <a:ea typeface="Calibri" panose="020F0502020204030204" pitchFamily="34" charset="0"/>
              </a:rPr>
              <a:t>Revisar el estado de </a:t>
            </a:r>
            <a:r>
              <a:rPr lang="es-US" dirty="0" smtClean="0">
                <a:ea typeface="Calibri" panose="020F0502020204030204" pitchFamily="34" charset="0"/>
              </a:rPr>
              <a:t>su </a:t>
            </a:r>
            <a:r>
              <a:rPr lang="es-US" dirty="0">
                <a:ea typeface="Calibri" panose="020F0502020204030204" pitchFamily="34" charset="0"/>
              </a:rPr>
              <a:t>Cal Grant 24/7 </a:t>
            </a:r>
          </a:p>
          <a:p>
            <a:pPr>
              <a:lnSpc>
                <a:spcPct val="90000"/>
              </a:lnSpc>
            </a:pPr>
            <a:r>
              <a:rPr lang="es-ES" dirty="0">
                <a:ea typeface="Calibri" panose="020F0502020204030204" pitchFamily="34" charset="0"/>
              </a:rPr>
              <a:t>Confirmar su graduación de la escuela secundaria según </a:t>
            </a:r>
            <a:r>
              <a:rPr lang="es-ES" dirty="0" smtClean="0"/>
              <a:t>sea </a:t>
            </a:r>
            <a:r>
              <a:rPr lang="es-ES" dirty="0"/>
              <a:t>necesario</a:t>
            </a:r>
            <a:endParaRPr lang="es-US" dirty="0">
              <a:ea typeface="Calibri" panose="020F0502020204030204" pitchFamily="34" charset="0"/>
            </a:endParaRPr>
          </a:p>
          <a:p>
            <a:pPr>
              <a:lnSpc>
                <a:spcPct val="90000"/>
              </a:lnSpc>
            </a:pPr>
            <a:r>
              <a:rPr lang="es-ES" dirty="0">
                <a:ea typeface="Calibri" panose="020F0502020204030204" pitchFamily="34" charset="0"/>
              </a:rPr>
              <a:t>Realizar cambios en opciones de escuelas Cal Grant</a:t>
            </a:r>
            <a:endParaRPr lang="es-US" dirty="0">
              <a:ea typeface="Calibri" panose="020F0502020204030204" pitchFamily="34" charset="0"/>
            </a:endParaRPr>
          </a:p>
          <a:p>
            <a:pPr>
              <a:lnSpc>
                <a:spcPct val="90000"/>
              </a:lnSpc>
            </a:pPr>
            <a:r>
              <a:rPr lang="es-US" dirty="0">
                <a:ea typeface="Calibri" panose="020F0502020204030204" pitchFamily="34" charset="0"/>
              </a:rPr>
              <a:t>Ver el valor de una beca de Cal Grant en diferentes colegios y universidades de California</a:t>
            </a:r>
          </a:p>
          <a:p>
            <a:pPr>
              <a:lnSpc>
                <a:spcPct val="90000"/>
              </a:lnSpc>
            </a:pPr>
            <a:r>
              <a:rPr lang="es-US" dirty="0">
                <a:ea typeface="Calibri" panose="020F0502020204030204" pitchFamily="34" charset="0"/>
              </a:rPr>
              <a:t>Ver su historial de pagos de Cal Grant </a:t>
            </a:r>
          </a:p>
          <a:p>
            <a:pPr>
              <a:lnSpc>
                <a:spcPct val="90000"/>
              </a:lnSpc>
            </a:pPr>
            <a:r>
              <a:rPr lang="es-ES" dirty="0">
                <a:ea typeface="Calibri" panose="020F0502020204030204" pitchFamily="34" charset="0"/>
              </a:rPr>
              <a:t>Crear una cuenta de </a:t>
            </a:r>
            <a:r>
              <a:rPr lang="es-ES" dirty="0" err="1">
                <a:ea typeface="Calibri" panose="020F0502020204030204" pitchFamily="34" charset="0"/>
              </a:rPr>
              <a:t>WebGrants</a:t>
            </a:r>
            <a:r>
              <a:rPr lang="es-ES" dirty="0">
                <a:ea typeface="Calibri" panose="020F0502020204030204" pitchFamily="34" charset="0"/>
              </a:rPr>
              <a:t> </a:t>
            </a:r>
            <a:r>
              <a:rPr lang="es-ES" dirty="0" smtClean="0">
                <a:ea typeface="Calibri" panose="020F0502020204030204" pitchFamily="34" charset="0"/>
              </a:rPr>
              <a:t>en</a:t>
            </a:r>
            <a:r>
              <a:rPr lang="en-US" dirty="0" smtClean="0"/>
              <a:t>:  	</a:t>
            </a:r>
            <a:r>
              <a:rPr lang="en-US" dirty="0" smtClean="0">
                <a:solidFill>
                  <a:srgbClr val="000099"/>
                </a:solidFill>
              </a:rPr>
              <a:t>		www.webgrants4students.org</a:t>
            </a:r>
          </a:p>
          <a:p>
            <a:pPr marL="457200" indent="-228600" algn="ctr">
              <a:spcBef>
                <a:spcPts val="0"/>
              </a:spcBef>
              <a:buNone/>
            </a:pPr>
            <a:endParaRPr lang="en-US" dirty="0" smtClean="0"/>
          </a:p>
        </p:txBody>
      </p:sp>
      <p:sp>
        <p:nvSpPr>
          <p:cNvPr id="2054" name="Rectangle 36"/>
          <p:cNvSpPr>
            <a:spLocks noGrp="1" noChangeArrowheads="1"/>
          </p:cNvSpPr>
          <p:nvPr>
            <p:ph type="title"/>
          </p:nvPr>
        </p:nvSpPr>
        <p:spPr>
          <a:xfrm>
            <a:off x="1219200" y="152400"/>
            <a:ext cx="7086600" cy="1143000"/>
          </a:xfrm>
        </p:spPr>
        <p:txBody>
          <a:bodyPr/>
          <a:lstStyle/>
          <a:p>
            <a:r>
              <a:rPr lang="en-US" dirty="0" smtClean="0"/>
              <a:t>           </a:t>
            </a:r>
            <a:r>
              <a:rPr lang="es-US" dirty="0" smtClean="0">
                <a:latin typeface="Franklin Gothic Book" panose="020B0503020102020204" pitchFamily="34" charset="0"/>
              </a:rPr>
              <a:t>Verifique </a:t>
            </a:r>
            <a:r>
              <a:rPr lang="es-US" dirty="0">
                <a:latin typeface="Franklin Gothic Book" panose="020B0503020102020204" pitchFamily="34" charset="0"/>
              </a:rPr>
              <a:t>Su Cal Grant</a:t>
            </a: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68604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2" descr="MPj04223010000[1]"/>
          <p:cNvPicPr>
            <a:picLocks noChangeAspect="1" noChangeArrowheads="1"/>
          </p:cNvPicPr>
          <p:nvPr/>
        </p:nvPicPr>
        <p:blipFill>
          <a:blip r:embed="rId3" cstate="email">
            <a:lum bright="50000" contrast="-5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30375" y="78975"/>
            <a:ext cx="4448850" cy="6670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grpSp>
        <p:nvGrpSpPr>
          <p:cNvPr id="18" name="Group 17"/>
          <p:cNvGrpSpPr/>
          <p:nvPr/>
        </p:nvGrpSpPr>
        <p:grpSpPr>
          <a:xfrm>
            <a:off x="444500" y="609600"/>
            <a:ext cx="5270500" cy="5181600"/>
            <a:chOff x="444500" y="1371600"/>
            <a:chExt cx="7988300" cy="3829050"/>
          </a:xfrm>
        </p:grpSpPr>
        <p:grpSp>
          <p:nvGrpSpPr>
            <p:cNvPr id="2" name="Group 2"/>
            <p:cNvGrpSpPr>
              <a:grpSpLocks/>
            </p:cNvGrpSpPr>
            <p:nvPr/>
          </p:nvGrpSpPr>
          <p:grpSpPr bwMode="auto">
            <a:xfrm>
              <a:off x="1447800" y="1371600"/>
              <a:ext cx="6184900" cy="3194050"/>
              <a:chOff x="1440" y="576"/>
              <a:chExt cx="2922" cy="2682"/>
            </a:xfrm>
          </p:grpSpPr>
          <p:sp>
            <p:nvSpPr>
              <p:cNvPr id="54286" name="WordArt 3"/>
              <p:cNvSpPr>
                <a:spLocks noChangeArrowheads="1" noChangeShapeType="1" noTextEdit="1"/>
              </p:cNvSpPr>
              <p:nvPr/>
            </p:nvSpPr>
            <p:spPr bwMode="auto">
              <a:xfrm>
                <a:off x="1440" y="576"/>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dirty="0">
                    <a:ln w="9525">
                      <a:noFill/>
                      <a:round/>
                      <a:headEnd/>
                      <a:tailEnd/>
                    </a:ln>
                    <a:solidFill>
                      <a:srgbClr val="4F81BD"/>
                    </a:solidFill>
                    <a:effectLst>
                      <a:outerShdw dist="35921" dir="2700000" algn="ctr" rotWithShape="0">
                        <a:srgbClr val="C0C0C0">
                          <a:alpha val="74997"/>
                        </a:srgbClr>
                      </a:outerShdw>
                    </a:effectLst>
                    <a:latin typeface="Impact"/>
                  </a:rPr>
                  <a:t>Q </a:t>
                </a:r>
                <a:r>
                  <a:rPr lang="en-US" sz="9600" kern="10" dirty="0" smtClean="0">
                    <a:ln w="9525">
                      <a:noFill/>
                      <a:round/>
                      <a:headEnd/>
                      <a:tailEnd/>
                    </a:ln>
                    <a:solidFill>
                      <a:srgbClr val="4F81BD"/>
                    </a:solidFill>
                    <a:effectLst>
                      <a:outerShdw dist="35921" dir="2700000" algn="ctr" rotWithShape="0">
                        <a:srgbClr val="C0C0C0">
                          <a:alpha val="74997"/>
                        </a:srgbClr>
                      </a:outerShdw>
                    </a:effectLst>
                    <a:latin typeface="Impact"/>
                  </a:rPr>
                  <a:t>&amp; </a:t>
                </a:r>
                <a:r>
                  <a:rPr lang="en-US" sz="9600" kern="10" dirty="0">
                    <a:ln w="9525">
                      <a:noFill/>
                      <a:round/>
                      <a:headEnd/>
                      <a:tailEnd/>
                    </a:ln>
                    <a:solidFill>
                      <a:srgbClr val="4F81BD"/>
                    </a:solidFill>
                    <a:effectLst>
                      <a:outerShdw dist="35921" dir="2700000" algn="ctr" rotWithShape="0">
                        <a:srgbClr val="C0C0C0">
                          <a:alpha val="74997"/>
                        </a:srgbClr>
                      </a:outerShdw>
                    </a:effectLst>
                    <a:latin typeface="Impact"/>
                  </a:rPr>
                  <a:t>A</a:t>
                </a:r>
              </a:p>
            </p:txBody>
          </p:sp>
          <p:sp>
            <p:nvSpPr>
              <p:cNvPr id="54287" name="WordArt 4"/>
              <p:cNvSpPr>
                <a:spLocks noChangeArrowheads="1" noChangeShapeType="1" noTextEdit="1"/>
              </p:cNvSpPr>
              <p:nvPr/>
            </p:nvSpPr>
            <p:spPr bwMode="auto">
              <a:xfrm>
                <a:off x="4032" y="1152"/>
                <a:ext cx="330" cy="2106"/>
              </a:xfrm>
              <a:prstGeom prst="rect">
                <a:avLst/>
              </a:prstGeom>
            </p:spPr>
            <p:txBody>
              <a:bodyPr wrap="none" fromWordArt="1">
                <a:prstTxWarp prst="textPlain">
                  <a:avLst>
                    <a:gd name="adj" fmla="val 50000"/>
                  </a:avLst>
                </a:prstTxWarp>
              </a:bodyPr>
              <a:lstStyle/>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Q</a:t>
                </a:r>
              </a:p>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&amp;</a:t>
                </a:r>
              </a:p>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A</a:t>
                </a:r>
              </a:p>
            </p:txBody>
          </p:sp>
        </p:grpSp>
        <p:grpSp>
          <p:nvGrpSpPr>
            <p:cNvPr id="3" name="Group 5"/>
            <p:cNvGrpSpPr>
              <a:grpSpLocks/>
            </p:cNvGrpSpPr>
            <p:nvPr/>
          </p:nvGrpSpPr>
          <p:grpSpPr bwMode="auto">
            <a:xfrm>
              <a:off x="1638300" y="2057400"/>
              <a:ext cx="6794500" cy="2628900"/>
              <a:chOff x="1536" y="1152"/>
              <a:chExt cx="3210" cy="2208"/>
            </a:xfrm>
          </p:grpSpPr>
          <p:sp>
            <p:nvSpPr>
              <p:cNvPr id="54284" name="WordArt 6"/>
              <p:cNvSpPr>
                <a:spLocks noChangeArrowheads="1" noChangeShapeType="1" noTextEdit="1"/>
              </p:cNvSpPr>
              <p:nvPr/>
            </p:nvSpPr>
            <p:spPr bwMode="auto">
              <a:xfrm flipV="1">
                <a:off x="1536" y="1968"/>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Q &amp; A</a:t>
                </a:r>
              </a:p>
            </p:txBody>
          </p:sp>
          <p:sp>
            <p:nvSpPr>
              <p:cNvPr id="54285" name="WordArt 7"/>
              <p:cNvSpPr>
                <a:spLocks noChangeArrowheads="1" noChangeShapeType="1" noTextEdit="1"/>
              </p:cNvSpPr>
              <p:nvPr/>
            </p:nvSpPr>
            <p:spPr bwMode="auto">
              <a:xfrm>
                <a:off x="4416" y="1152"/>
                <a:ext cx="330" cy="2106"/>
              </a:xfrm>
              <a:prstGeom prst="rect">
                <a:avLst/>
              </a:prstGeom>
            </p:spPr>
            <p:txBody>
              <a:bodyPr wrap="none" fromWordArt="1">
                <a:prstTxWarp prst="textPlain">
                  <a:avLst>
                    <a:gd name="adj" fmla="val 50000"/>
                  </a:avLst>
                </a:prstTxWarp>
              </a:bodyPr>
              <a:lstStyle/>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Q</a:t>
                </a:r>
              </a:p>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&amp;</a:t>
                </a:r>
              </a:p>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A</a:t>
                </a:r>
              </a:p>
            </p:txBody>
          </p:sp>
        </p:grpSp>
        <p:grpSp>
          <p:nvGrpSpPr>
            <p:cNvPr id="4" name="Group 8"/>
            <p:cNvGrpSpPr>
              <a:grpSpLocks/>
            </p:cNvGrpSpPr>
            <p:nvPr/>
          </p:nvGrpSpPr>
          <p:grpSpPr bwMode="auto">
            <a:xfrm>
              <a:off x="444500" y="1905000"/>
              <a:ext cx="6908800" cy="2679700"/>
              <a:chOff x="960" y="1008"/>
              <a:chExt cx="3264" cy="2250"/>
            </a:xfrm>
          </p:grpSpPr>
          <p:sp>
            <p:nvSpPr>
              <p:cNvPr id="54282" name="WordArt 9"/>
              <p:cNvSpPr>
                <a:spLocks noChangeArrowheads="1" noChangeShapeType="1" noTextEdit="1"/>
              </p:cNvSpPr>
              <p:nvPr/>
            </p:nvSpPr>
            <p:spPr bwMode="auto">
              <a:xfrm>
                <a:off x="1488" y="1008"/>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Q &amp; A</a:t>
                </a:r>
              </a:p>
            </p:txBody>
          </p:sp>
          <p:sp>
            <p:nvSpPr>
              <p:cNvPr id="54283" name="WordArt 10"/>
              <p:cNvSpPr>
                <a:spLocks noChangeArrowheads="1" noChangeShapeType="1" noTextEdit="1"/>
              </p:cNvSpPr>
              <p:nvPr/>
            </p:nvSpPr>
            <p:spPr bwMode="auto">
              <a:xfrm>
                <a:off x="960" y="1152"/>
                <a:ext cx="330" cy="2106"/>
              </a:xfrm>
              <a:prstGeom prst="rect">
                <a:avLst/>
              </a:prstGeom>
            </p:spPr>
            <p:txBody>
              <a:bodyPr wrap="none" fromWordArt="1">
                <a:prstTxWarp prst="textPlain">
                  <a:avLst>
                    <a:gd name="adj" fmla="val 50000"/>
                  </a:avLst>
                </a:prstTxWarp>
              </a:bodyPr>
              <a:lstStyle/>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Q</a:t>
                </a:r>
              </a:p>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&amp;</a:t>
                </a:r>
              </a:p>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A</a:t>
                </a:r>
              </a:p>
            </p:txBody>
          </p:sp>
        </p:grpSp>
        <p:grpSp>
          <p:nvGrpSpPr>
            <p:cNvPr id="5" name="Group 11"/>
            <p:cNvGrpSpPr>
              <a:grpSpLocks/>
            </p:cNvGrpSpPr>
            <p:nvPr/>
          </p:nvGrpSpPr>
          <p:grpSpPr bwMode="auto">
            <a:xfrm>
              <a:off x="1333500" y="2057400"/>
              <a:ext cx="6299200" cy="3143250"/>
              <a:chOff x="1344" y="1152"/>
              <a:chExt cx="2976" cy="2640"/>
            </a:xfrm>
          </p:grpSpPr>
          <p:sp>
            <p:nvSpPr>
              <p:cNvPr id="54280" name="WordArt 12"/>
              <p:cNvSpPr>
                <a:spLocks noChangeArrowheads="1" noChangeShapeType="1" noTextEdit="1"/>
              </p:cNvSpPr>
              <p:nvPr/>
            </p:nvSpPr>
            <p:spPr bwMode="auto">
              <a:xfrm flipV="1">
                <a:off x="1584" y="2400"/>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dirty="0">
                    <a:ln w="9525">
                      <a:noFill/>
                      <a:round/>
                      <a:headEnd/>
                      <a:tailEnd/>
                    </a:ln>
                    <a:solidFill>
                      <a:srgbClr val="4F81BD"/>
                    </a:solidFill>
                    <a:effectLst>
                      <a:outerShdw dist="35921" dir="2700000" algn="ctr" rotWithShape="0">
                        <a:srgbClr val="C0C0C0">
                          <a:alpha val="74997"/>
                        </a:srgbClr>
                      </a:outerShdw>
                    </a:effectLst>
                    <a:latin typeface="Impact"/>
                  </a:rPr>
                  <a:t>Q &amp; A</a:t>
                </a:r>
              </a:p>
            </p:txBody>
          </p:sp>
          <p:sp>
            <p:nvSpPr>
              <p:cNvPr id="54281" name="WordArt 13"/>
              <p:cNvSpPr>
                <a:spLocks noChangeArrowheads="1" noChangeShapeType="1" noTextEdit="1"/>
              </p:cNvSpPr>
              <p:nvPr/>
            </p:nvSpPr>
            <p:spPr bwMode="auto">
              <a:xfrm>
                <a:off x="1344" y="1152"/>
                <a:ext cx="330" cy="2106"/>
              </a:xfrm>
              <a:prstGeom prst="rect">
                <a:avLst/>
              </a:prstGeom>
            </p:spPr>
            <p:txBody>
              <a:bodyPr wrap="none" fromWordArt="1">
                <a:prstTxWarp prst="textPlain">
                  <a:avLst>
                    <a:gd name="adj" fmla="val 50000"/>
                  </a:avLst>
                </a:prstTxWarp>
              </a:bodyPr>
              <a:lstStyle/>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Q</a:t>
                </a:r>
              </a:p>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&amp;</a:t>
                </a:r>
              </a:p>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A</a:t>
                </a:r>
              </a:p>
            </p:txBody>
          </p:sp>
        </p:grpSp>
        <p:sp>
          <p:nvSpPr>
            <p:cNvPr id="526350" name="WordArt 14"/>
            <p:cNvSpPr>
              <a:spLocks noChangeArrowheads="1" noChangeShapeType="1" noTextEdit="1"/>
            </p:cNvSpPr>
            <p:nvPr/>
          </p:nvSpPr>
          <p:spPr bwMode="auto">
            <a:xfrm>
              <a:off x="4267200" y="2667000"/>
              <a:ext cx="812800" cy="1314450"/>
            </a:xfrm>
            <a:prstGeom prst="rect">
              <a:avLst/>
            </a:prstGeom>
          </p:spPr>
          <p:txBody>
            <a:bodyPr wrap="none" fromWordArt="1">
              <a:prstTxWarp prst="textPlain">
                <a:avLst>
                  <a:gd name="adj" fmla="val 50000"/>
                </a:avLst>
              </a:prstTxWarp>
            </a:bodyPr>
            <a:lstStyle/>
            <a:p>
              <a:pPr algn="ctr"/>
              <a:r>
                <a:rPr lang="en-US" sz="9600" b="1" kern="10" dirty="0">
                  <a:ln w="9525">
                    <a:noFill/>
                    <a:round/>
                    <a:headEnd/>
                    <a:tailEnd/>
                  </a:ln>
                  <a:solidFill>
                    <a:srgbClr val="4F81BD"/>
                  </a:solidFill>
                  <a:effectLst>
                    <a:outerShdw dist="35921" dir="2700000" algn="ctr" rotWithShape="0">
                      <a:srgbClr val="C0C0C0">
                        <a:alpha val="74997"/>
                      </a:srgbClr>
                    </a:outerShdw>
                  </a:effectLst>
                  <a:latin typeface="Times New Roman"/>
                  <a:cs typeface="Times New Roman"/>
                </a:rPr>
                <a:t>?</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687874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s-US" dirty="0">
                <a:latin typeface="Franklin Gothic Book" panose="020B0503020102020204" pitchFamily="34" charset="0"/>
              </a:rPr>
              <a:t>Fuentes de Ayuda Financiera </a:t>
            </a:r>
            <a:endParaRPr lang="en-US" dirty="0" smtClean="0"/>
          </a:p>
        </p:txBody>
      </p:sp>
      <p:sp>
        <p:nvSpPr>
          <p:cNvPr id="13315" name="Rectangle 2"/>
          <p:cNvSpPr>
            <a:spLocks noGrp="1" noChangeArrowheads="1"/>
          </p:cNvSpPr>
          <p:nvPr>
            <p:ph type="body" idx="4294967295"/>
          </p:nvPr>
        </p:nvSpPr>
        <p:spPr>
          <a:xfrm>
            <a:off x="4013200" y="1752600"/>
            <a:ext cx="4826000" cy="4724400"/>
          </a:xfrm>
        </p:spPr>
        <p:txBody>
          <a:bodyPr anchor="t"/>
          <a:lstStyle/>
          <a:p>
            <a:pPr marL="457200" indent="-457200">
              <a:lnSpc>
                <a:spcPct val="110000"/>
              </a:lnSpc>
              <a:spcBef>
                <a:spcPct val="55000"/>
              </a:spcBef>
              <a:buSzPct val="130000"/>
            </a:pPr>
            <a:r>
              <a:rPr lang="es-US" sz="2800" b="1" dirty="0">
                <a:latin typeface="Calibri" pitchFamily="34"/>
                <a:ea typeface="ＭＳ Ｐゴシック" pitchFamily="34"/>
              </a:rPr>
              <a:t>Gobierno Federal </a:t>
            </a:r>
          </a:p>
          <a:p>
            <a:pPr marL="457200" indent="-457200">
              <a:lnSpc>
                <a:spcPct val="110000"/>
              </a:lnSpc>
              <a:spcBef>
                <a:spcPct val="55000"/>
              </a:spcBef>
              <a:buSzPct val="130000"/>
            </a:pPr>
            <a:r>
              <a:rPr lang="es-US" sz="2800" b="1" dirty="0">
                <a:latin typeface="Calibri" pitchFamily="34"/>
                <a:ea typeface="ＭＳ Ｐゴシック" pitchFamily="34"/>
              </a:rPr>
              <a:t>Gobierno Estatal </a:t>
            </a:r>
          </a:p>
          <a:p>
            <a:pPr marL="457200" indent="-457200">
              <a:lnSpc>
                <a:spcPct val="110000"/>
              </a:lnSpc>
              <a:spcBef>
                <a:spcPct val="55000"/>
              </a:spcBef>
              <a:buSzPct val="130000"/>
            </a:pPr>
            <a:r>
              <a:rPr lang="es-US" sz="2800" b="1" dirty="0">
                <a:latin typeface="Calibri" pitchFamily="34"/>
                <a:ea typeface="ＭＳ Ｐゴシック" pitchFamily="34"/>
              </a:rPr>
              <a:t>Colegios y Universidades </a:t>
            </a:r>
          </a:p>
          <a:p>
            <a:pPr marL="457200" indent="-457200">
              <a:lnSpc>
                <a:spcPct val="110000"/>
              </a:lnSpc>
              <a:spcBef>
                <a:spcPct val="55000"/>
              </a:spcBef>
              <a:buSzPct val="130000"/>
            </a:pPr>
            <a:r>
              <a:rPr lang="es-US" sz="2800" b="1" dirty="0">
                <a:latin typeface="Calibri" pitchFamily="34"/>
                <a:ea typeface="ＭＳ Ｐゴシック" pitchFamily="34"/>
              </a:rPr>
              <a:t>Agencias privadas, compañías, fundaciones, </a:t>
            </a:r>
            <a:r>
              <a:rPr lang="es-US" sz="2800" b="1" dirty="0" smtClean="0">
                <a:latin typeface="Calibri" pitchFamily="34"/>
                <a:ea typeface="ＭＳ Ｐゴシック" pitchFamily="34"/>
              </a:rPr>
              <a:t>y los empleadores </a:t>
            </a:r>
            <a:endParaRPr lang="en-US" sz="2800" b="1" dirty="0">
              <a:latin typeface="Calibri" pitchFamily="34" charset="0"/>
              <a:ea typeface="ＭＳ Ｐゴシック" pitchFamily="34" charset="-128"/>
            </a:endParaRPr>
          </a:p>
          <a:p>
            <a:pPr marL="457200" indent="-457200">
              <a:lnSpc>
                <a:spcPct val="110000"/>
              </a:lnSpc>
              <a:spcBef>
                <a:spcPct val="55000"/>
              </a:spcBef>
              <a:buSzPct val="130000"/>
            </a:pPr>
            <a:endParaRPr lang="en-US" sz="2800" b="1" dirty="0">
              <a:latin typeface="Calibri" pitchFamily="34" charset="0"/>
              <a:ea typeface="ＭＳ Ｐゴシック" pitchFamily="34" charset="-128"/>
            </a:endParaRPr>
          </a:p>
        </p:txBody>
      </p:sp>
      <p:pic>
        <p:nvPicPr>
          <p:cNvPr id="7" name="Picture 14" descr="MPj04055860000[1]"/>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1188" y="1778000"/>
            <a:ext cx="2540000" cy="3795713"/>
          </a:xfrm>
          <a:prstGeom prst="rect">
            <a:avLst/>
          </a:prstGeom>
          <a:noFill/>
          <a:ln w="9525">
            <a:noFill/>
            <a:miter lim="800000"/>
            <a:headEnd/>
            <a:tailEnd/>
          </a:ln>
          <a:effectLst>
            <a:outerShdw dist="139700" dir="2700000" algn="tl" rotWithShape="0">
              <a:srgbClr val="333333">
                <a:alpha val="64998"/>
              </a:srgbClr>
            </a:outerShdw>
          </a:effectLst>
        </p:spPr>
      </p:pic>
      <p:sp>
        <p:nvSpPr>
          <p:cNvPr id="6" name="Slide Number Placeholder 5"/>
          <p:cNvSpPr>
            <a:spLocks noGrp="1"/>
          </p:cNvSpPr>
          <p:nvPr>
            <p:ph type="sldNum" sz="quarter" idx="12"/>
          </p:nvPr>
        </p:nvSpPr>
        <p:spPr/>
        <p:txBody>
          <a:bodyPr/>
          <a:lstStyle/>
          <a:p>
            <a:fld id="{F5C9AA37-2014-48AA-870F-E2747E635E1C}" type="slidenum">
              <a:rPr lang="en-US" smtClean="0"/>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90762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248" name="Object 8"/>
          <p:cNvGraphicFramePr>
            <a:graphicFrameLocks noChangeAspect="1"/>
          </p:cNvGraphicFramePr>
          <p:nvPr/>
        </p:nvGraphicFramePr>
        <p:xfrm>
          <a:off x="111125" y="79375"/>
          <a:ext cx="3629025" cy="5607050"/>
        </p:xfrm>
        <a:graphic>
          <a:graphicData uri="http://schemas.openxmlformats.org/presentationml/2006/ole">
            <p:oleObj spid="_x0000_s14597" name="Clip" r:id="rId4" imgW="2438400" imgH="3860800" progId="">
              <p:embed/>
            </p:oleObj>
          </a:graphicData>
        </a:graphic>
      </p:graphicFrame>
      <p:sp>
        <p:nvSpPr>
          <p:cNvPr id="1028" name="Rectangle 2"/>
          <p:cNvSpPr>
            <a:spLocks noGrp="1" noChangeArrowheads="1"/>
          </p:cNvSpPr>
          <p:nvPr>
            <p:ph type="title"/>
          </p:nvPr>
        </p:nvSpPr>
        <p:spPr>
          <a:xfrm>
            <a:off x="1371600" y="152400"/>
            <a:ext cx="6934200" cy="1143000"/>
          </a:xfrm>
        </p:spPr>
        <p:txBody>
          <a:bodyPr/>
          <a:lstStyle/>
          <a:p>
            <a:r>
              <a:rPr lang="en-US" dirty="0" smtClean="0"/>
              <a:t>        </a:t>
            </a:r>
            <a:r>
              <a:rPr lang="es-US" dirty="0" smtClean="0">
                <a:latin typeface="Franklin Gothic Book" panose="020B0503020102020204" pitchFamily="34" charset="0"/>
              </a:rPr>
              <a:t>Becas </a:t>
            </a:r>
            <a:r>
              <a:rPr lang="es-US" dirty="0">
                <a:latin typeface="Franklin Gothic Book" panose="020B0503020102020204" pitchFamily="34" charset="0"/>
              </a:rPr>
              <a:t>Cal Grant</a:t>
            </a:r>
            <a:endParaRPr lang="en-US" dirty="0" smtClean="0"/>
          </a:p>
        </p:txBody>
      </p:sp>
      <p:sp>
        <p:nvSpPr>
          <p:cNvPr id="2" name="Rectangle 3"/>
          <p:cNvSpPr>
            <a:spLocks noGrp="1" noChangeArrowheads="1"/>
          </p:cNvSpPr>
          <p:nvPr>
            <p:ph type="body" idx="4294967295"/>
          </p:nvPr>
        </p:nvSpPr>
        <p:spPr>
          <a:xfrm>
            <a:off x="228600" y="1447800"/>
            <a:ext cx="8839200" cy="4953000"/>
          </a:xfrm>
        </p:spPr>
        <p:txBody>
          <a:bodyPr>
            <a:normAutofit fontScale="92500" lnSpcReduction="10000"/>
          </a:bodyPr>
          <a:lstStyle/>
          <a:p>
            <a:pPr marL="457200" indent="-457200">
              <a:lnSpc>
                <a:spcPct val="80000"/>
              </a:lnSpc>
              <a:spcBef>
                <a:spcPct val="55000"/>
              </a:spcBef>
              <a:buSzPct val="130000"/>
            </a:pPr>
            <a:r>
              <a:rPr lang="es-ES" b="1" dirty="0">
                <a:latin typeface="Calibri" panose="020F0502020204030204" pitchFamily="34" charset="0"/>
              </a:rPr>
              <a:t>Cal Grant A por Derecho - para estudiantes </a:t>
            </a:r>
            <a:r>
              <a:rPr lang="es-ES" b="1" dirty="0" smtClean="0">
                <a:latin typeface="Calibri" panose="020F0502020204030204" pitchFamily="34" charset="0"/>
              </a:rPr>
              <a:t>del </a:t>
            </a:r>
            <a:r>
              <a:rPr lang="es-US" sz="2800" b="1" dirty="0" smtClean="0">
                <a:latin typeface="Calibri" pitchFamily="34"/>
                <a:ea typeface="ＭＳ Ｐゴシック" pitchFamily="34"/>
              </a:rPr>
              <a:t>último año de </a:t>
            </a:r>
            <a:r>
              <a:rPr lang="es-ES" b="1" dirty="0" smtClean="0">
                <a:latin typeface="Calibri" panose="020F0502020204030204" pitchFamily="34" charset="0"/>
              </a:rPr>
              <a:t>secundaria </a:t>
            </a:r>
            <a:r>
              <a:rPr lang="es-ES" b="1" dirty="0">
                <a:latin typeface="Calibri" panose="020F0502020204030204" pitchFamily="34" charset="0"/>
              </a:rPr>
              <a:t>y los recientemente graduados</a:t>
            </a:r>
            <a:endParaRPr lang="en-US" sz="2400" b="1" dirty="0" smtClean="0">
              <a:latin typeface="Calibri" pitchFamily="34" charset="0"/>
              <a:ea typeface="ＭＳ Ｐゴシック" pitchFamily="34" charset="-128"/>
            </a:endParaRPr>
          </a:p>
          <a:p>
            <a:pPr marL="731520" lvl="1" indent="-457200">
              <a:lnSpc>
                <a:spcPct val="80000"/>
              </a:lnSpc>
              <a:spcBef>
                <a:spcPct val="55000"/>
              </a:spcBef>
              <a:buClr>
                <a:srgbClr val="FFC000"/>
              </a:buClr>
              <a:buSzPct val="110000"/>
              <a:buFont typeface="Arial" panose="020B0604020202020204" pitchFamily="34" charset="0"/>
              <a:buChar char="•"/>
            </a:pPr>
            <a:r>
              <a:rPr lang="es-ES" sz="1900" b="1" dirty="0" smtClean="0">
                <a:latin typeface="Calibri" panose="020F0502020204030204" pitchFamily="34" charset="0"/>
              </a:rPr>
              <a:t>con </a:t>
            </a:r>
            <a:r>
              <a:rPr lang="es-ES" sz="1900" b="1" dirty="0">
                <a:latin typeface="Calibri" panose="020F0502020204030204" pitchFamily="34" charset="0"/>
              </a:rPr>
              <a:t>un promedio de calificaciones (GPA) de al menos </a:t>
            </a:r>
            <a:r>
              <a:rPr lang="es-ES" sz="1900" b="1" dirty="0" smtClean="0">
                <a:latin typeface="Calibri" panose="020F0502020204030204" pitchFamily="34" charset="0"/>
              </a:rPr>
              <a:t>3</a:t>
            </a:r>
            <a:r>
              <a:rPr lang="en-US" sz="1900" b="1" dirty="0" smtClean="0">
                <a:latin typeface="Calibri" pitchFamily="34" charset="0"/>
                <a:ea typeface="ＭＳ Ｐゴシック" pitchFamily="34" charset="-128"/>
              </a:rPr>
              <a:t>.0</a:t>
            </a:r>
          </a:p>
          <a:p>
            <a:pPr marL="731520" lvl="1" indent="-457200">
              <a:lnSpc>
                <a:spcPct val="80000"/>
              </a:lnSpc>
              <a:spcBef>
                <a:spcPct val="55000"/>
              </a:spcBef>
              <a:buClr>
                <a:srgbClr val="FFC000"/>
              </a:buClr>
              <a:buSzPct val="110000"/>
              <a:buFont typeface="Arial" panose="020B0604020202020204" pitchFamily="34" charset="0"/>
              <a:buChar char="•"/>
            </a:pPr>
            <a:r>
              <a:rPr lang="es-US" sz="1900" b="1" dirty="0" smtClean="0">
                <a:latin typeface="Calibri" pitchFamily="34"/>
                <a:ea typeface="ＭＳ Ｐゴシック" pitchFamily="34"/>
              </a:rPr>
              <a:t>ingresos </a:t>
            </a:r>
            <a:r>
              <a:rPr lang="es-US" sz="1900" b="1" dirty="0">
                <a:latin typeface="Calibri" pitchFamily="34"/>
                <a:ea typeface="ＭＳ Ｐゴシック" pitchFamily="34"/>
              </a:rPr>
              <a:t>y bienes familiares bajo el límite máximo estatal</a:t>
            </a:r>
            <a:endParaRPr lang="en-US" sz="1900" b="1" dirty="0" smtClean="0">
              <a:latin typeface="Calibri" pitchFamily="34" charset="0"/>
              <a:ea typeface="ＭＳ Ｐゴシック" pitchFamily="34" charset="-128"/>
            </a:endParaRPr>
          </a:p>
          <a:p>
            <a:pPr marL="731520" lvl="1" indent="-457200">
              <a:lnSpc>
                <a:spcPct val="80000"/>
              </a:lnSpc>
              <a:spcBef>
                <a:spcPct val="55000"/>
              </a:spcBef>
              <a:buClr>
                <a:srgbClr val="FFC000"/>
              </a:buClr>
              <a:buSzPct val="110000"/>
              <a:buFont typeface="Arial" panose="020B0604020202020204" pitchFamily="34" charset="0"/>
              <a:buChar char="•"/>
            </a:pPr>
            <a:r>
              <a:rPr lang="es-US" sz="1900" b="1" dirty="0" smtClean="0">
                <a:latin typeface="Calibri" pitchFamily="34"/>
                <a:ea typeface="ＭＳ Ｐゴシック" pitchFamily="34"/>
              </a:rPr>
              <a:t>quiénes </a:t>
            </a:r>
            <a:r>
              <a:rPr lang="es-US" sz="1900" b="1" dirty="0">
                <a:latin typeface="Calibri" pitchFamily="34"/>
                <a:ea typeface="ＭＳ Ｐゴシック" pitchFamily="34"/>
              </a:rPr>
              <a:t>demuestren necesidad </a:t>
            </a:r>
            <a:r>
              <a:rPr lang="es-US" sz="1900" b="1" dirty="0" smtClean="0">
                <a:latin typeface="Calibri" pitchFamily="34"/>
                <a:ea typeface="ＭＳ Ｐゴシック" pitchFamily="34"/>
              </a:rPr>
              <a:t>financiera</a:t>
            </a:r>
            <a:endParaRPr lang="en-US" sz="1900" b="1" dirty="0" smtClean="0">
              <a:latin typeface="Calibri" pitchFamily="34" charset="0"/>
              <a:ea typeface="ＭＳ Ｐゴシック" pitchFamily="34" charset="-128"/>
            </a:endParaRPr>
          </a:p>
          <a:p>
            <a:pPr marL="457200" indent="-457200">
              <a:lnSpc>
                <a:spcPct val="80000"/>
              </a:lnSpc>
              <a:spcBef>
                <a:spcPct val="55000"/>
              </a:spcBef>
              <a:buSzPct val="130000"/>
            </a:pPr>
            <a:r>
              <a:rPr lang="en-US" b="1" dirty="0" smtClean="0">
                <a:latin typeface="Calibri" pitchFamily="34" charset="0"/>
                <a:ea typeface="ＭＳ Ｐゴシック" pitchFamily="34" charset="-128"/>
              </a:rPr>
              <a:t>Cal Grant B </a:t>
            </a:r>
            <a:r>
              <a:rPr lang="es-ES" b="1" dirty="0">
                <a:latin typeface="Calibri" panose="020F0502020204030204" pitchFamily="34" charset="0"/>
              </a:rPr>
              <a:t>por Derecho - para estudiantes del </a:t>
            </a:r>
            <a:r>
              <a:rPr lang="es-US" sz="2800" b="1" dirty="0">
                <a:latin typeface="Calibri" pitchFamily="34"/>
                <a:ea typeface="ＭＳ Ｐゴシック" pitchFamily="34"/>
              </a:rPr>
              <a:t>último año de </a:t>
            </a:r>
            <a:r>
              <a:rPr lang="es-ES" b="1" dirty="0">
                <a:latin typeface="Calibri" panose="020F0502020204030204" pitchFamily="34" charset="0"/>
              </a:rPr>
              <a:t>secundaria y los recientemente </a:t>
            </a:r>
            <a:r>
              <a:rPr lang="es-ES" b="1" dirty="0" smtClean="0">
                <a:latin typeface="Calibri" panose="020F0502020204030204" pitchFamily="34" charset="0"/>
              </a:rPr>
              <a:t>graduados</a:t>
            </a:r>
            <a:endParaRPr lang="en-US" sz="2400" b="1" dirty="0" smtClean="0">
              <a:latin typeface="Calibri" pitchFamily="34" charset="0"/>
              <a:ea typeface="ＭＳ Ｐゴシック" pitchFamily="34" charset="-128"/>
            </a:endParaRPr>
          </a:p>
          <a:p>
            <a:pPr marL="731520" lvl="1" indent="-457200">
              <a:lnSpc>
                <a:spcPct val="80000"/>
              </a:lnSpc>
              <a:spcBef>
                <a:spcPct val="55000"/>
              </a:spcBef>
              <a:buClr>
                <a:srgbClr val="FFC000"/>
              </a:buClr>
              <a:buSzPct val="130000"/>
              <a:buFont typeface="Arial" panose="020B0604020202020204" pitchFamily="34" charset="0"/>
              <a:buChar char="•"/>
            </a:pPr>
            <a:r>
              <a:rPr lang="es-US" sz="2000" b="1" dirty="0">
                <a:latin typeface="Calibri" pitchFamily="34"/>
                <a:ea typeface="ＭＳ Ｐゴシック" pitchFamily="34"/>
              </a:rPr>
              <a:t>con un promedio de calificaciones (GPA) mínimo de 2.0 </a:t>
            </a:r>
            <a:endParaRPr lang="en-US" sz="1900" b="1" dirty="0" smtClean="0">
              <a:latin typeface="Calibri" pitchFamily="34" charset="0"/>
              <a:ea typeface="ＭＳ Ｐゴシック" pitchFamily="34" charset="-128"/>
            </a:endParaRPr>
          </a:p>
          <a:p>
            <a:pPr marL="731520" lvl="1" indent="-457200">
              <a:lnSpc>
                <a:spcPct val="80000"/>
              </a:lnSpc>
              <a:spcBef>
                <a:spcPct val="55000"/>
              </a:spcBef>
              <a:buClr>
                <a:srgbClr val="FFC000"/>
              </a:buClr>
              <a:buSzPct val="130000"/>
              <a:buFont typeface="Arial" panose="020B0604020202020204" pitchFamily="34" charset="0"/>
              <a:buChar char="•"/>
            </a:pPr>
            <a:r>
              <a:rPr lang="es-US" sz="2000" b="1" dirty="0" smtClean="0">
                <a:latin typeface="Calibri" pitchFamily="34"/>
                <a:ea typeface="ＭＳ Ｐゴシック" pitchFamily="34"/>
              </a:rPr>
              <a:t>quiénes </a:t>
            </a:r>
            <a:r>
              <a:rPr lang="es-US" sz="2000" b="1" dirty="0">
                <a:latin typeface="Calibri" pitchFamily="34"/>
                <a:ea typeface="ＭＳ Ｐゴシック" pitchFamily="34"/>
              </a:rPr>
              <a:t>vienen de familias en desventaja o de bajos recursos</a:t>
            </a:r>
            <a:endParaRPr lang="en-US" sz="1900" b="1" dirty="0" smtClean="0">
              <a:latin typeface="Calibri" pitchFamily="34" charset="0"/>
              <a:ea typeface="ＭＳ Ｐゴシック" pitchFamily="34" charset="-128"/>
            </a:endParaRPr>
          </a:p>
          <a:p>
            <a:pPr marL="731520" lvl="1" indent="-457200">
              <a:lnSpc>
                <a:spcPct val="80000"/>
              </a:lnSpc>
              <a:spcBef>
                <a:spcPct val="55000"/>
              </a:spcBef>
              <a:buClr>
                <a:srgbClr val="FFC000"/>
              </a:buClr>
              <a:buSzPct val="130000"/>
              <a:buFont typeface="Arial" panose="020B0604020202020204" pitchFamily="34" charset="0"/>
              <a:buChar char="•"/>
            </a:pPr>
            <a:r>
              <a:rPr lang="es-US" sz="2000" b="1" dirty="0" smtClean="0">
                <a:latin typeface="Calibri" pitchFamily="34"/>
                <a:ea typeface="ＭＳ Ｐゴシック" pitchFamily="34"/>
              </a:rPr>
              <a:t>quiénes </a:t>
            </a:r>
            <a:r>
              <a:rPr lang="es-US" sz="2000" b="1" dirty="0">
                <a:latin typeface="Calibri" pitchFamily="34"/>
                <a:ea typeface="ＭＳ Ｐゴシック" pitchFamily="34"/>
              </a:rPr>
              <a:t>ingresos y bienes familiares están bajo el límite máximo estatal </a:t>
            </a:r>
            <a:endParaRPr lang="en-US" sz="1900" b="1" dirty="0" smtClean="0">
              <a:latin typeface="Calibri" pitchFamily="34" charset="0"/>
              <a:ea typeface="ＭＳ Ｐゴシック" pitchFamily="34" charset="-128"/>
            </a:endParaRPr>
          </a:p>
          <a:p>
            <a:pPr marL="731520" lvl="1" indent="-457200">
              <a:lnSpc>
                <a:spcPct val="80000"/>
              </a:lnSpc>
              <a:spcBef>
                <a:spcPct val="55000"/>
              </a:spcBef>
              <a:buClr>
                <a:srgbClr val="FFC000"/>
              </a:buClr>
              <a:buSzPct val="130000"/>
              <a:buFont typeface="Arial" panose="020B0604020202020204" pitchFamily="34" charset="0"/>
              <a:buChar char="•"/>
            </a:pPr>
            <a:r>
              <a:rPr lang="es-US" sz="2000" b="1" dirty="0" smtClean="0">
                <a:latin typeface="Calibri" pitchFamily="34"/>
                <a:ea typeface="ＭＳ Ｐゴシック" pitchFamily="34"/>
              </a:rPr>
              <a:t>quiénes </a:t>
            </a:r>
            <a:r>
              <a:rPr lang="es-US" sz="2000" b="1" dirty="0">
                <a:latin typeface="Calibri" pitchFamily="34"/>
                <a:ea typeface="ＭＳ Ｐゴシック" pitchFamily="34"/>
              </a:rPr>
              <a:t>demuestran necesidad </a:t>
            </a:r>
            <a:r>
              <a:rPr lang="es-US" sz="2000" b="1" dirty="0" smtClean="0">
                <a:latin typeface="Calibri" pitchFamily="34"/>
                <a:ea typeface="ＭＳ Ｐゴシック" pitchFamily="34"/>
              </a:rPr>
              <a:t>financiera</a:t>
            </a:r>
            <a:endParaRPr lang="en-US" sz="1900" b="1" dirty="0" smtClean="0">
              <a:latin typeface="Calibri" pitchFamily="34" charset="0"/>
              <a:ea typeface="ＭＳ Ｐゴシック" pitchFamily="34" charset="-128"/>
            </a:endParaRPr>
          </a:p>
          <a:p>
            <a:pPr marL="457200" indent="-457200">
              <a:lnSpc>
                <a:spcPct val="80000"/>
              </a:lnSpc>
              <a:spcBef>
                <a:spcPct val="55000"/>
              </a:spcBef>
              <a:buSzPct val="130000"/>
            </a:pPr>
            <a:r>
              <a:rPr lang="en-US" b="1" dirty="0" smtClean="0">
                <a:latin typeface="Calibri" pitchFamily="34" charset="0"/>
                <a:ea typeface="ＭＳ Ｐゴシック" pitchFamily="34" charset="-128"/>
              </a:rPr>
              <a:t>Cal Grant C </a:t>
            </a:r>
            <a:r>
              <a:rPr lang="en-US" dirty="0" smtClean="0">
                <a:latin typeface="Calibri" pitchFamily="34" charset="0"/>
                <a:ea typeface="ＭＳ Ｐゴシック" pitchFamily="34" charset="-128"/>
              </a:rPr>
              <a:t>- </a:t>
            </a:r>
            <a:r>
              <a:rPr lang="es-US" sz="2800" b="1" dirty="0" smtClean="0">
                <a:latin typeface="Calibri" pitchFamily="34"/>
                <a:ea typeface="ＭＳ Ｐゴシック" pitchFamily="34"/>
              </a:rPr>
              <a:t>para </a:t>
            </a:r>
            <a:r>
              <a:rPr lang="es-US" sz="2800" b="1" dirty="0">
                <a:latin typeface="Calibri" pitchFamily="34"/>
                <a:ea typeface="ＭＳ Ｐゴシック" pitchFamily="34"/>
              </a:rPr>
              <a:t>estudiantes de familias de bajos recursos que desean estudiar en programas vocacionales</a:t>
            </a:r>
            <a:endParaRPr lang="en-US" sz="2700" b="1" dirty="0" smtClean="0">
              <a:latin typeface="Calibri" pitchFamily="34" charset="0"/>
              <a:ea typeface="ＭＳ Ｐゴシック" pitchFamily="34" charset="-128"/>
            </a:endParaRPr>
          </a:p>
        </p:txBody>
      </p:sp>
      <p:sp>
        <p:nvSpPr>
          <p:cNvPr id="1029" name="Text Box 4"/>
          <p:cNvSpPr txBox="1">
            <a:spLocks noChangeArrowheads="1"/>
          </p:cNvSpPr>
          <p:nvPr/>
        </p:nvSpPr>
        <p:spPr bwMode="auto">
          <a:xfrm>
            <a:off x="609600" y="2895600"/>
            <a:ext cx="609600" cy="85407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317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eaLnBrk="1" hangingPunct="1">
              <a:spcBef>
                <a:spcPct val="50000"/>
              </a:spcBef>
            </a:pPr>
            <a:endParaRPr lang="en-US" sz="2000" b="0" dirty="0"/>
          </a:p>
          <a:p>
            <a:pPr algn="ctr" eaLnBrk="1" hangingPunct="1">
              <a:spcBef>
                <a:spcPct val="50000"/>
              </a:spcBef>
            </a:pPr>
            <a:endParaRPr lang="en-US" sz="2000" b="0" dirty="0"/>
          </a:p>
        </p:txBody>
      </p:sp>
      <p:sp>
        <p:nvSpPr>
          <p:cNvPr id="7" name="Slide Number Placeholder 6"/>
          <p:cNvSpPr>
            <a:spLocks noGrp="1"/>
          </p:cNvSpPr>
          <p:nvPr>
            <p:ph type="sldNum" sz="quarter" idx="12"/>
          </p:nvPr>
        </p:nvSpPr>
        <p:spPr/>
        <p:txBody>
          <a:bodyPr/>
          <a:lstStyle/>
          <a:p>
            <a:fld id="{F5C9AA37-2014-48AA-870F-E2747E635E1C}" type="slidenum">
              <a:rPr lang="en-US" smtClean="0"/>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59569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fade">
                                      <p:cBhvr>
                                        <p:cTn id="7"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 name="Picture 6" descr="LA_onlineworkshop"/>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24613" y="2274888"/>
            <a:ext cx="2338387" cy="1687512"/>
          </a:xfrm>
          <a:prstGeom prst="rect">
            <a:avLst/>
          </a:prstGeom>
          <a:noFill/>
          <a:ln w="9525">
            <a:noFill/>
            <a:miter lim="800000"/>
            <a:headEnd/>
            <a:tailEnd/>
          </a:ln>
          <a:effectLst>
            <a:outerShdw dist="139700" dir="2700000" algn="tl" rotWithShape="0">
              <a:srgbClr val="333333">
                <a:alpha val="64998"/>
              </a:srgbClr>
            </a:outerShdw>
          </a:effectLst>
        </p:spPr>
      </p:pic>
      <p:graphicFrame>
        <p:nvGraphicFramePr>
          <p:cNvPr id="11299" name="Object 35"/>
          <p:cNvGraphicFramePr>
            <a:graphicFrameLocks noChangeAspect="1"/>
          </p:cNvGraphicFramePr>
          <p:nvPr>
            <p:extLst/>
          </p:nvPr>
        </p:nvGraphicFramePr>
        <p:xfrm>
          <a:off x="111125" y="412750"/>
          <a:ext cx="3629025" cy="5607050"/>
        </p:xfrm>
        <a:graphic>
          <a:graphicData uri="http://schemas.openxmlformats.org/presentationml/2006/ole">
            <p:oleObj spid="_x0000_s18526" name="Clip" r:id="rId5" imgW="2438400" imgH="3860800" progId="">
              <p:embed/>
            </p:oleObj>
          </a:graphicData>
        </a:graphic>
      </p:graphicFrame>
      <p:sp>
        <p:nvSpPr>
          <p:cNvPr id="7" name="Slide Number Placeholder 6"/>
          <p:cNvSpPr>
            <a:spLocks noGrp="1"/>
          </p:cNvSpPr>
          <p:nvPr>
            <p:ph type="sldNum" sz="quarter" idx="12"/>
          </p:nvPr>
        </p:nvSpPr>
        <p:spPr/>
        <p:txBody>
          <a:bodyPr/>
          <a:lstStyle/>
          <a:p>
            <a:fld id="{F5C9AA37-2014-48AA-870F-E2747E635E1C}" type="slidenum">
              <a:rPr lang="en-US" smtClean="0"/>
              <a:pPr/>
              <a:t>6</a:t>
            </a:fld>
            <a:endParaRPr lang="en-US" dirty="0"/>
          </a:p>
        </p:txBody>
      </p:sp>
      <p:sp>
        <p:nvSpPr>
          <p:cNvPr id="2053" name="Rectangle 37"/>
          <p:cNvSpPr>
            <a:spLocks noGrp="1" noChangeArrowheads="1"/>
          </p:cNvSpPr>
          <p:nvPr>
            <p:ph sz="quarter" idx="1"/>
          </p:nvPr>
        </p:nvSpPr>
        <p:spPr>
          <a:xfrm>
            <a:off x="304800" y="1676400"/>
            <a:ext cx="6019800" cy="4343400"/>
          </a:xfrm>
        </p:spPr>
        <p:txBody>
          <a:bodyPr>
            <a:normAutofit fontScale="92500" lnSpcReduction="10000"/>
          </a:bodyPr>
          <a:lstStyle/>
          <a:p>
            <a:r>
              <a:rPr lang="es-US" sz="2800" dirty="0" smtClean="0">
                <a:ea typeface="ＭＳ Ｐゴシック" panose="020B0600070205080204" pitchFamily="34" charset="-128"/>
              </a:rPr>
              <a:t>Para </a:t>
            </a:r>
            <a:r>
              <a:rPr lang="es-US" sz="2800" dirty="0">
                <a:ea typeface="ＭＳ Ｐゴシック" panose="020B0600070205080204" pitchFamily="34" charset="-128"/>
              </a:rPr>
              <a:t>ser elegible para Cal Grant, el estudiante también debe</a:t>
            </a:r>
            <a:r>
              <a:rPr lang="en-US" sz="2800" dirty="0"/>
              <a:t>:</a:t>
            </a:r>
          </a:p>
          <a:p>
            <a:pPr lvl="1"/>
            <a:r>
              <a:rPr lang="es-ES" sz="2800" dirty="0"/>
              <a:t>ser un ciudadano de los EE.UU., no ciudadano elegible, o estudiante </a:t>
            </a:r>
            <a:r>
              <a:rPr lang="es-ES" sz="2800" dirty="0" smtClean="0"/>
              <a:t>AB540</a:t>
            </a:r>
            <a:r>
              <a:rPr lang="en-US" sz="2800" dirty="0" smtClean="0"/>
              <a:t> - </a:t>
            </a:r>
            <a:r>
              <a:rPr lang="es-ES" sz="2800" dirty="0"/>
              <a:t>incluyendo estudiantes AB540 elegibles </a:t>
            </a:r>
            <a:r>
              <a:rPr lang="es-ES" sz="2800" dirty="0" smtClean="0"/>
              <a:t>bajo DACA </a:t>
            </a:r>
            <a:endParaRPr lang="en-US" sz="2800" dirty="0" smtClean="0"/>
          </a:p>
          <a:p>
            <a:pPr lvl="1"/>
            <a:r>
              <a:rPr lang="es-US" sz="2800" dirty="0">
                <a:ea typeface="ＭＳ Ｐゴシック" panose="020B0600070205080204" pitchFamily="34" charset="-128"/>
              </a:rPr>
              <a:t>ser residente de </a:t>
            </a:r>
            <a:r>
              <a:rPr lang="es-US" sz="2800" dirty="0" smtClean="0">
                <a:ea typeface="ＭＳ Ｐゴシック" panose="020B0600070205080204" pitchFamily="34" charset="-128"/>
              </a:rPr>
              <a:t>California</a:t>
            </a:r>
            <a:r>
              <a:rPr lang="en-US" sz="2800" dirty="0" smtClean="0"/>
              <a:t> </a:t>
            </a:r>
          </a:p>
          <a:p>
            <a:pPr lvl="1"/>
            <a:r>
              <a:rPr lang="es-US" sz="2800" dirty="0">
                <a:ea typeface="ＭＳ Ｐゴシック" panose="020B0600070205080204" pitchFamily="34" charset="-128"/>
              </a:rPr>
              <a:t>asistir a un colegio o universidad </a:t>
            </a:r>
            <a:r>
              <a:rPr lang="es-US" sz="2800" dirty="0" smtClean="0">
                <a:ea typeface="ＭＳ Ｐゴシック" panose="020B0600070205080204" pitchFamily="34" charset="-128"/>
              </a:rPr>
              <a:t>elegible y acreditada </a:t>
            </a:r>
            <a:r>
              <a:rPr lang="es-US" sz="2800" dirty="0">
                <a:ea typeface="ＭＳ Ｐゴシック" panose="020B0600070205080204" pitchFamily="34" charset="-128"/>
              </a:rPr>
              <a:t>de California </a:t>
            </a:r>
            <a:r>
              <a:rPr lang="es-US" sz="2800" dirty="0">
                <a:ea typeface="ＭＳ Ｐゴシック" panose="020B0600070205080204" pitchFamily="34" charset="-128"/>
                <a:cs typeface="Arial" panose="020B0604020202020204" pitchFamily="34" charset="0"/>
              </a:rPr>
              <a:t>por lo menos medio tiempo </a:t>
            </a:r>
            <a:r>
              <a:rPr lang="es-US" sz="2800" dirty="0">
                <a:ea typeface="ＭＳ Ｐゴシック" panose="020B0600070205080204" pitchFamily="34" charset="-128"/>
              </a:rPr>
              <a:t>en el a</a:t>
            </a:r>
            <a:r>
              <a:rPr lang="es-US" sz="2800" dirty="0">
                <a:ea typeface="ＭＳ Ｐゴシック" panose="020B0600070205080204" pitchFamily="34" charset="-128"/>
                <a:cs typeface="Arial" panose="020B0604020202020204" pitchFamily="34" charset="0"/>
              </a:rPr>
              <a:t>ño escolar</a:t>
            </a:r>
            <a:r>
              <a:rPr lang="es-US" sz="2800" dirty="0">
                <a:ea typeface="ＭＳ Ｐゴシック" panose="020B0600070205080204" pitchFamily="34" charset="-128"/>
              </a:rPr>
              <a:t> </a:t>
            </a:r>
            <a:r>
              <a:rPr lang="es-US" sz="2800" dirty="0" smtClean="0">
                <a:ea typeface="ＭＳ Ｐゴシック" panose="020B0600070205080204" pitchFamily="34" charset="-128"/>
              </a:rPr>
              <a:t> </a:t>
            </a:r>
            <a:r>
              <a:rPr lang="en-US" sz="2800" dirty="0" smtClean="0"/>
              <a:t>2015-2016                            </a:t>
            </a:r>
          </a:p>
        </p:txBody>
      </p:sp>
      <p:sp>
        <p:nvSpPr>
          <p:cNvPr id="2054" name="Rectangle 36"/>
          <p:cNvSpPr>
            <a:spLocks noGrp="1" noChangeArrowheads="1"/>
          </p:cNvSpPr>
          <p:nvPr>
            <p:ph type="title"/>
          </p:nvPr>
        </p:nvSpPr>
        <p:spPr>
          <a:xfrm>
            <a:off x="914400" y="152400"/>
            <a:ext cx="7391400" cy="1143000"/>
          </a:xfrm>
        </p:spPr>
        <p:txBody>
          <a:bodyPr>
            <a:normAutofit/>
          </a:bodyPr>
          <a:lstStyle/>
          <a:p>
            <a:r>
              <a:rPr lang="en-US" dirty="0" smtClean="0"/>
              <a:t>         </a:t>
            </a:r>
            <a:r>
              <a:rPr lang="es-US" dirty="0" smtClean="0">
                <a:latin typeface="Franklin Gothic Book" panose="020B0503020102020204" pitchFamily="34" charset="0"/>
              </a:rPr>
              <a:t>Elegibilidad </a:t>
            </a:r>
            <a:r>
              <a:rPr lang="es-US" dirty="0">
                <a:latin typeface="Franklin Gothic Book" panose="020B0503020102020204" pitchFamily="34" charset="0"/>
              </a:rPr>
              <a:t>para Cal Grants </a:t>
            </a: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38258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299"/>
                                        </p:tgtEl>
                                        <p:attrNameLst>
                                          <p:attrName>style.visibility</p:attrName>
                                        </p:attrNameLst>
                                      </p:cBhvr>
                                      <p:to>
                                        <p:strVal val="visible"/>
                                      </p:to>
                                    </p:set>
                                    <p:animEffect transition="in" filter="fade">
                                      <p:cBhvr>
                                        <p:cTn id="7" dur="2000"/>
                                        <p:tgtEl>
                                          <p:spTgt spid="11299"/>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3953" name="Picture 1"/>
          <p:cNvPicPr>
            <a:picLocks noChangeAspect="1" noChangeArrowheads="1"/>
          </p:cNvPicPr>
          <p:nvPr/>
        </p:nvPicPr>
        <p:blipFill>
          <a:blip r:embed="rId3" cstate="print"/>
          <a:srcRect l="32500" t="15000" r="31875" b="10000"/>
          <a:stretch>
            <a:fillRect/>
          </a:stretch>
        </p:blipFill>
        <p:spPr bwMode="auto">
          <a:xfrm>
            <a:off x="5334000" y="2514600"/>
            <a:ext cx="1981200" cy="2606842"/>
          </a:xfrm>
          <a:prstGeom prst="rect">
            <a:avLst/>
          </a:prstGeom>
          <a:noFill/>
          <a:ln w="38100">
            <a:solidFill>
              <a:srgbClr val="000099"/>
            </a:solidFill>
            <a:miter lim="800000"/>
            <a:headEnd/>
            <a:tailEnd/>
          </a:ln>
        </p:spPr>
      </p:pic>
      <p:sp>
        <p:nvSpPr>
          <p:cNvPr id="15" name="Title 14"/>
          <p:cNvSpPr>
            <a:spLocks noGrp="1"/>
          </p:cNvSpPr>
          <p:nvPr>
            <p:ph type="title"/>
          </p:nvPr>
        </p:nvSpPr>
        <p:spPr/>
        <p:txBody>
          <a:bodyPr anchor="ctr">
            <a:noAutofit/>
          </a:bodyPr>
          <a:lstStyle/>
          <a:p>
            <a:pPr>
              <a:lnSpc>
                <a:spcPts val="4400"/>
              </a:lnSpc>
              <a:defRPr/>
            </a:pPr>
            <a:r>
              <a:rPr lang="en-US" sz="3600" dirty="0" smtClean="0"/>
              <a:t>2015-2016 </a:t>
            </a:r>
            <a:r>
              <a:rPr lang="es-ES" sz="3600" dirty="0"/>
              <a:t>Cal Grant</a:t>
            </a:r>
            <a:br>
              <a:rPr lang="es-ES" sz="3600" dirty="0"/>
            </a:br>
            <a:r>
              <a:rPr lang="es-ES" sz="3600" dirty="0"/>
              <a:t>Requisitos de la Aplicación</a:t>
            </a:r>
            <a:endParaRPr lang="en-US" sz="3600" dirty="0"/>
          </a:p>
        </p:txBody>
      </p:sp>
      <p:sp>
        <p:nvSpPr>
          <p:cNvPr id="14" name="Slide Number Placeholder 13"/>
          <p:cNvSpPr>
            <a:spLocks noGrp="1"/>
          </p:cNvSpPr>
          <p:nvPr>
            <p:ph type="sldNum" sz="quarter" idx="12"/>
          </p:nvPr>
        </p:nvSpPr>
        <p:spPr/>
        <p:txBody>
          <a:bodyPr/>
          <a:lstStyle/>
          <a:p>
            <a:fld id="{F5C9AA37-2014-48AA-870F-E2747E635E1C}" type="slidenum">
              <a:rPr lang="en-US" smtClean="0"/>
              <a:pPr/>
              <a:t>7</a:t>
            </a:fld>
            <a:endParaRPr lang="en-US" dirty="0"/>
          </a:p>
        </p:txBody>
      </p:sp>
      <p:sp>
        <p:nvSpPr>
          <p:cNvPr id="14341" name="Rectangle 1042"/>
          <p:cNvSpPr>
            <a:spLocks noGrp="1" noChangeArrowheads="1"/>
          </p:cNvSpPr>
          <p:nvPr>
            <p:ph type="body" sz="half" idx="4294967295"/>
          </p:nvPr>
        </p:nvSpPr>
        <p:spPr>
          <a:xfrm>
            <a:off x="0" y="5289375"/>
            <a:ext cx="9144000" cy="1447800"/>
          </a:xfrm>
        </p:spPr>
        <p:txBody>
          <a:bodyPr>
            <a:normAutofit/>
          </a:bodyPr>
          <a:lstStyle/>
          <a:p>
            <a:pPr algn="ctr">
              <a:lnSpc>
                <a:spcPct val="80000"/>
              </a:lnSpc>
              <a:buNone/>
            </a:pPr>
            <a:r>
              <a:rPr lang="es-US" sz="1600" b="1" dirty="0">
                <a:latin typeface="Calibri" panose="020F0502020204030204" pitchFamily="34" charset="0"/>
                <a:ea typeface="ＭＳ Ｐゴシック" panose="020B0600070205080204" pitchFamily="34" charset="-128"/>
              </a:rPr>
              <a:t>Consulte con su consejero para más detalles sobre cómo presentar el Formulario de </a:t>
            </a:r>
            <a:endParaRPr lang="es-US" sz="1600" b="1" dirty="0" smtClean="0">
              <a:latin typeface="Calibri" panose="020F0502020204030204" pitchFamily="34" charset="0"/>
              <a:ea typeface="ＭＳ Ｐゴシック" panose="020B0600070205080204" pitchFamily="34" charset="-128"/>
            </a:endParaRPr>
          </a:p>
          <a:p>
            <a:pPr algn="ctr">
              <a:lnSpc>
                <a:spcPct val="80000"/>
              </a:lnSpc>
              <a:buNone/>
            </a:pPr>
            <a:r>
              <a:rPr lang="es-US" sz="1600" b="1" dirty="0" smtClean="0">
                <a:latin typeface="Calibri" panose="020F0502020204030204" pitchFamily="34" charset="0"/>
                <a:ea typeface="ＭＳ Ｐゴシック" panose="020B0600070205080204" pitchFamily="34" charset="-128"/>
              </a:rPr>
              <a:t>Verificación </a:t>
            </a:r>
            <a:r>
              <a:rPr lang="es-US" sz="1600" b="1" dirty="0">
                <a:latin typeface="Calibri" panose="020F0502020204030204" pitchFamily="34" charset="0"/>
                <a:ea typeface="ＭＳ Ｐゴシック" panose="020B0600070205080204" pitchFamily="34" charset="-128"/>
              </a:rPr>
              <a:t>del GPA de Cal Grant, se requiere de todos los estudiantes</a:t>
            </a:r>
          </a:p>
        </p:txBody>
      </p:sp>
      <p:sp>
        <p:nvSpPr>
          <p:cNvPr id="14342" name="Rectangle 1045"/>
          <p:cNvSpPr>
            <a:spLocks noChangeArrowheads="1"/>
          </p:cNvSpPr>
          <p:nvPr/>
        </p:nvSpPr>
        <p:spPr bwMode="auto">
          <a:xfrm>
            <a:off x="0" y="1374775"/>
            <a:ext cx="8991600" cy="83502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92075" tIns="46038" rIns="92075" bIns="46038"/>
          <a:lstStyle/>
          <a:p>
            <a:pPr marL="342900" indent="-342900" eaLnBrk="0" hangingPunct="0">
              <a:spcBef>
                <a:spcPct val="20000"/>
              </a:spcBef>
              <a:buClr>
                <a:srgbClr val="4F81BD"/>
              </a:buClr>
              <a:buSzPct val="130000"/>
              <a:buFontTx/>
              <a:buChar char="•"/>
            </a:pPr>
            <a:r>
              <a:rPr lang="en-US" sz="3300" b="1" kern="0" dirty="0">
                <a:solidFill>
                  <a:srgbClr val="000000"/>
                </a:solidFill>
                <a:latin typeface="Calibri" pitchFamily="34"/>
              </a:rPr>
              <a:t>A más tardar el 2 de marzo, </a:t>
            </a:r>
            <a:r>
              <a:rPr lang="en-US" sz="3300" b="1" kern="0" dirty="0" smtClean="0">
                <a:solidFill>
                  <a:srgbClr val="000000"/>
                </a:solidFill>
                <a:latin typeface="Calibri" pitchFamily="34"/>
              </a:rPr>
              <a:t>2015, </a:t>
            </a:r>
            <a:r>
              <a:rPr lang="en-US" sz="3300" b="1" kern="0" dirty="0">
                <a:solidFill>
                  <a:srgbClr val="000000"/>
                </a:solidFill>
                <a:latin typeface="Calibri" pitchFamily="34"/>
              </a:rPr>
              <a:t>llene y envíe </a:t>
            </a:r>
            <a:r>
              <a:rPr lang="en-US" sz="3300" b="1" dirty="0" smtClean="0">
                <a:latin typeface="Calibri" pitchFamily="34" charset="0"/>
              </a:rPr>
              <a:t>:</a:t>
            </a:r>
            <a:endParaRPr lang="en-US" sz="3300" b="1" dirty="0">
              <a:latin typeface="Calibri" pitchFamily="34" charset="0"/>
            </a:endParaRPr>
          </a:p>
        </p:txBody>
      </p:sp>
      <p:sp>
        <p:nvSpPr>
          <p:cNvPr id="12" name="Text Box 8"/>
          <p:cNvSpPr txBox="1">
            <a:spLocks noChangeArrowheads="1"/>
          </p:cNvSpPr>
          <p:nvPr/>
        </p:nvSpPr>
        <p:spPr bwMode="auto">
          <a:xfrm>
            <a:off x="533400" y="2057400"/>
            <a:ext cx="1814513" cy="2000548"/>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2857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a:spcBef>
                <a:spcPct val="20000"/>
              </a:spcBef>
              <a:buClr>
                <a:srgbClr val="0027A4"/>
              </a:buClr>
              <a:buSzPct val="80000"/>
            </a:pPr>
            <a:r>
              <a:rPr lang="es-US" sz="2000" kern="0" dirty="0">
                <a:solidFill>
                  <a:srgbClr val="000000"/>
                </a:solidFill>
                <a:latin typeface="Calibri" pitchFamily="34"/>
              </a:rPr>
              <a:t>Solicitud  Gratuita de Ayuda Federal para  Estudiantes</a:t>
            </a:r>
          </a:p>
          <a:p>
            <a:pPr algn="ctr">
              <a:spcBef>
                <a:spcPct val="20000"/>
              </a:spcBef>
              <a:buClr>
                <a:srgbClr val="0027A4"/>
              </a:buClr>
              <a:buSzPct val="80000"/>
              <a:buFont typeface="Wingdings" pitchFamily="2" charset="2"/>
              <a:buNone/>
            </a:pPr>
            <a:r>
              <a:rPr lang="en-US" sz="2000" dirty="0" smtClean="0">
                <a:latin typeface="Calibri" pitchFamily="34" charset="0"/>
              </a:rPr>
              <a:t>(FAFSA) </a:t>
            </a:r>
          </a:p>
        </p:txBody>
      </p:sp>
      <p:sp>
        <p:nvSpPr>
          <p:cNvPr id="13" name="Text Box 9"/>
          <p:cNvSpPr txBox="1">
            <a:spLocks noChangeArrowheads="1"/>
          </p:cNvSpPr>
          <p:nvPr/>
        </p:nvSpPr>
        <p:spPr bwMode="auto">
          <a:xfrm>
            <a:off x="7296150" y="3276600"/>
            <a:ext cx="1619250" cy="2462213"/>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2857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a:spcBef>
                <a:spcPct val="20000"/>
              </a:spcBef>
              <a:buClr>
                <a:srgbClr val="0027A4"/>
              </a:buClr>
              <a:buSzPct val="80000"/>
            </a:pPr>
            <a:r>
              <a:rPr lang="en-US" sz="2000" kern="0" dirty="0">
                <a:solidFill>
                  <a:srgbClr val="000000"/>
                </a:solidFill>
                <a:latin typeface="Calibri" pitchFamily="34"/>
              </a:rPr>
              <a:t>Formulario de Verificación del GPA de Cal Grant</a:t>
            </a:r>
          </a:p>
          <a:p>
            <a:pPr algn="ctr">
              <a:spcBef>
                <a:spcPct val="20000"/>
              </a:spcBef>
              <a:buClr>
                <a:srgbClr val="0027A4"/>
              </a:buClr>
              <a:buSzPct val="80000"/>
              <a:buFont typeface="Wingdings" pitchFamily="2" charset="2"/>
              <a:buNone/>
            </a:pPr>
            <a:endParaRPr lang="en-US" sz="2000" dirty="0">
              <a:latin typeface="Calibri" pitchFamily="34" charset="0"/>
            </a:endParaRPr>
          </a:p>
          <a:p>
            <a:pPr algn="ctr" eaLnBrk="1" hangingPunct="1">
              <a:spcBef>
                <a:spcPct val="50000"/>
              </a:spcBef>
            </a:pPr>
            <a:endParaRPr lang="en-US" sz="2000" dirty="0">
              <a:latin typeface="Calibri" pitchFamily="34" charset="0"/>
            </a:endParaRPr>
          </a:p>
        </p:txBody>
      </p:sp>
      <p:pic>
        <p:nvPicPr>
          <p:cNvPr id="14345" name="Picture 14" descr="Animated-Flag-California.gif"/>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12000" y="85725"/>
            <a:ext cx="1793875" cy="11811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11" name="Picture 1" descr="S:\USA Funds University\Workshops\2012\Fall\Federal Update\Supporting documents\Updated FOTW Home Page Buttons.jpg"/>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38400" y="2057400"/>
            <a:ext cx="2666999" cy="1813267"/>
          </a:xfrm>
          <a:prstGeom prst="rect">
            <a:avLst/>
          </a:prstGeom>
          <a:noFill/>
          <a:ln w="38100">
            <a:solidFill>
              <a:srgbClr val="000099"/>
            </a:solidFill>
          </a:ln>
        </p:spPr>
      </p:pic>
      <p:sp>
        <p:nvSpPr>
          <p:cNvPr id="16" name="TextBox 15"/>
          <p:cNvSpPr txBox="1"/>
          <p:nvPr/>
        </p:nvSpPr>
        <p:spPr>
          <a:xfrm>
            <a:off x="381000" y="4038600"/>
            <a:ext cx="2209800" cy="1508105"/>
          </a:xfrm>
          <a:prstGeom prst="rect">
            <a:avLst/>
          </a:prstGeom>
          <a:noFill/>
        </p:spPr>
        <p:txBody>
          <a:bodyPr wrap="square" lIns="0" tIns="0" rIns="0" bIns="0" rtlCol="0" anchor="ctr" anchorCtr="0">
            <a:spAutoFit/>
          </a:bodyPr>
          <a:lstStyle/>
          <a:p>
            <a:r>
              <a:rPr lang="es-ES" sz="1400" b="1" dirty="0">
                <a:latin typeface="Arial" pitchFamily="34" charset="0"/>
                <a:cs typeface="Arial" pitchFamily="34" charset="0"/>
              </a:rPr>
              <a:t>Si es elegible bajo AB540, </a:t>
            </a:r>
            <a:r>
              <a:rPr lang="es-ES" sz="1400" b="1" dirty="0" smtClean="0">
                <a:latin typeface="Arial" pitchFamily="34" charset="0"/>
                <a:cs typeface="Arial" pitchFamily="34" charset="0"/>
              </a:rPr>
              <a:t>o </a:t>
            </a:r>
            <a:r>
              <a:rPr lang="es-ES" sz="1400" b="1" dirty="0">
                <a:latin typeface="Arial" pitchFamily="34" charset="0"/>
                <a:cs typeface="Arial" pitchFamily="34" charset="0"/>
              </a:rPr>
              <a:t>DACA, los estudiantes deben completar la Aplicación de</a:t>
            </a:r>
          </a:p>
          <a:p>
            <a:r>
              <a:rPr lang="es-ES" sz="1400" b="1" dirty="0">
                <a:latin typeface="Arial" pitchFamily="34" charset="0"/>
                <a:cs typeface="Arial" pitchFamily="34" charset="0"/>
              </a:rPr>
              <a:t>California Dream Act </a:t>
            </a:r>
            <a:r>
              <a:rPr lang="en-US" sz="1400" b="1" dirty="0" smtClean="0">
                <a:solidFill>
                  <a:srgbClr val="000099"/>
                </a:solidFill>
                <a:latin typeface="Arial" pitchFamily="34" charset="0"/>
                <a:cs typeface="Arial" pitchFamily="34" charset="0"/>
              </a:rPr>
              <a:t>www.caldreamact.org</a:t>
            </a:r>
          </a:p>
          <a:p>
            <a:endParaRPr lang="en-US" sz="1400" b="1" dirty="0" smtClean="0">
              <a:latin typeface="Arial" pitchFamily="34" charset="0"/>
              <a:cs typeface="Arial" pitchFamily="34" charset="0"/>
            </a:endParaRPr>
          </a:p>
        </p:txBody>
      </p:sp>
      <p:pic>
        <p:nvPicPr>
          <p:cNvPr id="17" name="Picture 16"/>
          <p:cNvPicPr>
            <a:picLocks noChangeAspect="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19401" y="3962400"/>
            <a:ext cx="1752600" cy="134815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188268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58083" name="Rectangle 3"/>
          <p:cNvSpPr>
            <a:spLocks noGrp="1" noChangeArrowheads="1"/>
          </p:cNvSpPr>
          <p:nvPr>
            <p:ph type="body" idx="1"/>
          </p:nvPr>
        </p:nvSpPr>
        <p:spPr>
          <a:xfrm>
            <a:off x="457200" y="1524000"/>
            <a:ext cx="7772400" cy="4343400"/>
          </a:xfrm>
        </p:spPr>
        <p:txBody>
          <a:bodyPr>
            <a:normAutofit fontScale="92500" lnSpcReduction="10000"/>
          </a:bodyPr>
          <a:lstStyle/>
          <a:p>
            <a:r>
              <a:rPr lang="es-US" dirty="0" smtClean="0"/>
              <a:t>Los estudiantes universitarios de familias con ingresos de hasta $150,000 que:</a:t>
            </a:r>
          </a:p>
          <a:p>
            <a:pPr lvl="1"/>
            <a:r>
              <a:rPr lang="es-US" dirty="0" smtClean="0"/>
              <a:t>Envían la 2015-16 Solicitud Gratuita de Ayuda Federal para Estudiantes (</a:t>
            </a:r>
            <a:r>
              <a:rPr lang="es-US" dirty="0" err="1" smtClean="0"/>
              <a:t>FAFSA</a:t>
            </a:r>
            <a:r>
              <a:rPr lang="es-US" dirty="0" smtClean="0"/>
              <a:t>) a más tardar el 2 de marzo, 2015</a:t>
            </a:r>
          </a:p>
          <a:p>
            <a:pPr lvl="1"/>
            <a:r>
              <a:rPr lang="es-US" dirty="0" smtClean="0"/>
              <a:t>Asistan a una </a:t>
            </a:r>
            <a:r>
              <a:rPr lang="es-US" dirty="0" err="1" smtClean="0"/>
              <a:t>UC</a:t>
            </a:r>
            <a:r>
              <a:rPr lang="es-US" dirty="0" smtClean="0"/>
              <a:t> </a:t>
            </a:r>
            <a:r>
              <a:rPr lang="es-US" dirty="0" err="1" smtClean="0"/>
              <a:t>or</a:t>
            </a:r>
            <a:r>
              <a:rPr lang="es-US" dirty="0" smtClean="0"/>
              <a:t> </a:t>
            </a:r>
            <a:r>
              <a:rPr lang="es-US" dirty="0" err="1" smtClean="0"/>
              <a:t>CSU</a:t>
            </a:r>
            <a:endParaRPr lang="es-US" dirty="0" smtClean="0"/>
          </a:p>
          <a:p>
            <a:pPr lvl="1"/>
            <a:r>
              <a:rPr lang="es-US" dirty="0" smtClean="0"/>
              <a:t>son ciudadanos estadounidenses, residentes permanentes o  </a:t>
            </a:r>
            <a:r>
              <a:rPr lang="es-US" dirty="0" err="1" smtClean="0"/>
              <a:t>AB540</a:t>
            </a:r>
            <a:r>
              <a:rPr lang="es-US" dirty="0" smtClean="0"/>
              <a:t>  </a:t>
            </a:r>
          </a:p>
          <a:p>
            <a:pPr lvl="1"/>
            <a:r>
              <a:rPr lang="es-US" dirty="0" smtClean="0"/>
              <a:t>son residentes de California, y</a:t>
            </a:r>
          </a:p>
          <a:p>
            <a:pPr lvl="1"/>
            <a:r>
              <a:rPr lang="es-US" dirty="0" smtClean="0"/>
              <a:t>mantienen un </a:t>
            </a:r>
            <a:r>
              <a:rPr lang="es-US" dirty="0" err="1" smtClean="0"/>
              <a:t>GPA</a:t>
            </a:r>
            <a:r>
              <a:rPr lang="es-US" dirty="0" smtClean="0"/>
              <a:t> acumulativo de 2.0</a:t>
            </a:r>
          </a:p>
          <a:p>
            <a:r>
              <a:rPr lang="es-US" dirty="0" smtClean="0"/>
              <a:t>Cantidad del premio anual:</a:t>
            </a:r>
          </a:p>
          <a:p>
            <a:pPr lvl="1"/>
            <a:r>
              <a:rPr lang="es-US" dirty="0" smtClean="0"/>
              <a:t>Será determinado por la Comisión de Ayuda Estudiantil de California </a:t>
            </a:r>
          </a:p>
          <a:p>
            <a:pPr lvl="1"/>
            <a:endParaRPr lang="es-US" dirty="0"/>
          </a:p>
        </p:txBody>
      </p:sp>
      <p:sp>
        <p:nvSpPr>
          <p:cNvPr id="44035" name="Rectangle 2"/>
          <p:cNvSpPr>
            <a:spLocks noGrp="1" noChangeArrowheads="1"/>
          </p:cNvSpPr>
          <p:nvPr>
            <p:ph type="title"/>
          </p:nvPr>
        </p:nvSpPr>
        <p:spPr>
          <a:xfrm>
            <a:off x="914400" y="152400"/>
            <a:ext cx="7772400" cy="1143000"/>
          </a:xfrm>
        </p:spPr>
        <p:txBody>
          <a:bodyPr/>
          <a:lstStyle/>
          <a:p>
            <a:r>
              <a:rPr lang="es-ES" dirty="0"/>
              <a:t>Becas de la Clase Media </a:t>
            </a:r>
            <a:endParaRPr lang="en-US" dirty="0" smtClean="0"/>
          </a:p>
        </p:txBody>
      </p:sp>
      <p:sp>
        <p:nvSpPr>
          <p:cNvPr id="6" name="Slide Number Placeholder 5"/>
          <p:cNvSpPr>
            <a:spLocks noGrp="1"/>
          </p:cNvSpPr>
          <p:nvPr>
            <p:ph type="sldNum" sz="quarter" idx="4294967295"/>
          </p:nvPr>
        </p:nvSpPr>
        <p:spPr>
          <a:xfrm>
            <a:off x="8229600" y="6210300"/>
            <a:ext cx="457200" cy="457200"/>
          </a:xfrm>
          <a:prstGeom prst="ellipse">
            <a:avLst/>
          </a:prstGeom>
        </p:spPr>
        <p:txBody>
          <a:bodyPr/>
          <a:lstStyle/>
          <a:p>
            <a:fld id="{F5C9AA37-2014-48AA-870F-E2747E635E1C}" type="slidenum">
              <a:rPr lang="en-US" smtClean="0"/>
              <a:pPr/>
              <a:t>8</a:t>
            </a:fld>
            <a:endParaRPr lang="en-US" dirty="0"/>
          </a:p>
        </p:txBody>
      </p:sp>
      <p:pic>
        <p:nvPicPr>
          <p:cNvPr id="56322" name="Picture 2" descr="apartments,architecture,buildings,cities,city streets,cityscapes,communities,condominiums,metropolitan areas,neighborhoods,places"/>
          <p:cNvPicPr>
            <a:picLocks noChangeAspect="1" noChangeArrowheads="1"/>
          </p:cNvPicPr>
          <p:nvPr/>
        </p:nvPicPr>
        <p:blipFill>
          <a:blip r:embed="rId3" cstate="print"/>
          <a:srcRect t="19692" b="16308"/>
          <a:stretch>
            <a:fillRect/>
          </a:stretch>
        </p:blipFill>
        <p:spPr bwMode="auto">
          <a:xfrm>
            <a:off x="6019800" y="3962400"/>
            <a:ext cx="1700213" cy="1080488"/>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6258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8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8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8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80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80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808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80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8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1715" name="Rectangle 3"/>
          <p:cNvSpPr>
            <a:spLocks noGrp="1" noChangeArrowheads="1"/>
          </p:cNvSpPr>
          <p:nvPr>
            <p:ph type="title"/>
          </p:nvPr>
        </p:nvSpPr>
        <p:spPr/>
        <p:txBody>
          <a:bodyPr/>
          <a:lstStyle/>
          <a:p>
            <a:r>
              <a:rPr lang="es-US" dirty="0">
                <a:latin typeface="Franklin Gothic Book" panose="020B0503020102020204" pitchFamily="34" charset="0"/>
              </a:rPr>
              <a:t>Becas Chafee de </a:t>
            </a:r>
            <a:r>
              <a:rPr lang="en-US" dirty="0" smtClean="0"/>
              <a:t>California </a:t>
            </a:r>
          </a:p>
        </p:txBody>
      </p:sp>
      <p:sp>
        <p:nvSpPr>
          <p:cNvPr id="14339" name="Text Box 4"/>
          <p:cNvSpPr txBox="1">
            <a:spLocks noChangeArrowheads="1"/>
          </p:cNvSpPr>
          <p:nvPr/>
        </p:nvSpPr>
        <p:spPr bwMode="auto">
          <a:xfrm>
            <a:off x="228600" y="1508693"/>
            <a:ext cx="6200775" cy="5030608"/>
          </a:xfrm>
          <a:prstGeom prst="rect">
            <a:avLst/>
          </a:prstGeom>
          <a:noFill/>
          <a:ln w="3175">
            <a:noFill/>
            <a:miter lim="800000"/>
            <a:headEnd/>
            <a:tailEnd/>
          </a:ln>
        </p:spPr>
        <p:txBody>
          <a:bodyPr>
            <a:spAutoFit/>
          </a:bodyPr>
          <a:lstStyle/>
          <a:p>
            <a:pPr marL="225425" indent="-225425" eaLnBrk="0" hangingPunct="0">
              <a:lnSpc>
                <a:spcPct val="90000"/>
              </a:lnSpc>
              <a:spcBef>
                <a:spcPct val="75000"/>
              </a:spcBef>
              <a:buClr>
                <a:srgbClr val="4F81BD"/>
              </a:buClr>
              <a:buSzPct val="130000"/>
              <a:buFontTx/>
              <a:buChar char="•"/>
              <a:defRPr/>
            </a:pPr>
            <a:r>
              <a:rPr lang="es-US" sz="1700" b="1" kern="0" dirty="0">
                <a:solidFill>
                  <a:srgbClr val="000000"/>
                </a:solidFill>
                <a:latin typeface="Calibri" pitchFamily="34"/>
              </a:rPr>
              <a:t>El programa de becas Chafee de California proporciona hasta $5,000 anualmente a jóvenes que están o estuvieron en un hogar adoptivo temporal, para la universidad o capacitación vocacional en cualquier universidad acreditada en los Estados Unidos dependiendo en los fondos disponibles </a:t>
            </a:r>
            <a:endParaRPr lang="en-US" sz="1700" b="1" dirty="0">
              <a:latin typeface="Calibri" pitchFamily="34" charset="0"/>
            </a:endParaRPr>
          </a:p>
          <a:p>
            <a:pPr marL="225425" indent="-225425" eaLnBrk="0" hangingPunct="0">
              <a:lnSpc>
                <a:spcPct val="90000"/>
              </a:lnSpc>
              <a:spcBef>
                <a:spcPts val="1200"/>
              </a:spcBef>
              <a:buClr>
                <a:srgbClr val="4F81BD"/>
              </a:buClr>
              <a:buSzPct val="130000"/>
              <a:buFontTx/>
              <a:buChar char="•"/>
              <a:defRPr/>
            </a:pPr>
            <a:r>
              <a:rPr lang="es-US" sz="1700" b="1" kern="0" dirty="0">
                <a:solidFill>
                  <a:srgbClr val="000000"/>
                </a:solidFill>
                <a:latin typeface="Calibri" pitchFamily="34"/>
              </a:rPr>
              <a:t>Para ser elegibles, los jóvenes en hogares adoptivos temporales deben haber cumplido los 16 años bajo cuidado adoptivo temporal y no pueden llegar a tener 22 años antes del 1 de julio de </a:t>
            </a:r>
            <a:r>
              <a:rPr lang="es-US" sz="1700" b="1" kern="0" dirty="0" smtClean="0">
                <a:solidFill>
                  <a:srgbClr val="000000"/>
                </a:solidFill>
                <a:latin typeface="Calibri" pitchFamily="34"/>
              </a:rPr>
              <a:t>2015</a:t>
            </a:r>
            <a:endParaRPr lang="en-US" sz="1700" b="1" dirty="0">
              <a:latin typeface="Calibri" pitchFamily="34" charset="0"/>
            </a:endParaRPr>
          </a:p>
          <a:p>
            <a:pPr marL="225425" indent="-225425" eaLnBrk="0" hangingPunct="0">
              <a:lnSpc>
                <a:spcPct val="90000"/>
              </a:lnSpc>
              <a:spcBef>
                <a:spcPts val="1200"/>
              </a:spcBef>
              <a:buClr>
                <a:srgbClr val="4F81BD"/>
              </a:buClr>
              <a:buSzPct val="130000"/>
              <a:buFontTx/>
              <a:buChar char="•"/>
              <a:defRPr/>
            </a:pPr>
            <a:r>
              <a:rPr lang="es-US" sz="1700" b="1" kern="0" dirty="0">
                <a:solidFill>
                  <a:srgbClr val="000000"/>
                </a:solidFill>
                <a:latin typeface="Calibri" pitchFamily="34"/>
                <a:cs typeface="Arial"/>
              </a:rPr>
              <a:t>Los jóvenes en hogares </a:t>
            </a:r>
            <a:r>
              <a:rPr lang="es-US" sz="1700" b="1" kern="0" dirty="0" smtClean="0">
                <a:solidFill>
                  <a:srgbClr val="000000"/>
                </a:solidFill>
                <a:latin typeface="Calibri" pitchFamily="34"/>
                <a:cs typeface="Arial"/>
              </a:rPr>
              <a:t>adoptivos temporales </a:t>
            </a:r>
            <a:r>
              <a:rPr lang="es-US" sz="1700" b="1" kern="0" dirty="0">
                <a:solidFill>
                  <a:srgbClr val="000000"/>
                </a:solidFill>
                <a:latin typeface="Calibri" pitchFamily="34"/>
                <a:cs typeface="Arial"/>
              </a:rPr>
              <a:t>son alentados a aplicar durante su último año de escuela secundaria</a:t>
            </a:r>
            <a:endParaRPr lang="en-US" sz="1700" b="1" dirty="0">
              <a:latin typeface="Calibri" pitchFamily="34" charset="0"/>
            </a:endParaRPr>
          </a:p>
          <a:p>
            <a:pPr marL="225425" indent="-225425" eaLnBrk="0" hangingPunct="0">
              <a:lnSpc>
                <a:spcPct val="90000"/>
              </a:lnSpc>
              <a:spcBef>
                <a:spcPts val="1200"/>
              </a:spcBef>
              <a:buClr>
                <a:srgbClr val="4F81BD"/>
              </a:buClr>
              <a:buSzPct val="130000"/>
              <a:buFontTx/>
              <a:buChar char="•"/>
              <a:defRPr/>
            </a:pPr>
            <a:r>
              <a:rPr lang="en-US" sz="1700" b="1" dirty="0">
                <a:latin typeface="Calibri" pitchFamily="34" charset="0"/>
              </a:rPr>
              <a:t> </a:t>
            </a:r>
            <a:r>
              <a:rPr lang="es-US" sz="1700" b="1" kern="0" dirty="0">
                <a:solidFill>
                  <a:srgbClr val="000000"/>
                </a:solidFill>
                <a:latin typeface="Calibri" pitchFamily="34"/>
              </a:rPr>
              <a:t>Para aplicar, los jóvenes en hogares </a:t>
            </a:r>
            <a:r>
              <a:rPr lang="es-US" sz="1700" b="1" kern="0" dirty="0" smtClean="0">
                <a:solidFill>
                  <a:srgbClr val="000000"/>
                </a:solidFill>
                <a:latin typeface="Calibri" pitchFamily="34"/>
              </a:rPr>
              <a:t>adoptivos temporales </a:t>
            </a:r>
            <a:r>
              <a:rPr lang="es-US" sz="1700" b="1" kern="0" dirty="0">
                <a:solidFill>
                  <a:srgbClr val="000000"/>
                </a:solidFill>
                <a:latin typeface="Calibri" pitchFamily="34"/>
              </a:rPr>
              <a:t>deben llenar</a:t>
            </a:r>
            <a:r>
              <a:rPr lang="en-US" sz="1700" b="1" dirty="0">
                <a:latin typeface="Calibri" pitchFamily="34" charset="0"/>
              </a:rPr>
              <a:t>:</a:t>
            </a:r>
          </a:p>
          <a:p>
            <a:pPr marL="800100" lvl="1" indent="-342900" eaLnBrk="0" hangingPunct="0">
              <a:buClr>
                <a:srgbClr val="CC9900"/>
              </a:buClr>
              <a:buSzPct val="100000"/>
              <a:buFont typeface="Arial" pitchFamily="34" charset="0"/>
              <a:buChar char="•"/>
              <a:defRPr/>
            </a:pPr>
            <a:r>
              <a:rPr lang="en-US" b="1" dirty="0" smtClean="0">
                <a:latin typeface="Calibri" pitchFamily="34" charset="0"/>
              </a:rPr>
              <a:t>2015-2016 </a:t>
            </a:r>
            <a:r>
              <a:rPr lang="en-US" b="1" dirty="0">
                <a:latin typeface="Calibri" pitchFamily="34" charset="0"/>
              </a:rPr>
              <a:t>FAFSA</a:t>
            </a:r>
          </a:p>
          <a:p>
            <a:pPr marL="742950" lvl="1" indent="-285750" eaLnBrk="0" hangingPunct="0">
              <a:buClr>
                <a:srgbClr val="CC9900"/>
              </a:buClr>
              <a:buSzPct val="110000"/>
              <a:buFont typeface="Arial" pitchFamily="34" charset="0"/>
              <a:buChar char="•"/>
              <a:defRPr/>
            </a:pPr>
            <a:r>
              <a:rPr lang="en-US" b="1" dirty="0">
                <a:latin typeface="Calibri" pitchFamily="34" charset="0"/>
              </a:rPr>
              <a:t> </a:t>
            </a:r>
            <a:r>
              <a:rPr lang="es-US" b="1" kern="0" dirty="0">
                <a:solidFill>
                  <a:srgbClr val="000000"/>
                </a:solidFill>
                <a:latin typeface="Calibri" pitchFamily="34"/>
              </a:rPr>
              <a:t>La solicitud del Programa de Becas Chafee </a:t>
            </a:r>
            <a:r>
              <a:rPr lang="es-US" b="1" kern="0" dirty="0" smtClean="0">
                <a:solidFill>
                  <a:srgbClr val="000000"/>
                </a:solidFill>
                <a:latin typeface="Calibri" pitchFamily="34"/>
              </a:rPr>
              <a:t>de</a:t>
            </a:r>
          </a:p>
          <a:p>
            <a:pPr lvl="1" eaLnBrk="0" hangingPunct="0">
              <a:buClr>
                <a:srgbClr val="CC9900"/>
              </a:buClr>
              <a:buSzPct val="110000"/>
              <a:defRPr/>
            </a:pPr>
            <a:r>
              <a:rPr lang="es-US" b="1" kern="0" dirty="0">
                <a:solidFill>
                  <a:srgbClr val="000000"/>
                </a:solidFill>
                <a:latin typeface="Calibri" pitchFamily="34"/>
              </a:rPr>
              <a:t> </a:t>
            </a:r>
            <a:r>
              <a:rPr lang="es-US" b="1" kern="0" dirty="0" smtClean="0">
                <a:solidFill>
                  <a:srgbClr val="000000"/>
                </a:solidFill>
                <a:latin typeface="Calibri" pitchFamily="34"/>
              </a:rPr>
              <a:t>     </a:t>
            </a:r>
            <a:r>
              <a:rPr lang="en-US" b="1" dirty="0" smtClean="0">
                <a:latin typeface="Calibri" pitchFamily="34" charset="0"/>
              </a:rPr>
              <a:t>California </a:t>
            </a:r>
            <a:endParaRPr lang="en-US" b="1" dirty="0">
              <a:latin typeface="Calibri" pitchFamily="34" charset="0"/>
            </a:endParaRPr>
          </a:p>
          <a:p>
            <a:pPr marL="742950" lvl="1" indent="-285750" eaLnBrk="0" hangingPunct="0">
              <a:buClr>
                <a:srgbClr val="CC9900"/>
              </a:buClr>
              <a:buSzPct val="110000"/>
              <a:buFont typeface="Arial" pitchFamily="34" charset="0"/>
              <a:buChar char="•"/>
              <a:defRPr/>
            </a:pPr>
            <a:r>
              <a:rPr lang="es-US" b="1" kern="0" dirty="0">
                <a:solidFill>
                  <a:srgbClr val="000000"/>
                </a:solidFill>
                <a:latin typeface="Calibri" pitchFamily="34"/>
              </a:rPr>
              <a:t> Los estudiantes AB540  también pueden ser elegibles </a:t>
            </a:r>
            <a:r>
              <a:rPr lang="en-US" sz="2000" b="1" dirty="0" smtClean="0">
                <a:latin typeface="Calibri" pitchFamily="34" charset="0"/>
              </a:rPr>
              <a:t>	</a:t>
            </a:r>
            <a:endParaRPr lang="en-US" sz="2000" b="1" dirty="0">
              <a:latin typeface="Calibri" pitchFamily="34" charset="0"/>
            </a:endParaRPr>
          </a:p>
        </p:txBody>
      </p:sp>
      <p:pic>
        <p:nvPicPr>
          <p:cNvPr id="7" name="Picture 5" descr="MPj04015730000[1]"/>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96025" y="2409825"/>
            <a:ext cx="2527300" cy="1925638"/>
          </a:xfrm>
          <a:prstGeom prst="rect">
            <a:avLst/>
          </a:prstGeom>
          <a:noFill/>
          <a:ln w="9525">
            <a:noFill/>
            <a:miter lim="800000"/>
            <a:headEnd/>
            <a:tailEnd/>
          </a:ln>
          <a:effectLst>
            <a:outerShdw dist="139700" dir="2700000" algn="tl" rotWithShape="0">
              <a:srgbClr val="333333">
                <a:alpha val="64998"/>
              </a:srgbClr>
            </a:outerShdw>
          </a:effectLst>
        </p:spPr>
      </p:pic>
      <p:sp>
        <p:nvSpPr>
          <p:cNvPr id="8" name="Text Box 4"/>
          <p:cNvSpPr txBox="1">
            <a:spLocks noChangeArrowheads="1"/>
          </p:cNvSpPr>
          <p:nvPr/>
        </p:nvSpPr>
        <p:spPr bwMode="auto">
          <a:xfrm>
            <a:off x="5943600" y="4484688"/>
            <a:ext cx="3248025" cy="1169551"/>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2857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eaLnBrk="1" hangingPunct="1"/>
            <a:r>
              <a:rPr lang="es-ES" sz="1400" dirty="0">
                <a:latin typeface="Calibri" panose="020F0502020204030204" pitchFamily="34" charset="0"/>
                <a:cs typeface="Arial" panose="020B0604020202020204" pitchFamily="34" charset="0"/>
              </a:rPr>
              <a:t>Para </a:t>
            </a:r>
            <a:r>
              <a:rPr lang="es-ES" sz="1400" dirty="0" smtClean="0">
                <a:latin typeface="Calibri" panose="020F0502020204030204" pitchFamily="34" charset="0"/>
                <a:cs typeface="Arial" panose="020B0604020202020204" pitchFamily="34" charset="0"/>
              </a:rPr>
              <a:t>aplicar para una beca</a:t>
            </a:r>
            <a:r>
              <a:rPr lang="es-ES" sz="1400" dirty="0">
                <a:latin typeface="Calibri" panose="020F0502020204030204" pitchFamily="34" charset="0"/>
                <a:cs typeface="Arial" panose="020B0604020202020204" pitchFamily="34" charset="0"/>
              </a:rPr>
              <a:t/>
            </a:r>
            <a:br>
              <a:rPr lang="es-ES" sz="1400" dirty="0">
                <a:latin typeface="Calibri" panose="020F0502020204030204" pitchFamily="34" charset="0"/>
                <a:cs typeface="Arial" panose="020B0604020202020204" pitchFamily="34" charset="0"/>
              </a:rPr>
            </a:br>
            <a:r>
              <a:rPr lang="es-ES" sz="1400" dirty="0" err="1">
                <a:latin typeface="Calibri" panose="020F0502020204030204" pitchFamily="34" charset="0"/>
                <a:cs typeface="Arial" panose="020B0604020202020204" pitchFamily="34" charset="0"/>
              </a:rPr>
              <a:t>Chafee</a:t>
            </a:r>
            <a:r>
              <a:rPr lang="es-ES" sz="1400" dirty="0">
                <a:latin typeface="Calibri" panose="020F0502020204030204" pitchFamily="34" charset="0"/>
                <a:cs typeface="Arial" panose="020B0604020202020204" pitchFamily="34" charset="0"/>
              </a:rPr>
              <a:t>, </a:t>
            </a:r>
            <a:r>
              <a:rPr lang="es-ES" sz="1400" dirty="0" smtClean="0">
                <a:latin typeface="Calibri" panose="020F0502020204030204" pitchFamily="34" charset="0"/>
                <a:cs typeface="Arial" panose="020B0604020202020204" pitchFamily="34" charset="0"/>
              </a:rPr>
              <a:t>visite</a:t>
            </a:r>
            <a:r>
              <a:rPr lang="en-US" sz="1400" dirty="0" smtClean="0">
                <a:latin typeface="Calibri" panose="020F0502020204030204" pitchFamily="34" charset="0"/>
                <a:cs typeface="Arial" panose="020B0604020202020204" pitchFamily="34" charset="0"/>
              </a:rPr>
              <a:t>:  </a:t>
            </a:r>
            <a:r>
              <a:rPr lang="en-US" sz="1800" dirty="0">
                <a:solidFill>
                  <a:srgbClr val="000099"/>
                </a:solidFill>
                <a:latin typeface="Calibri" pitchFamily="34" charset="0"/>
              </a:rPr>
              <a:t>www.chafee.csac.ca.gov</a:t>
            </a:r>
          </a:p>
          <a:p>
            <a:pPr algn="ctr" eaLnBrk="1" hangingPunct="1">
              <a:spcBef>
                <a:spcPct val="50000"/>
              </a:spcBef>
            </a:pPr>
            <a:endParaRPr lang="en-US" sz="1600" dirty="0">
              <a:latin typeface="Calibri" pitchFamily="34" charset="0"/>
            </a:endParaRPr>
          </a:p>
        </p:txBody>
      </p:sp>
      <p:pic>
        <p:nvPicPr>
          <p:cNvPr id="15366" name="Picture 8" descr="Animated-Flag-California.gif"/>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73900" y="152400"/>
            <a:ext cx="1793875" cy="11811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F5C9AA37-2014-48AA-870F-E2747E635E1C}" type="slidenum">
              <a:rPr lang="en-US" smtClean="0"/>
              <a:pPr/>
              <a:t>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67713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txDef>
      <a:spPr>
        <a:noFill/>
      </a:spPr>
      <a:bodyPr wrap="none" lIns="0" tIns="0" rIns="0" bIns="0" rtlCol="0" anchor="ctr" anchorCtr="0">
        <a:spAutoFit/>
      </a:bodyPr>
      <a:lstStyle>
        <a:defPPr>
          <a:defRPr sz="1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13876</TotalTime>
  <Words>9913</Words>
  <Application>Microsoft Macintosh PowerPoint</Application>
  <PresentationFormat>On-screen Show (4:3)</PresentationFormat>
  <Paragraphs>697</Paragraphs>
  <Slides>33</Slides>
  <Notes>33</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33</vt:i4>
      </vt:variant>
    </vt:vector>
  </HeadingPairs>
  <TitlesOfParts>
    <vt:vector size="36" baseType="lpstr">
      <vt:lpstr>Equity</vt:lpstr>
      <vt:lpstr>Custom Design</vt:lpstr>
      <vt:lpstr>Clip</vt:lpstr>
      <vt:lpstr>Solicitud de Ayuda Financiera 2015-2016</vt:lpstr>
      <vt:lpstr>Cash for College Beca de $2,000 Evaluación</vt:lpstr>
      <vt:lpstr>Tipos de Ayuda Financiera </vt:lpstr>
      <vt:lpstr>Fuentes de Ayuda Financiera </vt:lpstr>
      <vt:lpstr>        Becas Cal Grant</vt:lpstr>
      <vt:lpstr>         Elegibilidad para Cal Grants </vt:lpstr>
      <vt:lpstr>2015-2016 Cal Grant Requisitos de la Aplicación</vt:lpstr>
      <vt:lpstr>Becas de la Clase Media </vt:lpstr>
      <vt:lpstr>Becas Chafee de California </vt:lpstr>
      <vt:lpstr>Tipos de Solicitudes</vt:lpstr>
      <vt:lpstr>Entrar</vt:lpstr>
      <vt:lpstr>Parte 1 - Condición de Ciudadanía </vt:lpstr>
      <vt:lpstr>Parte 1 – No Ciudadano Elegible</vt:lpstr>
      <vt:lpstr>Parte 1  Estudiantes Indocumentados </vt:lpstr>
      <vt:lpstr>Parte 2 Selección de la Universidad</vt:lpstr>
      <vt:lpstr>Parte 3 Determinación de la Condición de Dependencia del Estudiante </vt:lpstr>
      <vt:lpstr>Parte 4 Información de los Padres</vt:lpstr>
      <vt:lpstr>Parte 4 Información de los Padres</vt:lpstr>
      <vt:lpstr>Parte 5  Declaración de Impuestos de los Padres del 2014</vt:lpstr>
      <vt:lpstr>Parte 5  Ingreso Bruto Ajustado de los Padres para el 2014</vt:lpstr>
      <vt:lpstr>Parte 5 - Dinero Ganado a Través del Trabajo de los Padre(s) en el 2014</vt:lpstr>
      <vt:lpstr>Parte 5 - Impuestos de Ingresos de los padres en EE.UU. del 2014</vt:lpstr>
      <vt:lpstr>Parte 5 Información Adicional Financiera del 2014</vt:lpstr>
      <vt:lpstr>Parte 5 Ingresos Libres de Impuestos del 2014 </vt:lpstr>
      <vt:lpstr> Parte 5 Bienes de los Padres</vt:lpstr>
      <vt:lpstr> Parte 5 Información Financiera del Estudiante</vt:lpstr>
      <vt:lpstr>Parte 6  Página con la Firma </vt:lpstr>
      <vt:lpstr>Parte 7  Confirmación </vt:lpstr>
      <vt:lpstr>Circunstancias Especiales</vt:lpstr>
      <vt:lpstr>¿Qué Sucede Después? </vt:lpstr>
      <vt:lpstr>Verificación Federal</vt:lpstr>
      <vt:lpstr>           Verifique Su Cal Grant</vt:lpstr>
      <vt:lpstr>Slide 33</vt:lpstr>
    </vt:vector>
  </TitlesOfParts>
  <Company>CAD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CA Cash for College 2015-16 FOTW (1-8-15)</dc:subject>
  <dc:creator>Levy/Thomas</dc:creator>
  <cp:keywords>CA Cash for College (CCFC) 2015-16 FOTW (1-8-15)</cp:keywords>
  <dc:description>Includes an overview of fed and state fin aid as well as  how to apply electronically for financial aid for the 2015-16 academic year using FAFSA on the Web.</dc:description>
  <cp:lastModifiedBy>Cynthia Gonzalez</cp:lastModifiedBy>
  <cp:revision>998</cp:revision>
  <cp:lastPrinted>2014-11-11T03:24:07Z</cp:lastPrinted>
  <dcterms:created xsi:type="dcterms:W3CDTF">2015-01-20T21:53:35Z</dcterms:created>
  <dcterms:modified xsi:type="dcterms:W3CDTF">2015-01-21T06:03:47Z</dcterms:modified>
</cp:coreProperties>
</file>